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 /><Relationship Id="rId117" Type="http://schemas.openxmlformats.org/officeDocument/2006/relationships/slide" Target="slides/slide116.xml" /><Relationship Id="rId21" Type="http://schemas.openxmlformats.org/officeDocument/2006/relationships/slide" Target="slides/slide20.xml" /><Relationship Id="rId42" Type="http://schemas.openxmlformats.org/officeDocument/2006/relationships/slide" Target="slides/slide41.xml" /><Relationship Id="rId47" Type="http://schemas.openxmlformats.org/officeDocument/2006/relationships/slide" Target="slides/slide46.xml" /><Relationship Id="rId63" Type="http://schemas.openxmlformats.org/officeDocument/2006/relationships/slide" Target="slides/slide62.xml" /><Relationship Id="rId68" Type="http://schemas.openxmlformats.org/officeDocument/2006/relationships/slide" Target="slides/slide67.xml" /><Relationship Id="rId84" Type="http://schemas.openxmlformats.org/officeDocument/2006/relationships/slide" Target="slides/slide83.xml" /><Relationship Id="rId89" Type="http://schemas.openxmlformats.org/officeDocument/2006/relationships/slide" Target="slides/slide88.xml" /><Relationship Id="rId112" Type="http://schemas.openxmlformats.org/officeDocument/2006/relationships/slide" Target="slides/slide111.xml" /><Relationship Id="rId16" Type="http://schemas.openxmlformats.org/officeDocument/2006/relationships/slide" Target="slides/slide15.xml" /><Relationship Id="rId107" Type="http://schemas.openxmlformats.org/officeDocument/2006/relationships/slide" Target="slides/slide106.xml" /><Relationship Id="rId11" Type="http://schemas.openxmlformats.org/officeDocument/2006/relationships/slide" Target="slides/slide10.xml" /><Relationship Id="rId32" Type="http://schemas.openxmlformats.org/officeDocument/2006/relationships/slide" Target="slides/slide31.xml" /><Relationship Id="rId37" Type="http://schemas.openxmlformats.org/officeDocument/2006/relationships/slide" Target="slides/slide36.xml" /><Relationship Id="rId53" Type="http://schemas.openxmlformats.org/officeDocument/2006/relationships/slide" Target="slides/slide52.xml" /><Relationship Id="rId58" Type="http://schemas.openxmlformats.org/officeDocument/2006/relationships/slide" Target="slides/slide57.xml" /><Relationship Id="rId74" Type="http://schemas.openxmlformats.org/officeDocument/2006/relationships/slide" Target="slides/slide73.xml" /><Relationship Id="rId79" Type="http://schemas.openxmlformats.org/officeDocument/2006/relationships/slide" Target="slides/slide78.xml" /><Relationship Id="rId102" Type="http://schemas.openxmlformats.org/officeDocument/2006/relationships/slide" Target="slides/slide101.xml" /><Relationship Id="rId123" Type="http://schemas.openxmlformats.org/officeDocument/2006/relationships/slide" Target="slides/slide122.xml" /><Relationship Id="rId128" Type="http://schemas.openxmlformats.org/officeDocument/2006/relationships/theme" Target="theme/theme1.xml" /><Relationship Id="rId5" Type="http://schemas.openxmlformats.org/officeDocument/2006/relationships/slide" Target="slides/slide4.xml" /><Relationship Id="rId90" Type="http://schemas.openxmlformats.org/officeDocument/2006/relationships/slide" Target="slides/slide89.xml" /><Relationship Id="rId95" Type="http://schemas.openxmlformats.org/officeDocument/2006/relationships/slide" Target="slides/slide94.xml" /><Relationship Id="rId19" Type="http://schemas.openxmlformats.org/officeDocument/2006/relationships/slide" Target="slides/slide1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69" Type="http://schemas.openxmlformats.org/officeDocument/2006/relationships/slide" Target="slides/slide68.xml" /><Relationship Id="rId77" Type="http://schemas.openxmlformats.org/officeDocument/2006/relationships/slide" Target="slides/slide76.xml" /><Relationship Id="rId100" Type="http://schemas.openxmlformats.org/officeDocument/2006/relationships/slide" Target="slides/slide99.xml" /><Relationship Id="rId105" Type="http://schemas.openxmlformats.org/officeDocument/2006/relationships/slide" Target="slides/slide104.xml" /><Relationship Id="rId113" Type="http://schemas.openxmlformats.org/officeDocument/2006/relationships/slide" Target="slides/slide112.xml" /><Relationship Id="rId118" Type="http://schemas.openxmlformats.org/officeDocument/2006/relationships/slide" Target="slides/slide117.xml" /><Relationship Id="rId126" Type="http://schemas.openxmlformats.org/officeDocument/2006/relationships/presProps" Target="presProps.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80" Type="http://schemas.openxmlformats.org/officeDocument/2006/relationships/slide" Target="slides/slide79.xml" /><Relationship Id="rId85" Type="http://schemas.openxmlformats.org/officeDocument/2006/relationships/slide" Target="slides/slide84.xml" /><Relationship Id="rId93" Type="http://schemas.openxmlformats.org/officeDocument/2006/relationships/slide" Target="slides/slide92.xml" /><Relationship Id="rId98" Type="http://schemas.openxmlformats.org/officeDocument/2006/relationships/slide" Target="slides/slide97.xml" /><Relationship Id="rId121" Type="http://schemas.openxmlformats.org/officeDocument/2006/relationships/slide" Target="slides/slide12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103" Type="http://schemas.openxmlformats.org/officeDocument/2006/relationships/slide" Target="slides/slide102.xml" /><Relationship Id="rId108" Type="http://schemas.openxmlformats.org/officeDocument/2006/relationships/slide" Target="slides/slide107.xml" /><Relationship Id="rId116" Type="http://schemas.openxmlformats.org/officeDocument/2006/relationships/slide" Target="slides/slide115.xml" /><Relationship Id="rId124" Type="http://schemas.openxmlformats.org/officeDocument/2006/relationships/slide" Target="slides/slide123.xml" /><Relationship Id="rId129" Type="http://schemas.openxmlformats.org/officeDocument/2006/relationships/tableStyles" Target="tableStyles.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slide" Target="slides/slide69.xml" /><Relationship Id="rId75" Type="http://schemas.openxmlformats.org/officeDocument/2006/relationships/slide" Target="slides/slide74.xml" /><Relationship Id="rId83" Type="http://schemas.openxmlformats.org/officeDocument/2006/relationships/slide" Target="slides/slide82.xml" /><Relationship Id="rId88" Type="http://schemas.openxmlformats.org/officeDocument/2006/relationships/slide" Target="slides/slide87.xml" /><Relationship Id="rId91" Type="http://schemas.openxmlformats.org/officeDocument/2006/relationships/slide" Target="slides/slide90.xml" /><Relationship Id="rId96" Type="http://schemas.openxmlformats.org/officeDocument/2006/relationships/slide" Target="slides/slide95.xml" /><Relationship Id="rId111" Type="http://schemas.openxmlformats.org/officeDocument/2006/relationships/slide" Target="slides/slide110.xml" /><Relationship Id="rId1" Type="http://schemas.openxmlformats.org/officeDocument/2006/relationships/slideMaster" Target="slideMasters/slideMaster1.xml" /><Relationship Id="rId6" Type="http://schemas.openxmlformats.org/officeDocument/2006/relationships/slide" Target="slides/slide5.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106" Type="http://schemas.openxmlformats.org/officeDocument/2006/relationships/slide" Target="slides/slide105.xml" /><Relationship Id="rId114" Type="http://schemas.openxmlformats.org/officeDocument/2006/relationships/slide" Target="slides/slide113.xml" /><Relationship Id="rId119" Type="http://schemas.openxmlformats.org/officeDocument/2006/relationships/slide" Target="slides/slide118.xml" /><Relationship Id="rId127" Type="http://schemas.openxmlformats.org/officeDocument/2006/relationships/viewProps" Target="viewProps.xml" /><Relationship Id="rId10" Type="http://schemas.openxmlformats.org/officeDocument/2006/relationships/slide" Target="slides/slide9.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slide" Target="slides/slide72.xml" /><Relationship Id="rId78" Type="http://schemas.openxmlformats.org/officeDocument/2006/relationships/slide" Target="slides/slide77.xml" /><Relationship Id="rId81" Type="http://schemas.openxmlformats.org/officeDocument/2006/relationships/slide" Target="slides/slide80.xml" /><Relationship Id="rId86" Type="http://schemas.openxmlformats.org/officeDocument/2006/relationships/slide" Target="slides/slide85.xml" /><Relationship Id="rId94" Type="http://schemas.openxmlformats.org/officeDocument/2006/relationships/slide" Target="slides/slide93.xml" /><Relationship Id="rId99" Type="http://schemas.openxmlformats.org/officeDocument/2006/relationships/slide" Target="slides/slide98.xml" /><Relationship Id="rId101" Type="http://schemas.openxmlformats.org/officeDocument/2006/relationships/slide" Target="slides/slide100.xml" /><Relationship Id="rId122" Type="http://schemas.openxmlformats.org/officeDocument/2006/relationships/slide" Target="slides/slide121.xml" /><Relationship Id="rId4" Type="http://schemas.openxmlformats.org/officeDocument/2006/relationships/slide" Target="slides/slide3.xml" /><Relationship Id="rId9" Type="http://schemas.openxmlformats.org/officeDocument/2006/relationships/slide" Target="slides/slide8.xml" /><Relationship Id="rId13" Type="http://schemas.openxmlformats.org/officeDocument/2006/relationships/slide" Target="slides/slide12.xml" /><Relationship Id="rId18" Type="http://schemas.openxmlformats.org/officeDocument/2006/relationships/slide" Target="slides/slide17.xml" /><Relationship Id="rId39" Type="http://schemas.openxmlformats.org/officeDocument/2006/relationships/slide" Target="slides/slide38.xml" /><Relationship Id="rId109" Type="http://schemas.openxmlformats.org/officeDocument/2006/relationships/slide" Target="slides/slide108.xml" /><Relationship Id="rId34" Type="http://schemas.openxmlformats.org/officeDocument/2006/relationships/slide" Target="slides/slide33.xml" /><Relationship Id="rId50" Type="http://schemas.openxmlformats.org/officeDocument/2006/relationships/slide" Target="slides/slide49.xml" /><Relationship Id="rId55" Type="http://schemas.openxmlformats.org/officeDocument/2006/relationships/slide" Target="slides/slide54.xml" /><Relationship Id="rId76" Type="http://schemas.openxmlformats.org/officeDocument/2006/relationships/slide" Target="slides/slide75.xml" /><Relationship Id="rId97" Type="http://schemas.openxmlformats.org/officeDocument/2006/relationships/slide" Target="slides/slide96.xml" /><Relationship Id="rId104" Type="http://schemas.openxmlformats.org/officeDocument/2006/relationships/slide" Target="slides/slide103.xml" /><Relationship Id="rId120" Type="http://schemas.openxmlformats.org/officeDocument/2006/relationships/slide" Target="slides/slide119.xml" /><Relationship Id="rId125" Type="http://schemas.openxmlformats.org/officeDocument/2006/relationships/notesMaster" Target="notesMasters/notesMaster1.xml" /><Relationship Id="rId7" Type="http://schemas.openxmlformats.org/officeDocument/2006/relationships/slide" Target="slides/slide6.xml" /><Relationship Id="rId71" Type="http://schemas.openxmlformats.org/officeDocument/2006/relationships/slide" Target="slides/slide70.xml" /><Relationship Id="rId92" Type="http://schemas.openxmlformats.org/officeDocument/2006/relationships/slide" Target="slides/slide91.xml" /><Relationship Id="rId2" Type="http://schemas.openxmlformats.org/officeDocument/2006/relationships/slide" Target="slides/slide1.xml" /><Relationship Id="rId29" Type="http://schemas.openxmlformats.org/officeDocument/2006/relationships/slide" Target="slides/slide28.xml" /><Relationship Id="rId24" Type="http://schemas.openxmlformats.org/officeDocument/2006/relationships/slide" Target="slides/slide23.xml" /><Relationship Id="rId40" Type="http://schemas.openxmlformats.org/officeDocument/2006/relationships/slide" Target="slides/slide39.xml" /><Relationship Id="rId45" Type="http://schemas.openxmlformats.org/officeDocument/2006/relationships/slide" Target="slides/slide44.xml" /><Relationship Id="rId66" Type="http://schemas.openxmlformats.org/officeDocument/2006/relationships/slide" Target="slides/slide65.xml" /><Relationship Id="rId87" Type="http://schemas.openxmlformats.org/officeDocument/2006/relationships/slide" Target="slides/slide86.xml" /><Relationship Id="rId110" Type="http://schemas.openxmlformats.org/officeDocument/2006/relationships/slide" Target="slides/slide109.xml" /><Relationship Id="rId115" Type="http://schemas.openxmlformats.org/officeDocument/2006/relationships/slide" Target="slides/slide114.xml" /><Relationship Id="rId61" Type="http://schemas.openxmlformats.org/officeDocument/2006/relationships/slide" Target="slides/slide60.xml" /><Relationship Id="rId82" Type="http://schemas.openxmlformats.org/officeDocument/2006/relationships/slide" Target="slides/slide8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907"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1048908"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0A31877-1D7A-4C72-8DB4-7481F7D0CC0E}" type="datetimeFigureOut">
              <a:rPr lang="ar-SA" smtClean="0"/>
              <a:t>28/03/1445</a:t>
            </a:fld>
            <a:endParaRPr lang="ar-SA"/>
          </a:p>
        </p:txBody>
      </p:sp>
      <p:sp>
        <p:nvSpPr>
          <p:cNvPr id="1048909"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1048910"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1048911"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1048912"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6D27F12-0552-463D-A19B-17117AE8C72C}"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4" name="Slide Image Placeholder 1"/>
          <p:cNvSpPr>
            <a:spLocks noGrp="1" noRot="1" noChangeAspect="1"/>
          </p:cNvSpPr>
          <p:nvPr>
            <p:ph type="sldImg"/>
          </p:nvPr>
        </p:nvSpPr>
        <p:spPr/>
      </p:sp>
      <p:sp>
        <p:nvSpPr>
          <p:cNvPr id="1048695" name="Notes Placeholder 2"/>
          <p:cNvSpPr>
            <a:spLocks noGrp="1"/>
          </p:cNvSpPr>
          <p:nvPr>
            <p:ph type="body" idx="1"/>
          </p:nvPr>
        </p:nvSpPr>
        <p:spPr/>
        <p:txBody>
          <a:bodyPr>
            <a:normAutofit/>
          </a:bodyPr>
          <a:lstStyle/>
          <a:p>
            <a:endParaRPr lang="ar-SA" dirty="0"/>
          </a:p>
        </p:txBody>
      </p:sp>
      <p:sp>
        <p:nvSpPr>
          <p:cNvPr id="1048696" name="Slide Number Placeholder 3"/>
          <p:cNvSpPr>
            <a:spLocks noGrp="1"/>
          </p:cNvSpPr>
          <p:nvPr>
            <p:ph type="sldNum" sz="quarter" idx="10"/>
          </p:nvPr>
        </p:nvSpPr>
        <p:spPr/>
        <p:txBody>
          <a:bodyPr/>
          <a:lstStyle/>
          <a:p>
            <a:fld id="{46D27F12-0552-463D-A19B-17117AE8C72C}" type="slidenum">
              <a:rPr lang="ar-SA" smtClean="0"/>
              <a:t>40</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9"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1048590"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a:p>
        </p:txBody>
      </p:sp>
      <p:sp>
        <p:nvSpPr>
          <p:cNvPr id="1048591" name="Date Placeholder 3"/>
          <p:cNvSpPr>
            <a:spLocks noGrp="1"/>
          </p:cNvSpPr>
          <p:nvPr>
            <p:ph type="dt" sz="half" idx="10"/>
          </p:nvPr>
        </p:nvSpPr>
        <p:spPr/>
        <p:txBody>
          <a:bodyPr/>
          <a:lstStyle/>
          <a:p>
            <a:fld id="{D3330366-55B0-4E68-811E-C194A4862507}" type="datetimeFigureOut">
              <a:rPr lang="ar-SA" smtClean="0"/>
              <a:t>28/03/1445</a:t>
            </a:fld>
            <a:endParaRPr lang="ar-SA"/>
          </a:p>
        </p:txBody>
      </p:sp>
      <p:sp>
        <p:nvSpPr>
          <p:cNvPr id="1048592" name="Footer Placeholder 4"/>
          <p:cNvSpPr>
            <a:spLocks noGrp="1"/>
          </p:cNvSpPr>
          <p:nvPr>
            <p:ph type="ftr" sz="quarter" idx="11"/>
          </p:nvPr>
        </p:nvSpPr>
        <p:spPr/>
        <p:txBody>
          <a:bodyPr/>
          <a:lstStyle/>
          <a:p>
            <a:endParaRPr lang="ar-SA"/>
          </a:p>
        </p:txBody>
      </p:sp>
      <p:sp>
        <p:nvSpPr>
          <p:cNvPr id="1048593" name="Slide Number Placeholder 5"/>
          <p:cNvSpPr>
            <a:spLocks noGrp="1"/>
          </p:cNvSpPr>
          <p:nvPr>
            <p:ph type="sldNum" sz="quarter" idx="12"/>
          </p:nvPr>
        </p:nvSpPr>
        <p:spPr/>
        <p:txBody>
          <a:bodyPr/>
          <a:lstStyle/>
          <a:p>
            <a:fld id="{0E27962B-2883-4A8F-ABA4-74B3368C6AC1}"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874" name="Title 1"/>
          <p:cNvSpPr>
            <a:spLocks noGrp="1"/>
          </p:cNvSpPr>
          <p:nvPr>
            <p:ph type="title"/>
          </p:nvPr>
        </p:nvSpPr>
        <p:spPr/>
        <p:txBody>
          <a:bodyPr/>
          <a:lstStyle/>
          <a:p>
            <a:r>
              <a:rPr lang="en-US"/>
              <a:t>Click to edit Master title style</a:t>
            </a:r>
            <a:endParaRPr lang="ar-SA"/>
          </a:p>
        </p:txBody>
      </p:sp>
      <p:sp>
        <p:nvSpPr>
          <p:cNvPr id="1048875"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1048876" name="Date Placeholder 3"/>
          <p:cNvSpPr>
            <a:spLocks noGrp="1"/>
          </p:cNvSpPr>
          <p:nvPr>
            <p:ph type="dt" sz="half" idx="10"/>
          </p:nvPr>
        </p:nvSpPr>
        <p:spPr/>
        <p:txBody>
          <a:bodyPr/>
          <a:lstStyle/>
          <a:p>
            <a:fld id="{D3330366-55B0-4E68-811E-C194A4862507}" type="datetimeFigureOut">
              <a:rPr lang="ar-SA" smtClean="0"/>
              <a:t>28/03/1445</a:t>
            </a:fld>
            <a:endParaRPr lang="ar-SA"/>
          </a:p>
        </p:txBody>
      </p:sp>
      <p:sp>
        <p:nvSpPr>
          <p:cNvPr id="1048877" name="Footer Placeholder 4"/>
          <p:cNvSpPr>
            <a:spLocks noGrp="1"/>
          </p:cNvSpPr>
          <p:nvPr>
            <p:ph type="ftr" sz="quarter" idx="11"/>
          </p:nvPr>
        </p:nvSpPr>
        <p:spPr/>
        <p:txBody>
          <a:bodyPr/>
          <a:lstStyle/>
          <a:p>
            <a:endParaRPr lang="ar-SA"/>
          </a:p>
        </p:txBody>
      </p:sp>
      <p:sp>
        <p:nvSpPr>
          <p:cNvPr id="1048878" name="Slide Number Placeholder 5"/>
          <p:cNvSpPr>
            <a:spLocks noGrp="1"/>
          </p:cNvSpPr>
          <p:nvPr>
            <p:ph type="sldNum" sz="quarter" idx="12"/>
          </p:nvPr>
        </p:nvSpPr>
        <p:spPr/>
        <p:txBody>
          <a:bodyPr/>
          <a:lstStyle/>
          <a:p>
            <a:fld id="{0E27962B-2883-4A8F-ABA4-74B3368C6AC1}"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863"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SA"/>
          </a:p>
        </p:txBody>
      </p:sp>
      <p:sp>
        <p:nvSpPr>
          <p:cNvPr id="1048864"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1048865" name="Date Placeholder 3"/>
          <p:cNvSpPr>
            <a:spLocks noGrp="1"/>
          </p:cNvSpPr>
          <p:nvPr>
            <p:ph type="dt" sz="half" idx="10"/>
          </p:nvPr>
        </p:nvSpPr>
        <p:spPr/>
        <p:txBody>
          <a:bodyPr/>
          <a:lstStyle/>
          <a:p>
            <a:fld id="{D3330366-55B0-4E68-811E-C194A4862507}" type="datetimeFigureOut">
              <a:rPr lang="ar-SA" smtClean="0"/>
              <a:t>28/03/1445</a:t>
            </a:fld>
            <a:endParaRPr lang="ar-SA"/>
          </a:p>
        </p:txBody>
      </p:sp>
      <p:sp>
        <p:nvSpPr>
          <p:cNvPr id="1048866" name="Footer Placeholder 4"/>
          <p:cNvSpPr>
            <a:spLocks noGrp="1"/>
          </p:cNvSpPr>
          <p:nvPr>
            <p:ph type="ftr" sz="quarter" idx="11"/>
          </p:nvPr>
        </p:nvSpPr>
        <p:spPr/>
        <p:txBody>
          <a:bodyPr/>
          <a:lstStyle/>
          <a:p>
            <a:endParaRPr lang="ar-SA"/>
          </a:p>
        </p:txBody>
      </p:sp>
      <p:sp>
        <p:nvSpPr>
          <p:cNvPr id="1048867" name="Slide Number Placeholder 5"/>
          <p:cNvSpPr>
            <a:spLocks noGrp="1"/>
          </p:cNvSpPr>
          <p:nvPr>
            <p:ph type="sldNum" sz="quarter" idx="12"/>
          </p:nvPr>
        </p:nvSpPr>
        <p:spPr/>
        <p:txBody>
          <a:bodyPr/>
          <a:lstStyle/>
          <a:p>
            <a:fld id="{0E27962B-2883-4A8F-ABA4-74B3368C6AC1}"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t>Click to edit Master title style</a:t>
            </a:r>
            <a:endParaRPr lang="ar-SA"/>
          </a:p>
        </p:txBody>
      </p:sp>
      <p:sp>
        <p:nvSpPr>
          <p:cNvPr id="1048582"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1048583" name="Date Placeholder 3"/>
          <p:cNvSpPr>
            <a:spLocks noGrp="1"/>
          </p:cNvSpPr>
          <p:nvPr>
            <p:ph type="dt" sz="half" idx="10"/>
          </p:nvPr>
        </p:nvSpPr>
        <p:spPr/>
        <p:txBody>
          <a:bodyPr/>
          <a:lstStyle/>
          <a:p>
            <a:fld id="{D3330366-55B0-4E68-811E-C194A4862507}" type="datetimeFigureOut">
              <a:rPr lang="ar-SA" smtClean="0"/>
              <a:t>28/03/1445</a:t>
            </a:fld>
            <a:endParaRPr lang="ar-SA"/>
          </a:p>
        </p:txBody>
      </p:sp>
      <p:sp>
        <p:nvSpPr>
          <p:cNvPr id="1048584" name="Footer Placeholder 4"/>
          <p:cNvSpPr>
            <a:spLocks noGrp="1"/>
          </p:cNvSpPr>
          <p:nvPr>
            <p:ph type="ftr" sz="quarter" idx="11"/>
          </p:nvPr>
        </p:nvSpPr>
        <p:spPr/>
        <p:txBody>
          <a:bodyPr/>
          <a:lstStyle/>
          <a:p>
            <a:endParaRPr lang="ar-SA"/>
          </a:p>
        </p:txBody>
      </p:sp>
      <p:sp>
        <p:nvSpPr>
          <p:cNvPr id="1048585" name="Slide Number Placeholder 5"/>
          <p:cNvSpPr>
            <a:spLocks noGrp="1"/>
          </p:cNvSpPr>
          <p:nvPr>
            <p:ph type="sldNum" sz="quarter" idx="12"/>
          </p:nvPr>
        </p:nvSpPr>
        <p:spPr/>
        <p:txBody>
          <a:bodyPr/>
          <a:lstStyle/>
          <a:p>
            <a:fld id="{0E27962B-2883-4A8F-ABA4-74B3368C6AC1}"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879"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1048880"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881" name="Date Placeholder 3"/>
          <p:cNvSpPr>
            <a:spLocks noGrp="1"/>
          </p:cNvSpPr>
          <p:nvPr>
            <p:ph type="dt" sz="half" idx="10"/>
          </p:nvPr>
        </p:nvSpPr>
        <p:spPr/>
        <p:txBody>
          <a:bodyPr/>
          <a:lstStyle/>
          <a:p>
            <a:fld id="{D3330366-55B0-4E68-811E-C194A4862507}" type="datetimeFigureOut">
              <a:rPr lang="ar-SA" smtClean="0"/>
              <a:t>28/03/1445</a:t>
            </a:fld>
            <a:endParaRPr lang="ar-SA"/>
          </a:p>
        </p:txBody>
      </p:sp>
      <p:sp>
        <p:nvSpPr>
          <p:cNvPr id="1048882" name="Footer Placeholder 4"/>
          <p:cNvSpPr>
            <a:spLocks noGrp="1"/>
          </p:cNvSpPr>
          <p:nvPr>
            <p:ph type="ftr" sz="quarter" idx="11"/>
          </p:nvPr>
        </p:nvSpPr>
        <p:spPr/>
        <p:txBody>
          <a:bodyPr/>
          <a:lstStyle/>
          <a:p>
            <a:endParaRPr lang="ar-SA"/>
          </a:p>
        </p:txBody>
      </p:sp>
      <p:sp>
        <p:nvSpPr>
          <p:cNvPr id="1048883" name="Slide Number Placeholder 5"/>
          <p:cNvSpPr>
            <a:spLocks noGrp="1"/>
          </p:cNvSpPr>
          <p:nvPr>
            <p:ph type="sldNum" sz="quarter" idx="12"/>
          </p:nvPr>
        </p:nvSpPr>
        <p:spPr/>
        <p:txBody>
          <a:bodyPr/>
          <a:lstStyle/>
          <a:p>
            <a:fld id="{0E27962B-2883-4A8F-ABA4-74B3368C6AC1}"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884" name="Title 1"/>
          <p:cNvSpPr>
            <a:spLocks noGrp="1"/>
          </p:cNvSpPr>
          <p:nvPr>
            <p:ph type="title"/>
          </p:nvPr>
        </p:nvSpPr>
        <p:spPr/>
        <p:txBody>
          <a:bodyPr/>
          <a:lstStyle/>
          <a:p>
            <a:r>
              <a:rPr lang="en-US"/>
              <a:t>Click to edit Master title style</a:t>
            </a:r>
            <a:endParaRPr lang="ar-SA"/>
          </a:p>
        </p:txBody>
      </p:sp>
      <p:sp>
        <p:nvSpPr>
          <p:cNvPr id="1048885"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1048886"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1048887" name="Date Placeholder 4"/>
          <p:cNvSpPr>
            <a:spLocks noGrp="1"/>
          </p:cNvSpPr>
          <p:nvPr>
            <p:ph type="dt" sz="half" idx="10"/>
          </p:nvPr>
        </p:nvSpPr>
        <p:spPr/>
        <p:txBody>
          <a:bodyPr/>
          <a:lstStyle/>
          <a:p>
            <a:fld id="{D3330366-55B0-4E68-811E-C194A4862507}" type="datetimeFigureOut">
              <a:rPr lang="ar-SA" smtClean="0"/>
              <a:t>28/03/1445</a:t>
            </a:fld>
            <a:endParaRPr lang="ar-SA"/>
          </a:p>
        </p:txBody>
      </p:sp>
      <p:sp>
        <p:nvSpPr>
          <p:cNvPr id="1048888" name="Footer Placeholder 5"/>
          <p:cNvSpPr>
            <a:spLocks noGrp="1"/>
          </p:cNvSpPr>
          <p:nvPr>
            <p:ph type="ftr" sz="quarter" idx="11"/>
          </p:nvPr>
        </p:nvSpPr>
        <p:spPr/>
        <p:txBody>
          <a:bodyPr/>
          <a:lstStyle/>
          <a:p>
            <a:endParaRPr lang="ar-SA"/>
          </a:p>
        </p:txBody>
      </p:sp>
      <p:sp>
        <p:nvSpPr>
          <p:cNvPr id="1048889" name="Slide Number Placeholder 6"/>
          <p:cNvSpPr>
            <a:spLocks noGrp="1"/>
          </p:cNvSpPr>
          <p:nvPr>
            <p:ph type="sldNum" sz="quarter" idx="12"/>
          </p:nvPr>
        </p:nvSpPr>
        <p:spPr/>
        <p:txBody>
          <a:bodyPr/>
          <a:lstStyle/>
          <a:p>
            <a:fld id="{0E27962B-2883-4A8F-ABA4-74B3368C6AC1}"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890" name="Title 1"/>
          <p:cNvSpPr>
            <a:spLocks noGrp="1"/>
          </p:cNvSpPr>
          <p:nvPr>
            <p:ph type="title"/>
          </p:nvPr>
        </p:nvSpPr>
        <p:spPr/>
        <p:txBody>
          <a:bodyPr/>
          <a:lstStyle/>
          <a:p>
            <a:r>
              <a:rPr lang="en-US"/>
              <a:t>Click to edit Master title style</a:t>
            </a:r>
            <a:endParaRPr lang="ar-SA"/>
          </a:p>
        </p:txBody>
      </p:sp>
      <p:sp>
        <p:nvSpPr>
          <p:cNvPr id="1048891"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892"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1048893"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894"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1048895" name="Date Placeholder 6"/>
          <p:cNvSpPr>
            <a:spLocks noGrp="1"/>
          </p:cNvSpPr>
          <p:nvPr>
            <p:ph type="dt" sz="half" idx="10"/>
          </p:nvPr>
        </p:nvSpPr>
        <p:spPr/>
        <p:txBody>
          <a:bodyPr/>
          <a:lstStyle/>
          <a:p>
            <a:fld id="{D3330366-55B0-4E68-811E-C194A4862507}" type="datetimeFigureOut">
              <a:rPr lang="ar-SA" smtClean="0"/>
              <a:t>28/03/1445</a:t>
            </a:fld>
            <a:endParaRPr lang="ar-SA"/>
          </a:p>
        </p:txBody>
      </p:sp>
      <p:sp>
        <p:nvSpPr>
          <p:cNvPr id="1048896" name="Footer Placeholder 7"/>
          <p:cNvSpPr>
            <a:spLocks noGrp="1"/>
          </p:cNvSpPr>
          <p:nvPr>
            <p:ph type="ftr" sz="quarter" idx="11"/>
          </p:nvPr>
        </p:nvSpPr>
        <p:spPr/>
        <p:txBody>
          <a:bodyPr/>
          <a:lstStyle/>
          <a:p>
            <a:endParaRPr lang="ar-SA"/>
          </a:p>
        </p:txBody>
      </p:sp>
      <p:sp>
        <p:nvSpPr>
          <p:cNvPr id="1048897" name="Slide Number Placeholder 8"/>
          <p:cNvSpPr>
            <a:spLocks noGrp="1"/>
          </p:cNvSpPr>
          <p:nvPr>
            <p:ph type="sldNum" sz="quarter" idx="12"/>
          </p:nvPr>
        </p:nvSpPr>
        <p:spPr/>
        <p:txBody>
          <a:bodyPr/>
          <a:lstStyle/>
          <a:p>
            <a:fld id="{0E27962B-2883-4A8F-ABA4-74B3368C6AC1}"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859" name="Title 1"/>
          <p:cNvSpPr>
            <a:spLocks noGrp="1"/>
          </p:cNvSpPr>
          <p:nvPr>
            <p:ph type="title"/>
          </p:nvPr>
        </p:nvSpPr>
        <p:spPr/>
        <p:txBody>
          <a:bodyPr/>
          <a:lstStyle/>
          <a:p>
            <a:r>
              <a:rPr lang="en-US"/>
              <a:t>Click to edit Master title style</a:t>
            </a:r>
            <a:endParaRPr lang="ar-SA"/>
          </a:p>
        </p:txBody>
      </p:sp>
      <p:sp>
        <p:nvSpPr>
          <p:cNvPr id="1048860" name="Date Placeholder 2"/>
          <p:cNvSpPr>
            <a:spLocks noGrp="1"/>
          </p:cNvSpPr>
          <p:nvPr>
            <p:ph type="dt" sz="half" idx="10"/>
          </p:nvPr>
        </p:nvSpPr>
        <p:spPr/>
        <p:txBody>
          <a:bodyPr/>
          <a:lstStyle/>
          <a:p>
            <a:fld id="{D3330366-55B0-4E68-811E-C194A4862507}" type="datetimeFigureOut">
              <a:rPr lang="ar-SA" smtClean="0"/>
              <a:t>28/03/1445</a:t>
            </a:fld>
            <a:endParaRPr lang="ar-SA"/>
          </a:p>
        </p:txBody>
      </p:sp>
      <p:sp>
        <p:nvSpPr>
          <p:cNvPr id="1048861" name="Footer Placeholder 3"/>
          <p:cNvSpPr>
            <a:spLocks noGrp="1"/>
          </p:cNvSpPr>
          <p:nvPr>
            <p:ph type="ftr" sz="quarter" idx="11"/>
          </p:nvPr>
        </p:nvSpPr>
        <p:spPr/>
        <p:txBody>
          <a:bodyPr/>
          <a:lstStyle/>
          <a:p>
            <a:endParaRPr lang="ar-SA"/>
          </a:p>
        </p:txBody>
      </p:sp>
      <p:sp>
        <p:nvSpPr>
          <p:cNvPr id="1048862" name="Slide Number Placeholder 4"/>
          <p:cNvSpPr>
            <a:spLocks noGrp="1"/>
          </p:cNvSpPr>
          <p:nvPr>
            <p:ph type="sldNum" sz="quarter" idx="12"/>
          </p:nvPr>
        </p:nvSpPr>
        <p:spPr/>
        <p:txBody>
          <a:bodyPr/>
          <a:lstStyle/>
          <a:p>
            <a:fld id="{0E27962B-2883-4A8F-ABA4-74B3368C6AC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898" name="Date Placeholder 1"/>
          <p:cNvSpPr>
            <a:spLocks noGrp="1"/>
          </p:cNvSpPr>
          <p:nvPr>
            <p:ph type="dt" sz="half" idx="10"/>
          </p:nvPr>
        </p:nvSpPr>
        <p:spPr/>
        <p:txBody>
          <a:bodyPr/>
          <a:lstStyle/>
          <a:p>
            <a:fld id="{D3330366-55B0-4E68-811E-C194A4862507}" type="datetimeFigureOut">
              <a:rPr lang="ar-SA" smtClean="0"/>
              <a:t>28/03/1445</a:t>
            </a:fld>
            <a:endParaRPr lang="ar-SA"/>
          </a:p>
        </p:txBody>
      </p:sp>
      <p:sp>
        <p:nvSpPr>
          <p:cNvPr id="1048899" name="Footer Placeholder 2"/>
          <p:cNvSpPr>
            <a:spLocks noGrp="1"/>
          </p:cNvSpPr>
          <p:nvPr>
            <p:ph type="ftr" sz="quarter" idx="11"/>
          </p:nvPr>
        </p:nvSpPr>
        <p:spPr/>
        <p:txBody>
          <a:bodyPr/>
          <a:lstStyle/>
          <a:p>
            <a:endParaRPr lang="ar-SA"/>
          </a:p>
        </p:txBody>
      </p:sp>
      <p:sp>
        <p:nvSpPr>
          <p:cNvPr id="1048900" name="Slide Number Placeholder 3"/>
          <p:cNvSpPr>
            <a:spLocks noGrp="1"/>
          </p:cNvSpPr>
          <p:nvPr>
            <p:ph type="sldNum" sz="quarter" idx="12"/>
          </p:nvPr>
        </p:nvSpPr>
        <p:spPr/>
        <p:txBody>
          <a:bodyPr/>
          <a:lstStyle/>
          <a:p>
            <a:fld id="{0E27962B-2883-4A8F-ABA4-74B3368C6AC1}"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901"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1048902"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1048903"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904" name="Date Placeholder 4"/>
          <p:cNvSpPr>
            <a:spLocks noGrp="1"/>
          </p:cNvSpPr>
          <p:nvPr>
            <p:ph type="dt" sz="half" idx="10"/>
          </p:nvPr>
        </p:nvSpPr>
        <p:spPr/>
        <p:txBody>
          <a:bodyPr/>
          <a:lstStyle/>
          <a:p>
            <a:fld id="{D3330366-55B0-4E68-811E-C194A4862507}" type="datetimeFigureOut">
              <a:rPr lang="ar-SA" smtClean="0"/>
              <a:t>28/03/1445</a:t>
            </a:fld>
            <a:endParaRPr lang="ar-SA"/>
          </a:p>
        </p:txBody>
      </p:sp>
      <p:sp>
        <p:nvSpPr>
          <p:cNvPr id="1048905" name="Footer Placeholder 5"/>
          <p:cNvSpPr>
            <a:spLocks noGrp="1"/>
          </p:cNvSpPr>
          <p:nvPr>
            <p:ph type="ftr" sz="quarter" idx="11"/>
          </p:nvPr>
        </p:nvSpPr>
        <p:spPr/>
        <p:txBody>
          <a:bodyPr/>
          <a:lstStyle/>
          <a:p>
            <a:endParaRPr lang="ar-SA"/>
          </a:p>
        </p:txBody>
      </p:sp>
      <p:sp>
        <p:nvSpPr>
          <p:cNvPr id="1048906" name="Slide Number Placeholder 6"/>
          <p:cNvSpPr>
            <a:spLocks noGrp="1"/>
          </p:cNvSpPr>
          <p:nvPr>
            <p:ph type="sldNum" sz="quarter" idx="12"/>
          </p:nvPr>
        </p:nvSpPr>
        <p:spPr/>
        <p:txBody>
          <a:bodyPr/>
          <a:lstStyle/>
          <a:p>
            <a:fld id="{0E27962B-2883-4A8F-ABA4-74B3368C6AC1}"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868"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1048869"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1048870"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871" name="Date Placeholder 4"/>
          <p:cNvSpPr>
            <a:spLocks noGrp="1"/>
          </p:cNvSpPr>
          <p:nvPr>
            <p:ph type="dt" sz="half" idx="10"/>
          </p:nvPr>
        </p:nvSpPr>
        <p:spPr/>
        <p:txBody>
          <a:bodyPr/>
          <a:lstStyle/>
          <a:p>
            <a:fld id="{D3330366-55B0-4E68-811E-C194A4862507}" type="datetimeFigureOut">
              <a:rPr lang="ar-SA" smtClean="0"/>
              <a:t>28/03/1445</a:t>
            </a:fld>
            <a:endParaRPr lang="ar-SA"/>
          </a:p>
        </p:txBody>
      </p:sp>
      <p:sp>
        <p:nvSpPr>
          <p:cNvPr id="1048872" name="Footer Placeholder 5"/>
          <p:cNvSpPr>
            <a:spLocks noGrp="1"/>
          </p:cNvSpPr>
          <p:nvPr>
            <p:ph type="ftr" sz="quarter" idx="11"/>
          </p:nvPr>
        </p:nvSpPr>
        <p:spPr/>
        <p:txBody>
          <a:bodyPr/>
          <a:lstStyle/>
          <a:p>
            <a:endParaRPr lang="ar-SA"/>
          </a:p>
        </p:txBody>
      </p:sp>
      <p:sp>
        <p:nvSpPr>
          <p:cNvPr id="1048873" name="Slide Number Placeholder 6"/>
          <p:cNvSpPr>
            <a:spLocks noGrp="1"/>
          </p:cNvSpPr>
          <p:nvPr>
            <p:ph type="sldNum" sz="quarter" idx="12"/>
          </p:nvPr>
        </p:nvSpPr>
        <p:spPr/>
        <p:txBody>
          <a:bodyPr/>
          <a:lstStyle/>
          <a:p>
            <a:fld id="{0E27962B-2883-4A8F-ABA4-74B3368C6AC1}"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SA"/>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1048578"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3330366-55B0-4E68-811E-C194A4862507}" type="datetimeFigureOut">
              <a:rPr lang="ar-SA" smtClean="0"/>
              <a:t>28/03/1445</a:t>
            </a:fld>
            <a:endParaRPr lang="ar-SA"/>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1048580"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27962B-2883-4A8F-ABA4-74B3368C6AC1}"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extBox 8"/>
          <p:cNvSpPr txBox="1"/>
          <p:nvPr/>
        </p:nvSpPr>
        <p:spPr>
          <a:xfrm>
            <a:off x="1676400" y="533400"/>
            <a:ext cx="7162800" cy="1424940"/>
          </a:xfrm>
          <a:prstGeom prst="rect">
            <a:avLst/>
          </a:prstGeom>
          <a:noFill/>
        </p:spPr>
        <p:txBody>
          <a:bodyPr wrap="square" rtlCol="1">
            <a:spAutoFit/>
          </a:bodyPr>
          <a:lstStyle/>
          <a:p>
            <a:pPr algn="r"/>
            <a:r>
              <a:rPr lang="ar-IQ" b="1" dirty="0"/>
              <a:t>وزراة التعليم العالي والبحث العلمي </a:t>
            </a:r>
            <a:r>
              <a:rPr lang="ar-SA" b="1" dirty="0"/>
              <a:t>/</a:t>
            </a:r>
            <a:r>
              <a:rPr lang="ar-IQ" b="1" dirty="0"/>
              <a:t> العراق </a:t>
            </a:r>
          </a:p>
          <a:p>
            <a:pPr algn="r"/>
            <a:r>
              <a:rPr lang="ar-IQ" b="1" dirty="0"/>
              <a:t>هيئة التعليم التقني</a:t>
            </a:r>
            <a:r>
              <a:rPr lang="ar-SA" b="1" dirty="0"/>
              <a:t>/</a:t>
            </a:r>
            <a:r>
              <a:rPr lang="ar-IQ" b="1" dirty="0"/>
              <a:t>العراق </a:t>
            </a:r>
          </a:p>
          <a:p>
            <a:pPr algn="r"/>
            <a:r>
              <a:rPr lang="ar-SA" b="1" dirty="0"/>
              <a:t>المعهد الطبي التقني/ المنصور</a:t>
            </a:r>
            <a:endParaRPr lang="en-US" b="1" dirty="0"/>
          </a:p>
          <a:p>
            <a:pPr algn="r"/>
            <a:r>
              <a:rPr lang="ar-IQ" b="1" dirty="0"/>
              <a:t>قسم </a:t>
            </a:r>
            <a:r>
              <a:rPr lang="ar-SA" b="1" dirty="0" err="1"/>
              <a:t>الادارة</a:t>
            </a:r>
            <a:r>
              <a:rPr lang="ar-SA" b="1" dirty="0"/>
              <a:t> الصحية</a:t>
            </a:r>
            <a:endParaRPr lang="ar-IQ" b="1" dirty="0"/>
          </a:p>
          <a:p>
            <a:pPr algn="r"/>
            <a:endParaRPr lang="ar-IQ" b="1" dirty="0"/>
          </a:p>
        </p:txBody>
      </p:sp>
      <p:sp>
        <p:nvSpPr>
          <p:cNvPr id="1048587" name="TextBox 9"/>
          <p:cNvSpPr txBox="1"/>
          <p:nvPr/>
        </p:nvSpPr>
        <p:spPr>
          <a:xfrm>
            <a:off x="685800" y="1752600"/>
            <a:ext cx="7543800" cy="1691641"/>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ar-IQ" sz="3600" b="1" dirty="0">
                <a:solidFill>
                  <a:schemeClr val="tx2">
                    <a:lumMod val="50000"/>
                  </a:schemeClr>
                </a:solidFill>
              </a:rPr>
              <a:t>الحقيبة التعليمية </a:t>
            </a:r>
          </a:p>
          <a:p>
            <a:pPr algn="ctr"/>
            <a:r>
              <a:rPr lang="ar-IQ" sz="3600" b="1" dirty="0">
                <a:solidFill>
                  <a:schemeClr val="tx2">
                    <a:lumMod val="50000"/>
                  </a:schemeClr>
                </a:solidFill>
              </a:rPr>
              <a:t>لمادة </a:t>
            </a:r>
          </a:p>
          <a:p>
            <a:pPr algn="ctr"/>
            <a:r>
              <a:rPr lang="ar-SA" sz="3600" b="1" dirty="0" err="1">
                <a:solidFill>
                  <a:schemeClr val="tx2">
                    <a:lumMod val="50000"/>
                  </a:schemeClr>
                </a:solidFill>
              </a:rPr>
              <a:t>ادارة</a:t>
            </a:r>
            <a:r>
              <a:rPr lang="ar-SA" sz="3600" b="1" dirty="0">
                <a:solidFill>
                  <a:schemeClr val="tx2">
                    <a:lumMod val="50000"/>
                  </a:schemeClr>
                </a:solidFill>
              </a:rPr>
              <a:t> المستشفيات</a:t>
            </a:r>
            <a:endParaRPr lang="ar-IQ" sz="3600" b="1" dirty="0">
              <a:solidFill>
                <a:schemeClr val="tx2">
                  <a:lumMod val="50000"/>
                </a:schemeClr>
              </a:solidFill>
            </a:endParaRPr>
          </a:p>
        </p:txBody>
      </p:sp>
      <p:sp>
        <p:nvSpPr>
          <p:cNvPr id="1048588" name="TextBox 11"/>
          <p:cNvSpPr txBox="1"/>
          <p:nvPr/>
        </p:nvSpPr>
        <p:spPr>
          <a:xfrm>
            <a:off x="2500298" y="4000504"/>
            <a:ext cx="4114800" cy="802640"/>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ar-IQ" sz="2400" dirty="0"/>
              <a:t>اعداد </a:t>
            </a:r>
          </a:p>
          <a:p>
            <a:pPr algn="ctr"/>
            <a:r>
              <a:rPr lang="ar-SA" sz="2400" dirty="0"/>
              <a:t>د.</a:t>
            </a:r>
            <a:r>
              <a:rPr lang="ar-SA" sz="2400" dirty="0">
                <a:solidFill>
                  <a:schemeClr val="dk1"/>
                </a:solidFill>
              </a:rPr>
              <a:t>مروة</a:t>
            </a:r>
            <a:r>
              <a:rPr lang="en-US" altLang="ar-SA" sz="2400" dirty="0">
                <a:solidFill>
                  <a:schemeClr val="dk1"/>
                </a:solidFill>
              </a:rPr>
              <a:t> </a:t>
            </a:r>
            <a:r>
              <a:rPr lang="ar-SA" altLang="en-US" sz="2400" dirty="0">
                <a:solidFill>
                  <a:schemeClr val="dk1"/>
                </a:solidFill>
              </a:rPr>
              <a:t>علي</a:t>
            </a:r>
            <a:r>
              <a:rPr lang="en-US" altLang="ar-SA" sz="2400" dirty="0">
                <a:solidFill>
                  <a:schemeClr val="dk1"/>
                </a:solidFill>
              </a:rPr>
              <a:t> </a:t>
            </a:r>
            <a:r>
              <a:rPr lang="ar-SA" altLang="en-US" sz="2400" dirty="0">
                <a:solidFill>
                  <a:schemeClr val="dk1"/>
                </a:solidFill>
              </a:rPr>
              <a:t>عودة</a:t>
            </a:r>
            <a:endParaRPr lang="zh-CN" altLang="en-US"/>
          </a:p>
        </p:txBody>
      </p:sp>
      <p:pic>
        <p:nvPicPr>
          <p:cNvPr id="2097152" name="Picture 2" descr="C:\Users\ASUS\Desktop\New folder\shar1.jpg"/>
          <p:cNvPicPr>
            <a:picLocks noChangeAspect="1" noChangeArrowheads="1"/>
          </p:cNvPicPr>
          <p:nvPr/>
        </p:nvPicPr>
        <p:blipFill>
          <a:blip r:embed="rId2" cstate="print"/>
          <a:srcRect/>
          <a:stretch>
            <a:fillRect/>
          </a:stretch>
        </p:blipFill>
        <p:spPr bwMode="auto">
          <a:xfrm>
            <a:off x="0" y="1"/>
            <a:ext cx="1447800" cy="175259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2000"/>
                                        <p:tgtEl>
                                          <p:spTgt spid="1048588"/>
                                        </p:tgtEl>
                                        <p:attrNameLst>
                                          <p:attrName>ppt_x</p:attrName>
                                        </p:attrNameLst>
                                      </p:cBhvr>
                                      <p:tavLst>
                                        <p:tav tm="0">
                                          <p:val>
                                            <p:strVal val="ppt_x"/>
                                          </p:val>
                                        </p:tav>
                                        <p:tav tm="100000">
                                          <p:val>
                                            <p:strVal val="ppt_x"/>
                                          </p:val>
                                        </p:tav>
                                      </p:tavLst>
                                    </p:anim>
                                    <p:anim calcmode="lin" valueType="num">
                                      <p:cBhvr additive="base">
                                        <p:cTn id="7" dur="2000"/>
                                        <p:tgtEl>
                                          <p:spTgt spid="1048588"/>
                                        </p:tgtEl>
                                        <p:attrNameLst>
                                          <p:attrName>ppt_y</p:attrName>
                                        </p:attrNameLst>
                                      </p:cBhvr>
                                      <p:tavLst>
                                        <p:tav tm="0">
                                          <p:val>
                                            <p:strVal val="ppt_y"/>
                                          </p:val>
                                        </p:tav>
                                        <p:tav tm="100000">
                                          <p:val>
                                            <p:strVal val="1+ppt_h/2"/>
                                          </p:val>
                                        </p:tav>
                                      </p:tavLst>
                                    </p:anim>
                                    <p:set>
                                      <p:cBhvr>
                                        <p:cTn id="8" dur="1" fill="hold">
                                          <p:stCondLst>
                                            <p:cond delay="1999"/>
                                          </p:stCondLst>
                                        </p:cTn>
                                        <p:tgtEl>
                                          <p:spTgt spid="104858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38" presetClass="exit" presetSubtype="0" accel="50000" fill="hold" grpId="0" nodeType="clickEffect">
                                  <p:stCondLst>
                                    <p:cond delay="0"/>
                                  </p:stCondLst>
                                  <p:iterate type="lt">
                                    <p:tmPct val="50000"/>
                                  </p:iterate>
                                  <p:childTnLst>
                                    <p:anim calcmode="lin" valueType="num">
                                      <p:cBhvr>
                                        <p:cTn id="12" dur="500">
                                          <p:stCondLst>
                                            <p:cond delay="0"/>
                                          </p:stCondLst>
                                        </p:cTn>
                                        <p:tgtEl>
                                          <p:spTgt spid="1048587"/>
                                        </p:tgtEl>
                                        <p:attrNameLst>
                                          <p:attrName>style.rotation</p:attrName>
                                        </p:attrNameLst>
                                      </p:cBhvr>
                                      <p:tavLst>
                                        <p:tav tm="0">
                                          <p:val>
                                            <p:fltVal val="0"/>
                                          </p:val>
                                        </p:tav>
                                        <p:tav tm="100000">
                                          <p:val>
                                            <p:fltVal val="45"/>
                                          </p:val>
                                        </p:tav>
                                      </p:tavLst>
                                    </p:anim>
                                    <p:anim calcmode="lin" valueType="num">
                                      <p:cBhvr>
                                        <p:cTn id="13" dur="500">
                                          <p:stCondLst>
                                            <p:cond delay="0"/>
                                          </p:stCondLst>
                                        </p:cTn>
                                        <p:tgtEl>
                                          <p:spTgt spid="1048587"/>
                                        </p:tgtEl>
                                        <p:attrNameLst>
                                          <p:attrName>ppt_y</p:attrName>
                                        </p:attrNameLst>
                                      </p:cBhvr>
                                      <p:tavLst>
                                        <p:tav tm="0">
                                          <p:val>
                                            <p:strVal val="ppt_y"/>
                                          </p:val>
                                        </p:tav>
                                        <p:tav tm="100000">
                                          <p:val>
                                            <p:strVal val="ppt_y+1"/>
                                          </p:val>
                                        </p:tav>
                                      </p:tavLst>
                                    </p:anim>
                                    <p:set>
                                      <p:cBhvr>
                                        <p:cTn id="14" dur="1" fill="hold">
                                          <p:stCondLst>
                                            <p:cond delay="499"/>
                                          </p:stCondLst>
                                        </p:cTn>
                                        <p:tgtEl>
                                          <p:spTgt spid="10485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87" grpId="0" animBg="1"/>
      <p:bldP spid="104858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Rectangle 1"/>
          <p:cNvSpPr>
            <a:spLocks noChangeArrowheads="1"/>
          </p:cNvSpPr>
          <p:nvPr/>
        </p:nvSpPr>
        <p:spPr bwMode="auto">
          <a:xfrm>
            <a:off x="357158" y="536875"/>
            <a:ext cx="8572560" cy="5425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ar-IQ" sz="24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حقبة </a:t>
            </a:r>
            <a:r>
              <a:rPr kumimoji="0" lang="ar-IQ" sz="24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انشاء</a:t>
            </a:r>
            <a:r>
              <a:rPr kumimoji="0" lang="ar-IQ" sz="24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وزارة الصحة 1952-1968</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57200"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تمتد هذه الحقبة بموجب قانون رقم 28 لسنة 1952 وحتى عام 1968 واهم المهام:</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تأسيس معاهد الوقاية من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الامراض</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والمصحات والمستشفيات وكليات الطب والمدارس الصحية.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مدارس الموظفين الصحيين والتمريض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والقبالة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والمستشفى التعليمي.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عام 1958 صدر قانون وزارة الصحة رقم (7) لسنة 1958.</a:t>
            </a:r>
            <a:endPar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endParaRPr lang="ar-SA" sz="2400" dirty="0">
              <a:latin typeface="Simplified Arabic" pitchFamily="18" charset="-78"/>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tabLst>
                <a:tab pos="457200" algn="l"/>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57200" algn="l"/>
              </a:tabLst>
            </a:pPr>
            <a:r>
              <a:rPr kumimoji="0" lang="ar-IQ" sz="24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النشاطات:</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انشاء</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مؤسسات الخدمات الصحية الريفية 1963.</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انشاء</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المؤسسات العامة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للادوية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والمواد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الكيمياوية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1965.</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انشاء</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معهد المهن الصحية 1967.</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بلغ عدد المستشفيات حوالي 149 وتضم (16327) سريراً.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اجراء</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حملات عامة في مكافحة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التدرن</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والجدري والتلق5يحات لطلاب المدارس.</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8" name="Rectangle 1"/>
          <p:cNvSpPr>
            <a:spLocks noChangeArrowheads="1"/>
          </p:cNvSpPr>
          <p:nvPr/>
        </p:nvSpPr>
        <p:spPr bwMode="auto">
          <a:xfrm>
            <a:off x="571472" y="320990"/>
            <a:ext cx="8215306" cy="59588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لذلك نقول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الحالة مرتبط بالمستقبل وبالتالي يمكن الحدوث من عدمه سواء عن طريق الانحراف عن الخطة المقررة للنتائج النهائية لذلك هناك فرق بين خسارة الخطر.</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الخسارة تعني فقدان ونقصان لقيمة غير متوقعة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الاقل</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غير متنبأ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جراء ذلك الفعل؟</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ومن هذا يمكن القول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الخطر في المستشفى يعرف على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اساس</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مايلي</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(ذلك الفعل الناجم عن التعامل مع الحالة الصحية تخص المريض التي قد يؤدي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اصابته</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وتحمله خسارة ممكنة).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ومن هذا التعريف نستنتج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وجود الشخص في المستشفى التفاعل مع حالته الصحية تستوجب تواجده.</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هنالك رغبة كبيرة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واكيدة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تكون النتائج صحيحة.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الاحتمالية في حصول خطأ وقصور في المعالجة الفنية.</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9" name="Rectangle 1"/>
          <p:cNvSpPr>
            <a:spLocks noChangeArrowheads="1"/>
          </p:cNvSpPr>
          <p:nvPr/>
        </p:nvSpPr>
        <p:spPr bwMode="auto">
          <a:xfrm>
            <a:off x="285720" y="641520"/>
            <a:ext cx="8358182" cy="5120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8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ادارة</a:t>
            </a: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الخطر في المستشفى:</a:t>
            </a:r>
            <a:endParaRPr kumimoji="0" lang="en-US" sz="2800" b="1"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الخطر (الوظيفة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تعمل على انجاز السبل الكفيلة بمواجهة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الاخطار</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تتعرض لها الممتلكات لغرض حماية كل هذه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الاموال</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لتقليل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الاثار</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الناجمة من حدوث الخطر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اقل حد ممكن مع تأمين استمرارية الشروع في انجاز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اهدافه</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ادارة</a:t>
            </a: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الخطر:</a:t>
            </a:r>
            <a:endParaRPr kumimoji="0" lang="en-US" sz="28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هي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شأنها شأن بقية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ادارت</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المشروع.</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بمثابة صام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لحماية المشروع من احتمالات الخسارة.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الحد من الخطر قدر المستطاع وتحليل احتمالية حدوثه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جعل تكاليف الخطر واقعية.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تؤدي عملا تحفيزيا من اجل بذل المزيد من الجهد لمنع وتقليل الخسائر. </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0" name="Rectangle 1"/>
          <p:cNvSpPr>
            <a:spLocks noChangeArrowheads="1"/>
          </p:cNvSpPr>
          <p:nvPr/>
        </p:nvSpPr>
        <p:spPr bwMode="auto">
          <a:xfrm>
            <a:off x="928662" y="504538"/>
            <a:ext cx="7643802" cy="55397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وظائف مدير </a:t>
            </a:r>
            <a:r>
              <a:rPr kumimoji="0" lang="ar-SA" sz="28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ادارة</a:t>
            </a: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الخطر :</a:t>
            </a:r>
            <a:endParaRPr kumimoji="0" lang="en-US" sz="28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الوقوف على تحديد مواطن الخطر المحتملة من خلال:</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المسح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الموقعي</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للمستشفى.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تحديد مراحل وخطوات العمل.</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التأكيد على سلامة موجودات المستشفى.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التأكد من سلامة المحافظة على المستلزمات والمواد الصحية.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التأكد من سلامة وانسيابية وتنقل المرضى بين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اجراء</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المسح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التأريخي</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للاخطار</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الحاصلة في المستشفى والمواد الصحية.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تمييز بين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الاخطاء</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لها علاقة بالمريض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واخطار</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المتعلقة بوحدات المستشفى.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اعداد</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برنامج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الخطر للتقليل من احتمالات حصول الخطر.</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1" name="Rectangle 1"/>
          <p:cNvSpPr>
            <a:spLocks noChangeArrowheads="1"/>
          </p:cNvSpPr>
          <p:nvPr/>
        </p:nvSpPr>
        <p:spPr bwMode="auto">
          <a:xfrm>
            <a:off x="428596" y="382386"/>
            <a:ext cx="8429684" cy="5425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الخطر الناجم عن الخطأ الطبي:</a:t>
            </a:r>
            <a:endParaRPr kumimoji="0" lang="en-US" sz="2400" b="0" i="0" u="none" strike="noStrike" cap="none" normalizeH="0" baseline="0" dirty="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ارتبط الخطأ بالعمل/ ومن لا يعمل لا يخطأ وبالعكس، فالخطأ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ياتي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العنصر البشري قبل العنصر المادي- وبالعمل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الطكبي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يرتبط الخطأ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بالعتصر</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البشري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اكثر</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العناصر المادية وتشير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الاحصائيات</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بان هنالك نسبة 14.2% من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الاخطاء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الطبية في الولايات المتحدة وهذا يعني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نسبة غير قليلة.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والسؤال الذي يمكن طرحه: لماذا يحدث الخطأ الطبي؟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يعرف الخطأ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بانه</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(الفعل غير المقصود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الفعل الذي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لايتوافق</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مع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متوقع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مخطط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ومن </a:t>
            </a: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اهم</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اسباب</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التعرض </a:t>
            </a: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الى</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الخطأ الطبي:</a:t>
            </a:r>
            <a:endParaRPr kumimoji="0" lang="en-US" sz="2400" b="1" i="0" u="none" strike="noStrike" cap="none" normalizeH="0" baseline="0" dirty="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عدم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التحوط</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الكافي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لاخذ</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شروط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الضعف في الثقافة الطبية والصحية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محدودية المتاحة لدى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الاطباء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والممرضين في معالجة الحالات الطارئة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الارتفاع في مستوى المقاييس المعيارية الموضوعة للنجاح جعل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الامر</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يبدو بان مادون ذلك يعد خطأ في الانجاز.</a:t>
            </a:r>
            <a:r>
              <a:rPr kumimoji="0" lang="ar-SA" sz="2400" b="0" i="0" u="none" strike="noStrike" cap="none" normalizeH="0" baseline="0" dirty="0">
                <a:ln>
                  <a:noFill/>
                </a:ln>
                <a:solidFill>
                  <a:schemeClr val="tx1"/>
                </a:solidFill>
                <a:effectLst/>
                <a:latin typeface="Arial" pitchFamily="34" charset="0"/>
                <a:ea typeface="Times New Roman" pitchFamily="18" charset="0"/>
                <a:cs typeface="Simplified Arabic" pitchFamily="18" charset="-78"/>
              </a:rPr>
              <a:t> </a:t>
            </a:r>
            <a:endPar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just" defTabSz="914400"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محدودة الخبرة الطبية والممارسة وخاصة عند حديثي التعيين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التخرج.</a:t>
            </a:r>
            <a:r>
              <a:rPr kumimoji="0" lang="en-US" sz="24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2" name="Rectangle 1"/>
          <p:cNvSpPr>
            <a:spLocks noChangeArrowheads="1"/>
          </p:cNvSpPr>
          <p:nvPr/>
        </p:nvSpPr>
        <p:spPr bwMode="auto">
          <a:xfrm>
            <a:off x="571472" y="577105"/>
            <a:ext cx="8215306" cy="55397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73075" algn="r"/>
              </a:tabLst>
            </a:pPr>
            <a:r>
              <a:rPr kumimoji="0" lang="ar-SA" sz="28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اما</a:t>
            </a: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المعالجة التي يمكن </a:t>
            </a:r>
            <a:r>
              <a:rPr kumimoji="0" lang="ar-SA" sz="28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اجراءها</a:t>
            </a: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تتم من خلال ما يلي:</a:t>
            </a:r>
            <a:endParaRPr kumimoji="0" lang="en-US" sz="2800" b="1"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73075" algn="r"/>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التدريب.</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73075" algn="r"/>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العقاب.</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73075" algn="r"/>
              </a:tabLst>
            </a:pP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الاجراءات</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النظمية لتقليل الخطر في المستشفى: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73075" algn="r"/>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اكتشاف الخطأ.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73075" algn="r"/>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منع الخطأ.</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73075" algn="r"/>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دليل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الاخطار</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73075" algn="r"/>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المقاييس المعيارية.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73075" algn="r"/>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التدريب.</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73075" algn="r"/>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امتصاص الخطر.</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73075" algn="r"/>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برنامج السلامة من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الاخطار</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المستشفى: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73075" algn="r"/>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النظام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الامني</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المستشفى.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73075" algn="r"/>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نظام السلامة الطبية البيئية.</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3" name="Rectangle 10"/>
          <p:cNvSpPr>
            <a:spLocks noChangeArrowheads="1"/>
          </p:cNvSpPr>
          <p:nvPr/>
        </p:nvSpPr>
        <p:spPr bwMode="auto">
          <a:xfrm>
            <a:off x="3357554" y="2428868"/>
            <a:ext cx="507206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473075" algn="r"/>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برنامج السلامة من النفايات ومعالجتها.</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
        <p:nvSpPr>
          <p:cNvPr id="1048814" name="Rectangle 4"/>
          <p:cNvSpPr/>
          <p:nvPr/>
        </p:nvSpPr>
        <p:spPr>
          <a:xfrm>
            <a:off x="4893226" y="5929330"/>
            <a:ext cx="3533340" cy="802639"/>
          </a:xfrm>
          <a:prstGeom prst="rect">
            <a:avLst/>
          </a:prstGeom>
        </p:spPr>
        <p:txBody>
          <a:bodyPr wrap="none">
            <a:spAutoFit/>
          </a:bodyPr>
          <a:lstStyle/>
          <a:p>
            <a:pPr>
              <a:buFont typeface="Arial" pitchFamily="34" charset="0"/>
              <a:buChar char="•"/>
            </a:pPr>
            <a:r>
              <a:rPr lang="ar-SA" sz="2400" dirty="0"/>
              <a:t>نظام التخطيط للوقاية من الحريق.</a:t>
            </a:r>
          </a:p>
        </p:txBody>
      </p:sp>
      <p:grpSp>
        <p:nvGrpSpPr>
          <p:cNvPr id="2" name=" 1"/>
          <p:cNvGrpSpPr>
            <a:grpSpLocks noChangeAspect="1"/>
          </p:cNvGrpSpPr>
          <p:nvPr/>
        </p:nvGrpSpPr>
        <p:grpSpPr bwMode="auto">
          <a:xfrm>
            <a:off x="571500" y="571500"/>
            <a:ext cx="8358188" cy="1643063"/>
            <a:chOff x="1642" y="11962"/>
            <a:chExt cx="7201" cy="1661"/>
          </a:xfrm>
        </p:grpSpPr>
        <p:cxnSp>
          <p:nvCxnSpPr>
            <p:cNvPr id="149507" name="_s149507"/>
            <p:cNvCxnSpPr>
              <a:cxnSpLocks noChangeShapeType="1"/>
              <a:stCxn id="4294967295" idx="0"/>
              <a:endCxn id="4294967295" idx="2"/>
            </p:cNvCxnSpPr>
            <p:nvPr/>
          </p:nvCxnSpPr>
          <p:spPr bwMode="auto">
            <a:xfrm rot="5400000" flipH="1">
              <a:off x="6400" y="11554"/>
              <a:ext cx="163" cy="2477"/>
            </a:xfrm>
            <a:prstGeom prst="bentConnector3">
              <a:avLst>
                <a:gd name="adj1" fmla="val 50495"/>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49508" name="_s149508"/>
            <p:cNvCxnSpPr>
              <a:cxnSpLocks noChangeShapeType="1"/>
              <a:stCxn id="4294967295" idx="0"/>
              <a:endCxn id="4294967295" idx="2"/>
            </p:cNvCxnSpPr>
            <p:nvPr/>
          </p:nvCxnSpPr>
          <p:spPr bwMode="auto">
            <a:xfrm rot="16200000">
              <a:off x="5162" y="12792"/>
              <a:ext cx="163" cy="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49509" name="_s149509"/>
            <p:cNvCxnSpPr>
              <a:cxnSpLocks noChangeShapeType="1"/>
              <a:stCxn id="4294967295" idx="0"/>
              <a:endCxn id="4294967295" idx="2"/>
            </p:cNvCxnSpPr>
            <p:nvPr/>
          </p:nvCxnSpPr>
          <p:spPr bwMode="auto">
            <a:xfrm rot="16200000">
              <a:off x="3923" y="11554"/>
              <a:ext cx="163" cy="2477"/>
            </a:xfrm>
            <a:prstGeom prst="bentConnector3">
              <a:avLst>
                <a:gd name="adj1" fmla="val 50495"/>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3" name="_s149510"/>
            <p:cNvSpPr>
              <a:spLocks noChangeArrowheads="1"/>
            </p:cNvSpPr>
            <p:nvPr/>
          </p:nvSpPr>
          <p:spPr bwMode="auto">
            <a:xfrm>
              <a:off x="4119" y="11962"/>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4" name="_s149511"/>
            <p:cNvSpPr>
              <a:spLocks noChangeArrowheads="1"/>
            </p:cNvSpPr>
            <p:nvPr/>
          </p:nvSpPr>
          <p:spPr bwMode="auto">
            <a:xfrm>
              <a:off x="1642" y="12874"/>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5" name="_s149512"/>
            <p:cNvSpPr>
              <a:spLocks noChangeArrowheads="1"/>
            </p:cNvSpPr>
            <p:nvPr/>
          </p:nvSpPr>
          <p:spPr bwMode="auto">
            <a:xfrm>
              <a:off x="4119" y="12874"/>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6" name="_s149513"/>
            <p:cNvSpPr>
              <a:spLocks noChangeArrowheads="1"/>
            </p:cNvSpPr>
            <p:nvPr/>
          </p:nvSpPr>
          <p:spPr bwMode="auto">
            <a:xfrm>
              <a:off x="6596" y="12874"/>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grpSp>
      <p:grpSp>
        <p:nvGrpSpPr>
          <p:cNvPr id="7" name=" 11"/>
          <p:cNvGrpSpPr>
            <a:grpSpLocks noChangeAspect="1"/>
          </p:cNvGrpSpPr>
          <p:nvPr/>
        </p:nvGrpSpPr>
        <p:grpSpPr bwMode="auto">
          <a:xfrm>
            <a:off x="285750" y="3000375"/>
            <a:ext cx="8643938" cy="2357438"/>
            <a:chOff x="1642" y="600"/>
            <a:chExt cx="9728" cy="1619"/>
          </a:xfrm>
        </p:grpSpPr>
        <p:cxnSp>
          <p:nvCxnSpPr>
            <p:cNvPr id="149517" name="_s149517"/>
            <p:cNvCxnSpPr>
              <a:cxnSpLocks noChangeShapeType="1"/>
              <a:stCxn id="4294967295" idx="0"/>
              <a:endCxn id="4294967295" idx="2"/>
            </p:cNvCxnSpPr>
            <p:nvPr/>
          </p:nvCxnSpPr>
          <p:spPr bwMode="auto">
            <a:xfrm rot="5400000" flipH="1">
              <a:off x="8317" y="-461"/>
              <a:ext cx="121" cy="3741"/>
            </a:xfrm>
            <a:prstGeom prst="bentConnector3">
              <a:avLst>
                <a:gd name="adj1" fmla="val 50449"/>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49518" name="_s149518"/>
            <p:cNvCxnSpPr>
              <a:cxnSpLocks noChangeShapeType="1"/>
              <a:stCxn id="4294967295" idx="0"/>
              <a:endCxn id="4294967295" idx="2"/>
            </p:cNvCxnSpPr>
            <p:nvPr/>
          </p:nvCxnSpPr>
          <p:spPr bwMode="auto">
            <a:xfrm rot="5400000" flipH="1">
              <a:off x="7070" y="786"/>
              <a:ext cx="121" cy="1247"/>
            </a:xfrm>
            <a:prstGeom prst="bentConnector3">
              <a:avLst>
                <a:gd name="adj1" fmla="val 50449"/>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49519" name="_s149519"/>
            <p:cNvCxnSpPr>
              <a:cxnSpLocks noChangeShapeType="1"/>
              <a:stCxn id="4294967295" idx="0"/>
              <a:endCxn id="4294967295" idx="2"/>
            </p:cNvCxnSpPr>
            <p:nvPr/>
          </p:nvCxnSpPr>
          <p:spPr bwMode="auto">
            <a:xfrm rot="16200000">
              <a:off x="5823" y="786"/>
              <a:ext cx="121" cy="1247"/>
            </a:xfrm>
            <a:prstGeom prst="bentConnector3">
              <a:avLst>
                <a:gd name="adj1" fmla="val 50449"/>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49520" name="_s149520"/>
            <p:cNvCxnSpPr>
              <a:cxnSpLocks noChangeShapeType="1"/>
              <a:stCxn id="4294967295" idx="0"/>
              <a:endCxn id="4294967295" idx="2"/>
            </p:cNvCxnSpPr>
            <p:nvPr/>
          </p:nvCxnSpPr>
          <p:spPr bwMode="auto">
            <a:xfrm rot="16200000">
              <a:off x="4576" y="-461"/>
              <a:ext cx="121" cy="3741"/>
            </a:xfrm>
            <a:prstGeom prst="bentConnector3">
              <a:avLst>
                <a:gd name="adj1" fmla="val 50449"/>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8" name="_s149521"/>
            <p:cNvSpPr>
              <a:spLocks noChangeArrowheads="1"/>
            </p:cNvSpPr>
            <p:nvPr/>
          </p:nvSpPr>
          <p:spPr bwMode="auto">
            <a:xfrm>
              <a:off x="5383" y="600"/>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9" name="_s149522"/>
            <p:cNvSpPr>
              <a:spLocks noChangeArrowheads="1"/>
            </p:cNvSpPr>
            <p:nvPr/>
          </p:nvSpPr>
          <p:spPr bwMode="auto">
            <a:xfrm>
              <a:off x="1642" y="1470"/>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10" name="_s149523"/>
            <p:cNvSpPr>
              <a:spLocks noChangeArrowheads="1"/>
            </p:cNvSpPr>
            <p:nvPr/>
          </p:nvSpPr>
          <p:spPr bwMode="auto">
            <a:xfrm>
              <a:off x="4136" y="1470"/>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11" name="_s149524"/>
            <p:cNvSpPr>
              <a:spLocks noChangeArrowheads="1"/>
            </p:cNvSpPr>
            <p:nvPr/>
          </p:nvSpPr>
          <p:spPr bwMode="auto">
            <a:xfrm>
              <a:off x="6630" y="1470"/>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12" name="_s149525"/>
            <p:cNvSpPr>
              <a:spLocks noChangeArrowheads="1"/>
            </p:cNvSpPr>
            <p:nvPr/>
          </p:nvSpPr>
          <p:spPr bwMode="auto">
            <a:xfrm>
              <a:off x="9124" y="1470"/>
              <a:ext cx="2246"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gr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5" name="Rectangle 1"/>
          <p:cNvSpPr>
            <a:spLocks noChangeArrowheads="1"/>
          </p:cNvSpPr>
          <p:nvPr/>
        </p:nvSpPr>
        <p:spPr bwMode="auto">
          <a:xfrm>
            <a:off x="214282" y="1226265"/>
            <a:ext cx="8715372" cy="55397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س1: عرف الخطر موضحاً التمييز بين الخسارة والخطر؟</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س2: عرف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الخطر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ملامح تلك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س3: ما المقصود بالخطأ الطبي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الاسباب</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تؤدي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ارتفاعه وكيفية العلاج؟</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س4: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الاجراءات</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النظمية لتقليل الخطر في المستشفى؟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س5: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الخطوات التي يمكن من خلالها منع الخطر؟</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س6: ما هو مفهوم برامج السلامة من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الاخطار</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المستشفى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النظام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الامني</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المستشفى؟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س7: نظام السلامة الطبية البيئية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ياخذ</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اشكال</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مختلفة وضحها؟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ابرز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الاخطار</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يمكن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تحدث؟</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س8: ما المقصود بالنفايات الطبية وكيفية معالجتها؟</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الارتفاع في مستوى المقاييس المعيارية الموضوعية للنجاح جعل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الامر</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يبدو بان ما دون ذلك يعد خطأ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لإي</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الانجاز؟</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
        <p:nvSpPr>
          <p:cNvPr id="1048816"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r>
              <a:rPr lang="ar-SA" b="1" dirty="0"/>
              <a:t>الاختبار </a:t>
            </a:r>
            <a:r>
              <a:rPr lang="ar-SA" b="1" dirty="0" err="1"/>
              <a:t>البعدي</a:t>
            </a:r>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7" name="AutoShape 5"/>
          <p:cNvSpPr>
            <a:spLocks noChangeArrowheads="1"/>
          </p:cNvSpPr>
          <p:nvPr/>
        </p:nvSpPr>
        <p:spPr bwMode="auto">
          <a:xfrm>
            <a:off x="5429256" y="2571744"/>
            <a:ext cx="3449646"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أ"/>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الفئة المستهدفة:</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048818" name="AutoShape 6"/>
          <p:cNvSpPr>
            <a:spLocks noChangeArrowheads="1"/>
          </p:cNvSpPr>
          <p:nvPr/>
        </p:nvSpPr>
        <p:spPr bwMode="auto">
          <a:xfrm>
            <a:off x="5429256" y="4000504"/>
            <a:ext cx="3444885"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571500" lvl="0" indent="0" algn="just" defTabSz="914400" rtl="1" eaLnBrk="1" fontAlgn="base" latinLnBrk="0" hangingPunct="1">
              <a:lnSpc>
                <a:spcPct val="100000"/>
              </a:lnSpc>
              <a:spcBef>
                <a:spcPct val="0"/>
              </a:spcBef>
              <a:spcAft>
                <a:spcPts val="1000"/>
              </a:spcAft>
              <a:buClrTx/>
              <a:buSzTx/>
              <a:buFontTx/>
              <a:buNone/>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ب- المبررات: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Rationale</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 </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048819" name="AutoShape 1"/>
          <p:cNvSpPr>
            <a:spLocks noChangeArrowheads="1"/>
          </p:cNvSpPr>
          <p:nvPr/>
        </p:nvSpPr>
        <p:spPr bwMode="auto">
          <a:xfrm>
            <a:off x="2000232" y="0"/>
            <a:ext cx="5753100" cy="628650"/>
          </a:xfrm>
          <a:prstGeom prst="ribbon">
            <a:avLst>
              <a:gd name="adj1" fmla="val 12500"/>
              <a:gd name="adj2" fmla="val 50000"/>
            </a:avLst>
          </a:prstGeom>
          <a:solidFill>
            <a:srgbClr val="D99594"/>
          </a:solidFill>
          <a:ln w="9525">
            <a:solidFill>
              <a:srgbClr val="000000"/>
            </a:solidFill>
            <a:round/>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pPr>
            <a:r>
              <a:rPr kumimoji="0" lang="ar-SA" sz="2000" b="1" i="0" u="none" strike="noStrike" cap="none" normalizeH="0" baseline="0">
                <a:ln>
                  <a:noFill/>
                </a:ln>
                <a:solidFill>
                  <a:schemeClr val="tx1"/>
                </a:solidFill>
                <a:effectLst/>
                <a:latin typeface="Simplified Arabic" pitchFamily="18" charset="-78"/>
                <a:cs typeface="Simplified Arabic" pitchFamily="18" charset="-78"/>
              </a:rPr>
              <a:t>الوحدة التاسعة</a:t>
            </a:r>
            <a:endParaRPr kumimoji="0" lang="ar-SA" sz="1800" b="1" i="0" u="none" strike="noStrike" cap="none" normalizeH="0" baseline="0">
              <a:ln>
                <a:noFill/>
              </a:ln>
              <a:solidFill>
                <a:schemeClr val="tx1"/>
              </a:solidFill>
              <a:effectLst/>
              <a:latin typeface="Simplified Arabic" pitchFamily="18" charset="-78"/>
              <a:cs typeface="Simplified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pPr>
            <a:endParaRPr kumimoji="0" lang="en-US" sz="1600" b="1" i="0" u="none" strike="noStrike" cap="none" normalizeH="0" baseline="0">
              <a:ln>
                <a:noFill/>
              </a:ln>
              <a:solidFill>
                <a:schemeClr val="tx1"/>
              </a:solidFill>
              <a:effectLst/>
              <a:latin typeface="Simplified Arabic" pitchFamily="18" charset="-78"/>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820" name="AutoShape 2"/>
          <p:cNvSpPr>
            <a:spLocks noChangeArrowheads="1"/>
          </p:cNvSpPr>
          <p:nvPr/>
        </p:nvSpPr>
        <p:spPr bwMode="auto">
          <a:xfrm>
            <a:off x="1928794" y="857232"/>
            <a:ext cx="4797425" cy="1104900"/>
          </a:xfrm>
          <a:prstGeom prst="cloudCallout">
            <a:avLst>
              <a:gd name="adj1" fmla="val 48528"/>
              <a:gd name="adj2" fmla="val 87865"/>
            </a:avLst>
          </a:prstGeom>
          <a:solidFill>
            <a:srgbClr val="243F60"/>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774700" lvl="0" indent="0" algn="ctr" defTabSz="914400" rtl="1" eaLnBrk="1" fontAlgn="base" latinLnBrk="0" hangingPunct="1">
              <a:lnSpc>
                <a:spcPct val="100000"/>
              </a:lnSpc>
              <a:spcBef>
                <a:spcPct val="0"/>
              </a:spcBef>
              <a:spcAft>
                <a:spcPts val="1000"/>
              </a:spcAft>
              <a:buClr>
                <a:srgbClr val="FFFFFF"/>
              </a:buClr>
              <a:buSzTx/>
              <a:buFont typeface="Times New Roman" pitchFamily="18" charset="0"/>
              <a:buChar char="1"/>
            </a:pPr>
            <a:r>
              <a:rPr kumimoji="0" lang="ar-SA" sz="1800" b="1" i="0" u="none" strike="noStrike" cap="none" normalizeH="0" baseline="0">
                <a:ln>
                  <a:noFill/>
                </a:ln>
                <a:solidFill>
                  <a:srgbClr val="FFFFFF"/>
                </a:solidFill>
                <a:effectLst/>
                <a:latin typeface="Simplified Arabic" pitchFamily="18" charset="-78"/>
                <a:cs typeface="Simplified Arabic" pitchFamily="18" charset="-78"/>
              </a:rPr>
              <a:t>النظرة الشاملة للوحدة التاسعة </a:t>
            </a:r>
            <a:r>
              <a:rPr kumimoji="0" lang="en-US" sz="1800" b="1" i="0" u="none" strike="noStrike" cap="none" normalizeH="0" baseline="0">
                <a:ln>
                  <a:noFill/>
                </a:ln>
                <a:solidFill>
                  <a:srgbClr val="FFFFFF"/>
                </a:solidFill>
                <a:effectLst/>
                <a:latin typeface="Times New Roman" pitchFamily="18" charset="0"/>
                <a:cs typeface="Simplified Arabic" pitchFamily="18" charset="-78"/>
              </a:rPr>
              <a:t>Over View</a:t>
            </a: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821" name="Rectangle 3"/>
          <p:cNvSpPr>
            <a:spLocks noChangeArrowheads="1"/>
          </p:cNvSpPr>
          <p:nvPr/>
        </p:nvSpPr>
        <p:spPr bwMode="auto">
          <a:xfrm>
            <a:off x="642910" y="3235730"/>
            <a:ext cx="6643734" cy="11582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طلبة المرحلة الثانية/ قسم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الصحية/ المعهد الطبي التقني/ الديوانية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87375" algn="l"/>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1048822" name="Rectangle 4"/>
          <p:cNvSpPr>
            <a:spLocks noChangeArrowheads="1"/>
          </p:cNvSpPr>
          <p:nvPr/>
        </p:nvSpPr>
        <p:spPr bwMode="auto">
          <a:xfrm>
            <a:off x="285720" y="4582295"/>
            <a:ext cx="8286744" cy="1869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التعرف على عملية تقويم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ولما لها من تأثير على النتائج النهائية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لاعمال</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المنظمات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اضافة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التعرف على النواحي الوظيفية التي تتصل بكفاءة استخدام الموارد المتاحة سواء البشرية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المادية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المالية، وكذلك التعرف على نوعية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الانتاجية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والفاعلية مع  المؤشرات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الاساسية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يمكن من خلالها قياس ومعرفة مستوى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المتحقق والتقدم الحاصل في عملها.</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3" name="AutoShape 16"/>
          <p:cNvSpPr>
            <a:spLocks noChangeArrowheads="1"/>
          </p:cNvSpPr>
          <p:nvPr/>
        </p:nvSpPr>
        <p:spPr bwMode="auto">
          <a:xfrm>
            <a:off x="4000496" y="3714752"/>
            <a:ext cx="4845063"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justLow" defTabSz="914400" rtl="1" eaLnBrk="1" fontAlgn="base" latinLnBrk="0" hangingPunct="1">
              <a:lnSpc>
                <a:spcPct val="100000"/>
              </a:lnSpc>
              <a:spcBef>
                <a:spcPct val="0"/>
              </a:spcBef>
              <a:spcAft>
                <a:spcPct val="0"/>
              </a:spcAft>
              <a:buClrTx/>
              <a:buSzTx/>
              <a:buFontTx/>
              <a:buChar char="•"/>
            </a:pP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اهداف الوحدة: </a:t>
            </a:r>
            <a:r>
              <a:rPr kumimoji="0" lang="en-US"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(objectives</a:t>
            </a:r>
            <a:r>
              <a:rPr kumimoji="0" lang="ar-SA"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a:t>
            </a: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ar-SA" sz="2400" b="0" i="0" u="none" strike="noStrike" cap="none" normalizeH="0" baseline="0">
              <a:ln>
                <a:noFill/>
              </a:ln>
              <a:solidFill>
                <a:schemeClr val="tx1"/>
              </a:solidFill>
              <a:effectLst/>
              <a:latin typeface="Arial" pitchFamily="34" charset="0"/>
              <a:cs typeface="Arial" pitchFamily="34" charset="0"/>
            </a:endParaRPr>
          </a:p>
        </p:txBody>
      </p:sp>
      <p:sp>
        <p:nvSpPr>
          <p:cNvPr id="1048824" name="AutoShape 11"/>
          <p:cNvSpPr>
            <a:spLocks noChangeArrowheads="1"/>
          </p:cNvSpPr>
          <p:nvPr/>
        </p:nvSpPr>
        <p:spPr bwMode="auto">
          <a:xfrm>
            <a:off x="4429124" y="761985"/>
            <a:ext cx="4451359"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ج"/>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الفكرة المركزية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central Idea</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48825" name="Rectangle 3"/>
          <p:cNvSpPr/>
          <p:nvPr/>
        </p:nvSpPr>
        <p:spPr>
          <a:xfrm>
            <a:off x="428596" y="1714488"/>
            <a:ext cx="8215370" cy="2225040"/>
          </a:xfrm>
          <a:prstGeom prst="rect">
            <a:avLst/>
          </a:prstGeom>
        </p:spPr>
        <p:txBody>
          <a:bodyPr wrap="square">
            <a:spAutoFit/>
          </a:bodyPr>
          <a:lstStyle/>
          <a:p>
            <a:r>
              <a:rPr lang="ar-IQ" sz="2400" dirty="0"/>
              <a:t>تقويم </a:t>
            </a:r>
            <a:r>
              <a:rPr lang="ar-IQ" sz="2400" dirty="0" err="1"/>
              <a:t>الاداء</a:t>
            </a:r>
            <a:r>
              <a:rPr lang="ar-IQ" sz="2400" dirty="0"/>
              <a:t> يرتبط </a:t>
            </a:r>
            <a:r>
              <a:rPr lang="ar-IQ" sz="2400" dirty="0" err="1"/>
              <a:t>الى</a:t>
            </a:r>
            <a:r>
              <a:rPr lang="ar-IQ" sz="2400" dirty="0"/>
              <a:t> حد كبير بقياس </a:t>
            </a:r>
            <a:r>
              <a:rPr lang="ar-IQ" sz="2400" dirty="0" err="1"/>
              <a:t>الاداء</a:t>
            </a:r>
            <a:r>
              <a:rPr lang="ar-IQ" sz="2400" dirty="0"/>
              <a:t> المتحقق من القوى البشرية العاملة في المنظمة، من حيث عملهم وسلوكهم وكفاءتهم في القيام </a:t>
            </a:r>
            <a:r>
              <a:rPr lang="ar-IQ" sz="2400" dirty="0" err="1"/>
              <a:t>باعماء</a:t>
            </a:r>
            <a:r>
              <a:rPr lang="ar-IQ" sz="2400" dirty="0"/>
              <a:t> </a:t>
            </a:r>
            <a:r>
              <a:rPr lang="ar-IQ" sz="2400" dirty="0" err="1"/>
              <a:t>اعمالهم</a:t>
            </a:r>
            <a:r>
              <a:rPr lang="ar-IQ" sz="2400" dirty="0"/>
              <a:t> الحالية </a:t>
            </a:r>
            <a:r>
              <a:rPr lang="ar-IQ" sz="2400" dirty="0" err="1"/>
              <a:t>اضافة</a:t>
            </a:r>
            <a:r>
              <a:rPr lang="ar-IQ" sz="2400" dirty="0"/>
              <a:t> </a:t>
            </a:r>
            <a:r>
              <a:rPr lang="ar-IQ" sz="2400" dirty="0" err="1"/>
              <a:t>الى</a:t>
            </a:r>
            <a:r>
              <a:rPr lang="ar-IQ" sz="2400" dirty="0"/>
              <a:t> قياس </a:t>
            </a:r>
            <a:r>
              <a:rPr lang="ar-IQ" sz="2400" dirty="0" err="1"/>
              <a:t>اداء</a:t>
            </a:r>
            <a:r>
              <a:rPr lang="ar-IQ" sz="2400" dirty="0"/>
              <a:t> العوامل </a:t>
            </a:r>
            <a:r>
              <a:rPr lang="ar-IQ" sz="2400" dirty="0" err="1"/>
              <a:t>الاخرى</a:t>
            </a:r>
            <a:r>
              <a:rPr lang="ar-IQ" sz="2400" dirty="0"/>
              <a:t> المؤثرة في </a:t>
            </a:r>
            <a:r>
              <a:rPr lang="ar-IQ" sz="2400" dirty="0" err="1"/>
              <a:t>الاداء</a:t>
            </a:r>
            <a:r>
              <a:rPr lang="ar-IQ" sz="2400" dirty="0"/>
              <a:t> سواء المالية والمادية والذي ينصب نحو تطوير </a:t>
            </a:r>
            <a:r>
              <a:rPr lang="ar-IQ" sz="2400" dirty="0" err="1"/>
              <a:t>الاداء</a:t>
            </a:r>
            <a:r>
              <a:rPr lang="ar-IQ" sz="2400" dirty="0"/>
              <a:t> في العمل </a:t>
            </a:r>
            <a:r>
              <a:rPr lang="ar-IQ" sz="2400" dirty="0" err="1"/>
              <a:t>اضافة</a:t>
            </a:r>
            <a:r>
              <a:rPr lang="ar-IQ" sz="2400" dirty="0"/>
              <a:t> </a:t>
            </a:r>
            <a:r>
              <a:rPr lang="ar-IQ" sz="2400" dirty="0" err="1"/>
              <a:t>الى</a:t>
            </a:r>
            <a:r>
              <a:rPr lang="ar-IQ" sz="2400" dirty="0"/>
              <a:t> </a:t>
            </a:r>
            <a:r>
              <a:rPr lang="ar-IQ" sz="2400" dirty="0" err="1"/>
              <a:t>ان</a:t>
            </a:r>
            <a:r>
              <a:rPr lang="ar-IQ" sz="2400" dirty="0"/>
              <a:t> هناك عدد من الطرق التي يمكن اعتمادها في تقويم </a:t>
            </a:r>
            <a:r>
              <a:rPr lang="ar-IQ" sz="2400" dirty="0" err="1"/>
              <a:t>الاداء</a:t>
            </a:r>
            <a:r>
              <a:rPr lang="ar-IQ" sz="2400" dirty="0"/>
              <a:t>  لعمل المنظمات الصحية والعاملين فيها.</a:t>
            </a:r>
            <a:endParaRPr lang="ar-SA" sz="2400" dirty="0"/>
          </a:p>
        </p:txBody>
      </p:sp>
      <p:sp>
        <p:nvSpPr>
          <p:cNvPr id="1048826" name="Rectangle 1"/>
          <p:cNvSpPr>
            <a:spLocks noChangeArrowheads="1"/>
          </p:cNvSpPr>
          <p:nvPr/>
        </p:nvSpPr>
        <p:spPr bwMode="auto">
          <a:xfrm>
            <a:off x="571472" y="4493556"/>
            <a:ext cx="8143868" cy="1869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بعد دراسة الطالب لهذه الوحدة يتوقع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قادراً على: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اولاً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يتعرف على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تقويم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ثانياً: يميز بين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الوسائل الخاصة بتقويم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تساعد في تطوير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ثالثاً: يحدد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الطرق المستخدمة في عملية تقويم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7" name="Rectangle 1"/>
          <p:cNvSpPr>
            <a:spLocks noChangeArrowheads="1"/>
          </p:cNvSpPr>
          <p:nvPr/>
        </p:nvSpPr>
        <p:spPr bwMode="auto">
          <a:xfrm>
            <a:off x="428596" y="1329124"/>
            <a:ext cx="8358182" cy="5425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24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تقويم </a:t>
            </a:r>
            <a:r>
              <a:rPr kumimoji="0" lang="ar-SA" sz="24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اداء</a:t>
            </a:r>
            <a:r>
              <a:rPr kumimoji="0" lang="ar-SA" sz="24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المؤسسات الصحية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تقويم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يمكن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على مستوى الفرد من خلال اختيارات متعددة سواء كان ذلك يشكل مقصود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بدون قصد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تقويم الأداء في المؤسسات يعتمد من خلال تلبية حاجات ورغبات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الافراد</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الذين يتعاملون معها. وتقويم المؤسسات الصحية تختلف عن تقويم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الافراد</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وبشكل جذري حيث يعتمد على مؤشرات وعدد من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الانشطة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تؤدي من قبل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اقسامها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لها وشعبها المختلفة.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مفهوم تقويم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تحتل عملية تقويم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اهتماما واسعا لدى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المؤسسات وذلك نتيجة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لتاثير</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النتائج النهائية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لاعمال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المؤسسات الصحية، وان تقويم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تاخذ</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كافة المراحل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والتي تشمل من:</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تحديد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تحديد المدة الزمنية لتحقيق تلك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وضع الخطة الشاملة.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الرقابة.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متابعة التنفيذ.</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
        <p:nvSpPr>
          <p:cNvPr id="1048828" name="Title 1"/>
          <p:cNvSpPr>
            <a:spLocks noGrp="1"/>
          </p:cNvSpPr>
          <p:nvPr>
            <p:ph type="title"/>
          </p:nvPr>
        </p:nvSpPr>
        <p:spPr>
          <a:xfrm>
            <a:off x="428596" y="214290"/>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pPr lvl="0" fontAlgn="base">
              <a:spcAft>
                <a:spcPct val="0"/>
              </a:spcAft>
              <a:tabLst>
                <a:tab pos="587375" algn="l"/>
              </a:tabLst>
            </a:pPr>
            <a:r>
              <a:rPr lang="ar-SA" b="1" dirty="0">
                <a:solidFill>
                  <a:schemeClr val="tx1"/>
                </a:solidFill>
                <a:latin typeface="Simplified Arabic" pitchFamily="18" charset="-78"/>
                <a:ea typeface="Times New Roman" pitchFamily="18" charset="0"/>
                <a:cs typeface="Simplified Arabic" pitchFamily="18" charset="-78"/>
              </a:rPr>
              <a:t>تقويم </a:t>
            </a:r>
            <a:r>
              <a:rPr lang="ar-SA" b="1" dirty="0" err="1">
                <a:solidFill>
                  <a:schemeClr val="tx1"/>
                </a:solidFill>
                <a:latin typeface="Simplified Arabic" pitchFamily="18" charset="-78"/>
                <a:ea typeface="Times New Roman" pitchFamily="18" charset="0"/>
                <a:cs typeface="Simplified Arabic" pitchFamily="18" charset="-78"/>
              </a:rPr>
              <a:t>اداء</a:t>
            </a:r>
            <a:r>
              <a:rPr lang="ar-SA" b="1" dirty="0">
                <a:solidFill>
                  <a:schemeClr val="tx1"/>
                </a:solidFill>
                <a:latin typeface="Simplified Arabic" pitchFamily="18" charset="-78"/>
                <a:ea typeface="Times New Roman" pitchFamily="18" charset="0"/>
                <a:cs typeface="Simplified Arabic" pitchFamily="18" charset="-78"/>
              </a:rPr>
              <a:t> المؤسسات الصحية </a:t>
            </a:r>
            <a:endParaRPr lang="en-US" dirty="0">
              <a:solidFill>
                <a:schemeClr val="tx1"/>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Rectangle 1"/>
          <p:cNvSpPr>
            <a:spLocks noChangeArrowheads="1"/>
          </p:cNvSpPr>
          <p:nvPr/>
        </p:nvSpPr>
        <p:spPr bwMode="auto">
          <a:xfrm>
            <a:off x="1000100" y="1106009"/>
            <a:ext cx="7500990" cy="4282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IQ" sz="28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حقبة بعد عام 1968</a:t>
            </a:r>
            <a:endParaRPr kumimoji="0" lang="ar-SA" sz="28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انشاء</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مؤسسة مدينة الطب 1970 وتشمل مهامها تقديم الخدمات الطبية للمرضى.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تشكيل مجلس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موحد لكل مؤسسات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والشركات العامة لصناعة الادوية1971.</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اصدار</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قانوان</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التدرج الطبي عام 1970.</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انشاء</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العيادات الطبية الشعبية 1970.</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اصدار</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قانون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تفرغلا</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الاطباء</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مؤسسات التعليم العالي والبحث العلمي لسنة 1972.</a:t>
            </a:r>
            <a:endParaRPr kumimoji="0" lang="ar-IQ"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9" name="Rectangle 1"/>
          <p:cNvSpPr>
            <a:spLocks noChangeArrowheads="1"/>
          </p:cNvSpPr>
          <p:nvPr/>
        </p:nvSpPr>
        <p:spPr bwMode="auto">
          <a:xfrm>
            <a:off x="285720" y="764015"/>
            <a:ext cx="8643966" cy="4917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32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يمكن تحديد نوعان من التقويم هي:</a:t>
            </a:r>
            <a:endParaRPr kumimoji="0" lang="en-US" sz="3200" b="1"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يتعلق بتقويم النتائج المتحققة لبلوغ </a:t>
            </a:r>
            <a:r>
              <a:rPr kumimoji="0" lang="ar-SA"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SA"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المخططة.</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يرتبط بالنواحي الوظيفية التي تتصل بكفاءة استخدام الموارد المتاحة سواء قوى بشرية </a:t>
            </a:r>
            <a:r>
              <a:rPr kumimoji="0" lang="ar-SA"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معدات </a:t>
            </a:r>
            <a:r>
              <a:rPr kumimoji="0" lang="ar-SA"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راس</a:t>
            </a:r>
            <a:r>
              <a:rPr kumimoji="0" lang="ar-SA"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مالية.</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ومن هنا يمكن </a:t>
            </a:r>
            <a:r>
              <a:rPr kumimoji="0" lang="ar-SA"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الاشارة</a:t>
            </a:r>
            <a:r>
              <a:rPr kumimoji="0" lang="ar-SA"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هذان النوعان متلازمان احدهما يكمل </a:t>
            </a:r>
            <a:r>
              <a:rPr kumimoji="0" lang="ar-SA"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الاخر</a:t>
            </a:r>
            <a:r>
              <a:rPr kumimoji="0" lang="ar-SA"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وكذلك يرتبط </a:t>
            </a:r>
            <a:r>
              <a:rPr kumimoji="0" lang="ar-SA"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حد كبير بقياس </a:t>
            </a:r>
            <a:r>
              <a:rPr kumimoji="0" lang="ar-SA"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المتحقق من قبل القوى </a:t>
            </a:r>
            <a:r>
              <a:rPr kumimoji="0" lang="ar-SA"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لبيشرية</a:t>
            </a:r>
            <a:r>
              <a:rPr kumimoji="0" lang="ar-SA"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العاملة في المنظمة من حيث العمل وسل</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وك</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والكفاءة ومدى تخمل المسؤولية.</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والهدف الرئيسي هو الوصول </a:t>
            </a:r>
            <a:r>
              <a:rPr kumimoji="0" lang="ar-SA"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تحقيق المخطط وقياس الانحراف الحاصل في </a:t>
            </a:r>
            <a:r>
              <a:rPr kumimoji="0" lang="ar-SA"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المخطط.</a:t>
            </a:r>
            <a:endParaRPr kumimoji="0" lang="ar-SA"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0" name="Rectangle 1"/>
          <p:cNvSpPr>
            <a:spLocks noChangeArrowheads="1"/>
          </p:cNvSpPr>
          <p:nvPr/>
        </p:nvSpPr>
        <p:spPr bwMode="auto">
          <a:xfrm>
            <a:off x="285720" y="1071867"/>
            <a:ext cx="8643966" cy="57810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 pos="962025"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عملية تقويم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المنظمات تعد من المسائل المعقدة والشائكة وخاصة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اذا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كانت النتائج غير مادية وهذا ما ينطبق على المؤسسات الصحية. وهي تقويم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اشكال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مختلفة من الخدمات للمحتاجين ولكن هذا التعقيد لا يمنع من وضع طرق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واساليب</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شأنها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تساهم في عملية تطوير وهذا يمكن قياس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ذفلحك</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خلال ما يلي: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1Minus"/>
              <a:tabLst>
                <a:tab pos="587375" algn="l"/>
                <a:tab pos="9620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تطوير معايير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للعاملين.</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1Minus"/>
              <a:tabLst>
                <a:tab pos="587375" algn="l"/>
                <a:tab pos="9620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مقاييس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يمكن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تكون مقابل للمعايير التي وضعها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للاداء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المخطط.</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1Minus"/>
              <a:tabLst>
                <a:tab pos="587375" algn="l"/>
                <a:tab pos="9620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جعل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الافراد</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العاملين في المؤسسات الصحية يعرفون دائما متى يكون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اداءهم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اقل مما يفترض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عليه والهدف الرئيس في عملية تقويم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ينصب على تطوير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العاملين</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1Minus"/>
              <a:tabLst>
                <a:tab pos="587375" algn="l"/>
                <a:tab pos="9620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وضع مقاييس معيارية خاصة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العاملين.</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1Minus"/>
              <a:tabLst>
                <a:tab pos="587375" algn="l"/>
                <a:tab pos="9620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قياس مستوى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لدى العاملين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لاعادة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وضع مقاييس جديدة للارتقاء بالمستوى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1Minus"/>
              <a:tabLst>
                <a:tab pos="587375" algn="l"/>
                <a:tab pos="9620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العمل باتجاه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احداث</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تطوير مشترك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لقابلياتع</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لدى العاملين، تدريب، ندوات، تعزيز نقاط القوة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مؤسسة.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1Minus"/>
              <a:tabLst>
                <a:tab pos="587375" algn="l"/>
                <a:tab pos="9620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قياس ردود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الاغعال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المختلفة.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
        <p:nvSpPr>
          <p:cNvPr id="1048831"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fontScale="90000"/>
          </a:bodyPr>
          <a:lstStyle/>
          <a:p>
            <a:r>
              <a:rPr lang="ar-SA" b="1" dirty="0" err="1"/>
              <a:t>اهمية</a:t>
            </a:r>
            <a:r>
              <a:rPr lang="ar-SA" b="1" dirty="0"/>
              <a:t> تقويم </a:t>
            </a:r>
            <a:r>
              <a:rPr lang="ar-SA" b="1" dirty="0" err="1"/>
              <a:t>الاداء</a:t>
            </a:r>
            <a:r>
              <a:rPr lang="ar-SA" b="1" dirty="0"/>
              <a:t> في المؤسسات الصحية</a:t>
            </a:r>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2" name="Rectangle 1"/>
          <p:cNvSpPr>
            <a:spLocks noChangeArrowheads="1"/>
          </p:cNvSpPr>
          <p:nvPr/>
        </p:nvSpPr>
        <p:spPr bwMode="auto">
          <a:xfrm>
            <a:off x="285720" y="419406"/>
            <a:ext cx="8143932" cy="32918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الطرق المعتمدة في تقويم </a:t>
            </a: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الاداء</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قياس نسبة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قائمة الفحص.</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انظمة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المقارنة للعاملين.</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تحديد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مؤشرات تقويم </a:t>
            </a: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اداء</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المنظمات الصحية.</a:t>
            </a:r>
            <a:endParaRPr kumimoji="0" lang="en-US" sz="24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هنالك خمسة مجاميع رئيسية: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اولا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مؤشرات تقويم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الموارد البشرية وتشمل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الاطباء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الملاك التمريضي ذو المهن الصحية،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الاداريين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مثال على ذلك:</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194307" name="Table 2"/>
          <p:cNvGraphicFramePr>
            <a:graphicFrameLocks noGrp="1"/>
          </p:cNvGraphicFramePr>
          <p:nvPr/>
        </p:nvGraphicFramePr>
        <p:xfrm>
          <a:off x="214282" y="3786190"/>
          <a:ext cx="8572559" cy="949256"/>
        </p:xfrm>
        <a:graphic>
          <a:graphicData uri="http://schemas.openxmlformats.org/drawingml/2006/table">
            <a:tbl>
              <a:tblPr rtl="1"/>
              <a:tblGrid>
                <a:gridCol w="3122849">
                  <a:extLst>
                    <a:ext uri="{9D8B030D-6E8A-4147-A177-3AD203B41FA5}">
                      <a16:colId xmlns:a16="http://schemas.microsoft.com/office/drawing/2014/main" val="20000"/>
                    </a:ext>
                  </a:extLst>
                </a:gridCol>
                <a:gridCol w="3122849">
                  <a:extLst>
                    <a:ext uri="{9D8B030D-6E8A-4147-A177-3AD203B41FA5}">
                      <a16:colId xmlns:a16="http://schemas.microsoft.com/office/drawing/2014/main" val="20001"/>
                    </a:ext>
                  </a:extLst>
                </a:gridCol>
                <a:gridCol w="734885">
                  <a:extLst>
                    <a:ext uri="{9D8B030D-6E8A-4147-A177-3AD203B41FA5}">
                      <a16:colId xmlns:a16="http://schemas.microsoft.com/office/drawing/2014/main" val="20002"/>
                    </a:ext>
                  </a:extLst>
                </a:gridCol>
                <a:gridCol w="1591976">
                  <a:extLst>
                    <a:ext uri="{9D8B030D-6E8A-4147-A177-3AD203B41FA5}">
                      <a16:colId xmlns:a16="http://schemas.microsoft.com/office/drawing/2014/main" val="20003"/>
                    </a:ext>
                  </a:extLst>
                </a:gridCol>
              </a:tblGrid>
              <a:tr h="474628">
                <a:tc rowSpan="2">
                  <a:txBody>
                    <a:bodyPr/>
                    <a:lstStyle/>
                    <a:p>
                      <a:pPr algn="r" rtl="1">
                        <a:spcAft>
                          <a:spcPts val="0"/>
                        </a:spcAft>
                        <a:tabLst>
                          <a:tab pos="588010" algn="l"/>
                        </a:tabLst>
                      </a:pPr>
                      <a:r>
                        <a:rPr lang="ar-SA" sz="1800" b="1" dirty="0">
                          <a:latin typeface="Calibri"/>
                          <a:ea typeface="Times New Roman"/>
                          <a:cs typeface="Simplified Arabic"/>
                        </a:rPr>
                        <a:t>المؤشرات الخاصة </a:t>
                      </a:r>
                      <a:r>
                        <a:rPr lang="ar-SA" sz="1800" b="1" dirty="0" err="1">
                          <a:latin typeface="Calibri"/>
                          <a:ea typeface="Times New Roman"/>
                          <a:cs typeface="Simplified Arabic"/>
                        </a:rPr>
                        <a:t>بالاطباء</a:t>
                      </a:r>
                      <a:r>
                        <a:rPr lang="ar-SA" sz="1800" b="1" dirty="0">
                          <a:latin typeface="Calibri"/>
                          <a:ea typeface="Times New Roman"/>
                          <a:cs typeface="Simplified Arabic"/>
                        </a:rPr>
                        <a:t>=</a:t>
                      </a:r>
                      <a:endParaRPr lang="en-US" sz="1800" b="1" dirty="0">
                        <a:latin typeface="Times New Roman"/>
                        <a:ea typeface="Times New Roman"/>
                      </a:endParaRPr>
                    </a:p>
                  </a:txBody>
                  <a:tcPr marL="66745" marR="66745" marT="0" marB="0" anchor="ctr">
                    <a:lnL>
                      <a:noFill/>
                    </a:lnL>
                    <a:lnR>
                      <a:noFill/>
                    </a:lnR>
                    <a:lnT>
                      <a:noFill/>
                    </a:lnT>
                    <a:lnB>
                      <a:noFill/>
                    </a:lnB>
                  </a:tcPr>
                </a:tc>
                <a:tc>
                  <a:txBody>
                    <a:bodyPr/>
                    <a:lstStyle/>
                    <a:p>
                      <a:pPr algn="ctr" rtl="1">
                        <a:spcAft>
                          <a:spcPts val="0"/>
                        </a:spcAft>
                        <a:tabLst>
                          <a:tab pos="588010" algn="l"/>
                        </a:tabLst>
                      </a:pPr>
                      <a:r>
                        <a:rPr lang="ar-SA" sz="1800" b="1" dirty="0">
                          <a:latin typeface="Calibri"/>
                          <a:ea typeface="Times New Roman"/>
                          <a:cs typeface="Simplified Arabic"/>
                        </a:rPr>
                        <a:t>عدد العمليات الجراحية خلال السنة</a:t>
                      </a:r>
                      <a:endParaRPr lang="en-US" sz="1800" b="1" dirty="0">
                        <a:latin typeface="Times New Roman"/>
                        <a:ea typeface="Times New Roman"/>
                      </a:endParaRPr>
                    </a:p>
                  </a:txBody>
                  <a:tcPr marL="66745" marR="66745" marT="0" marB="0" anchor="ctr">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algn="ctr" rtl="1">
                        <a:spcAft>
                          <a:spcPts val="0"/>
                        </a:spcAft>
                        <a:tabLst>
                          <a:tab pos="588010" algn="l"/>
                        </a:tabLst>
                      </a:pPr>
                      <a:r>
                        <a:rPr lang="ar-SA" sz="1800" b="1">
                          <a:latin typeface="Calibri"/>
                          <a:ea typeface="Times New Roman"/>
                          <a:cs typeface="Simplified Arabic"/>
                        </a:rPr>
                        <a:t>×100</a:t>
                      </a:r>
                      <a:endParaRPr lang="en-US" sz="1800" b="1">
                        <a:latin typeface="Times New Roman"/>
                        <a:ea typeface="Times New Roman"/>
                      </a:endParaRPr>
                    </a:p>
                  </a:txBody>
                  <a:tcPr marL="66745" marR="66745" marT="0" marB="0" anchor="ctr">
                    <a:lnL>
                      <a:noFill/>
                    </a:lnL>
                    <a:lnR>
                      <a:noFill/>
                    </a:lnR>
                    <a:lnT>
                      <a:noFill/>
                    </a:lnT>
                    <a:lnB>
                      <a:noFill/>
                    </a:lnB>
                  </a:tcPr>
                </a:tc>
                <a:tc rowSpan="2">
                  <a:txBody>
                    <a:bodyPr/>
                    <a:lstStyle/>
                    <a:p>
                      <a:pPr algn="ctr" rtl="1">
                        <a:spcAft>
                          <a:spcPts val="0"/>
                        </a:spcAft>
                        <a:tabLst>
                          <a:tab pos="588010" algn="l"/>
                        </a:tabLst>
                      </a:pPr>
                      <a:r>
                        <a:rPr lang="ar-SA" sz="1800" b="1">
                          <a:latin typeface="Calibri"/>
                          <a:ea typeface="Times New Roman"/>
                          <a:cs typeface="Simplified Arabic"/>
                        </a:rPr>
                        <a:t>=   عملية/طبيب</a:t>
                      </a:r>
                      <a:endParaRPr lang="en-US" sz="1800" b="1">
                        <a:latin typeface="Times New Roman"/>
                        <a:ea typeface="Times New Roman"/>
                      </a:endParaRPr>
                    </a:p>
                  </a:txBody>
                  <a:tcPr marL="66745" marR="66745" marT="0" marB="0" anchor="ctr">
                    <a:lnL>
                      <a:noFill/>
                    </a:lnL>
                    <a:lnR>
                      <a:noFill/>
                    </a:lnR>
                    <a:lnT>
                      <a:noFill/>
                    </a:lnT>
                    <a:lnB>
                      <a:noFill/>
                    </a:lnB>
                  </a:tcPr>
                </a:tc>
                <a:extLst>
                  <a:ext uri="{0D108BD9-81ED-4DB2-BD59-A6C34878D82A}">
                    <a16:rowId xmlns:a16="http://schemas.microsoft.com/office/drawing/2014/main" val="10000"/>
                  </a:ext>
                </a:extLst>
              </a:tr>
              <a:tr h="474628">
                <a:tc vMerge="1">
                  <a:txBody>
                    <a:bodyPr/>
                    <a:lstStyle/>
                    <a:p>
                      <a:pPr rtl="1"/>
                      <a:endParaRPr lang="ar-SA"/>
                    </a:p>
                  </a:txBody>
                  <a:tcPr/>
                </a:tc>
                <a:tc>
                  <a:txBody>
                    <a:bodyPr/>
                    <a:lstStyle/>
                    <a:p>
                      <a:pPr algn="ctr" rtl="1">
                        <a:spcAft>
                          <a:spcPts val="0"/>
                        </a:spcAft>
                        <a:tabLst>
                          <a:tab pos="588010" algn="l"/>
                        </a:tabLst>
                      </a:pPr>
                      <a:r>
                        <a:rPr lang="ar-SA" sz="1800" b="1" dirty="0">
                          <a:latin typeface="Calibri"/>
                          <a:ea typeface="Times New Roman"/>
                          <a:cs typeface="Simplified Arabic"/>
                        </a:rPr>
                        <a:t>عدد </a:t>
                      </a:r>
                      <a:r>
                        <a:rPr lang="ar-SA" sz="1800" b="1" dirty="0" err="1">
                          <a:latin typeface="Calibri"/>
                          <a:ea typeface="Times New Roman"/>
                          <a:cs typeface="Simplified Arabic"/>
                        </a:rPr>
                        <a:t>الاطباء</a:t>
                      </a:r>
                      <a:r>
                        <a:rPr lang="ar-SA" sz="1800" b="1" dirty="0">
                          <a:latin typeface="Calibri"/>
                          <a:ea typeface="Times New Roman"/>
                          <a:cs typeface="Simplified Arabic"/>
                        </a:rPr>
                        <a:t> الجراحيين خلال السنة</a:t>
                      </a:r>
                      <a:endParaRPr lang="en-US" sz="1800" b="1" dirty="0">
                        <a:latin typeface="Times New Roman"/>
                        <a:ea typeface="Times New Roman"/>
                      </a:endParaRPr>
                    </a:p>
                  </a:txBody>
                  <a:tcPr marL="66745" marR="66745"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vMerge="1">
                  <a:txBody>
                    <a:bodyPr/>
                    <a:lstStyle/>
                    <a:p>
                      <a:pPr rtl="1"/>
                      <a:endParaRPr lang="ar-SA"/>
                    </a:p>
                  </a:txBody>
                  <a:tcPr/>
                </a:tc>
                <a:tc vMerge="1">
                  <a:txBody>
                    <a:bodyPr/>
                    <a:lstStyle/>
                    <a:p>
                      <a:pPr rtl="1"/>
                      <a:endParaRPr lang="ar-SA"/>
                    </a:p>
                  </a:txBody>
                  <a:tcPr/>
                </a:tc>
                <a:extLst>
                  <a:ext uri="{0D108BD9-81ED-4DB2-BD59-A6C34878D82A}">
                    <a16:rowId xmlns:a16="http://schemas.microsoft.com/office/drawing/2014/main" val="10001"/>
                  </a:ext>
                </a:extLst>
              </a:tr>
            </a:tbl>
          </a:graphicData>
        </a:graphic>
      </p:graphicFrame>
      <p:sp>
        <p:nvSpPr>
          <p:cNvPr id="1048833" name="Rectangle 3"/>
          <p:cNvSpPr/>
          <p:nvPr/>
        </p:nvSpPr>
        <p:spPr>
          <a:xfrm>
            <a:off x="928662" y="5000636"/>
            <a:ext cx="7715272" cy="461665"/>
          </a:xfrm>
          <a:prstGeom prst="rect">
            <a:avLst/>
          </a:prstGeom>
        </p:spPr>
        <p:txBody>
          <a:bodyPr wrap="square">
            <a:spAutoFit/>
          </a:bodyPr>
          <a:lstStyle/>
          <a:p>
            <a:r>
              <a:rPr lang="ar-SA" sz="2400" dirty="0"/>
              <a:t>ثانيا: مؤشرات تقويم </a:t>
            </a:r>
            <a:r>
              <a:rPr lang="ar-SA" sz="2400" dirty="0" err="1"/>
              <a:t>الاداء</a:t>
            </a:r>
            <a:r>
              <a:rPr lang="ar-SA" sz="2400" dirty="0"/>
              <a:t> الموارد المادية والمالية: مثال على ذلك:</a:t>
            </a:r>
          </a:p>
        </p:txBody>
      </p:sp>
      <p:graphicFrame>
        <p:nvGraphicFramePr>
          <p:cNvPr id="4194308" name="Table 4"/>
          <p:cNvGraphicFramePr>
            <a:graphicFrameLocks noGrp="1"/>
          </p:cNvGraphicFramePr>
          <p:nvPr/>
        </p:nvGraphicFramePr>
        <p:xfrm>
          <a:off x="357158" y="5786454"/>
          <a:ext cx="8358246" cy="548640"/>
        </p:xfrm>
        <a:graphic>
          <a:graphicData uri="http://schemas.openxmlformats.org/drawingml/2006/table">
            <a:tbl>
              <a:tblPr rtl="1"/>
              <a:tblGrid>
                <a:gridCol w="4032936">
                  <a:extLst>
                    <a:ext uri="{9D8B030D-6E8A-4147-A177-3AD203B41FA5}">
                      <a16:colId xmlns:a16="http://schemas.microsoft.com/office/drawing/2014/main" val="20000"/>
                    </a:ext>
                  </a:extLst>
                </a:gridCol>
                <a:gridCol w="4325310">
                  <a:extLst>
                    <a:ext uri="{9D8B030D-6E8A-4147-A177-3AD203B41FA5}">
                      <a16:colId xmlns:a16="http://schemas.microsoft.com/office/drawing/2014/main" val="20001"/>
                    </a:ext>
                  </a:extLst>
                </a:gridCol>
              </a:tblGrid>
              <a:tr h="0">
                <a:tc>
                  <a:txBody>
                    <a:bodyPr/>
                    <a:lstStyle/>
                    <a:p>
                      <a:pPr algn="ctr" rtl="1">
                        <a:spcAft>
                          <a:spcPts val="0"/>
                        </a:spcAft>
                        <a:tabLst>
                          <a:tab pos="588010" algn="l"/>
                        </a:tabLst>
                      </a:pPr>
                      <a:r>
                        <a:rPr lang="ar-SA" sz="1800" b="1">
                          <a:latin typeface="Calibri"/>
                          <a:ea typeface="Times New Roman"/>
                          <a:cs typeface="Simplified Arabic"/>
                        </a:rPr>
                        <a:t>عدد المرضى الراقدين في المستشفى</a:t>
                      </a:r>
                      <a:endParaRPr lang="en-US" sz="18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algn="ctr" rtl="1">
                        <a:spcAft>
                          <a:spcPts val="0"/>
                        </a:spcAft>
                        <a:tabLst>
                          <a:tab pos="588010" algn="l"/>
                        </a:tabLst>
                      </a:pPr>
                      <a:r>
                        <a:rPr lang="ar-SA" sz="1800" b="1" dirty="0">
                          <a:latin typeface="Calibri"/>
                          <a:ea typeface="Times New Roman"/>
                          <a:cs typeface="Simplified Arabic"/>
                        </a:rPr>
                        <a:t>=مريض راقد في السرير خلال الفترة</a:t>
                      </a:r>
                      <a:endParaRPr lang="en-US" sz="1800" b="1" dirty="0">
                        <a:latin typeface="Times New Roman"/>
                        <a:ea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0"/>
                  </a:ext>
                </a:extLst>
              </a:tr>
              <a:tr h="0">
                <a:tc>
                  <a:txBody>
                    <a:bodyPr/>
                    <a:lstStyle/>
                    <a:p>
                      <a:pPr algn="ctr" rtl="1">
                        <a:spcAft>
                          <a:spcPts val="0"/>
                        </a:spcAft>
                        <a:tabLst>
                          <a:tab pos="588010" algn="l"/>
                        </a:tabLst>
                      </a:pPr>
                      <a:r>
                        <a:rPr lang="ar-SA" sz="1800" b="1" dirty="0">
                          <a:latin typeface="Calibri"/>
                          <a:ea typeface="Times New Roman"/>
                          <a:cs typeface="Simplified Arabic"/>
                        </a:rPr>
                        <a:t>عدد </a:t>
                      </a:r>
                      <a:r>
                        <a:rPr lang="ar-SA" sz="1800" b="1" dirty="0" err="1">
                          <a:latin typeface="Calibri"/>
                          <a:ea typeface="Times New Roman"/>
                          <a:cs typeface="Simplified Arabic"/>
                        </a:rPr>
                        <a:t>الاسرة</a:t>
                      </a:r>
                      <a:r>
                        <a:rPr lang="ar-SA" sz="1800" b="1" dirty="0">
                          <a:latin typeface="Calibri"/>
                          <a:ea typeface="Times New Roman"/>
                          <a:cs typeface="Simplified Arabic"/>
                        </a:rPr>
                        <a:t> المهيأة للرقود</a:t>
                      </a:r>
                      <a:endParaRPr lang="en-US" sz="1800" b="1" dirty="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vMerge="1">
                  <a:txBody>
                    <a:bodyPr/>
                    <a:lstStyle/>
                    <a:p>
                      <a:pPr rtl="1"/>
                      <a:endParaRPr lang="ar-SA"/>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4" name="Rectangle 1"/>
          <p:cNvSpPr>
            <a:spLocks noChangeArrowheads="1"/>
          </p:cNvSpPr>
          <p:nvPr/>
        </p:nvSpPr>
        <p:spPr bwMode="auto">
          <a:xfrm>
            <a:off x="714348" y="640686"/>
            <a:ext cx="814386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ثالثاُ: مؤشرات تقويم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جودة الخدمات الصحية : مثال على ذلك:</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194309" name="Table 2"/>
          <p:cNvGraphicFramePr>
            <a:graphicFrameLocks noGrp="1"/>
          </p:cNvGraphicFramePr>
          <p:nvPr/>
        </p:nvGraphicFramePr>
        <p:xfrm>
          <a:off x="642910" y="1357298"/>
          <a:ext cx="6347474" cy="548640"/>
        </p:xfrm>
        <a:graphic>
          <a:graphicData uri="http://schemas.openxmlformats.org/drawingml/2006/table">
            <a:tbl>
              <a:tblPr rtl="1"/>
              <a:tblGrid>
                <a:gridCol w="3925680">
                  <a:extLst>
                    <a:ext uri="{9D8B030D-6E8A-4147-A177-3AD203B41FA5}">
                      <a16:colId xmlns:a16="http://schemas.microsoft.com/office/drawing/2014/main" val="20000"/>
                    </a:ext>
                  </a:extLst>
                </a:gridCol>
                <a:gridCol w="2421794">
                  <a:extLst>
                    <a:ext uri="{9D8B030D-6E8A-4147-A177-3AD203B41FA5}">
                      <a16:colId xmlns:a16="http://schemas.microsoft.com/office/drawing/2014/main" val="20001"/>
                    </a:ext>
                  </a:extLst>
                </a:gridCol>
              </a:tblGrid>
              <a:tr h="0">
                <a:tc>
                  <a:txBody>
                    <a:bodyPr/>
                    <a:lstStyle/>
                    <a:p>
                      <a:pPr algn="ctr" rtl="1">
                        <a:spcAft>
                          <a:spcPts val="0"/>
                        </a:spcAft>
                        <a:tabLst>
                          <a:tab pos="588010" algn="l"/>
                        </a:tabLst>
                      </a:pPr>
                      <a:r>
                        <a:rPr lang="ar-SA" sz="1800" b="1">
                          <a:latin typeface="Calibri"/>
                          <a:ea typeface="Times New Roman"/>
                          <a:cs typeface="Simplified Arabic"/>
                        </a:rPr>
                        <a:t>عدد الوفيات من الراقدين في المستشفى</a:t>
                      </a:r>
                      <a:endParaRPr lang="en-US" sz="18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algn="ctr" rtl="1">
                        <a:spcAft>
                          <a:spcPts val="0"/>
                        </a:spcAft>
                        <a:tabLst>
                          <a:tab pos="588010" algn="l"/>
                        </a:tabLst>
                      </a:pPr>
                      <a:r>
                        <a:rPr lang="ar-SA" sz="1800" b="1">
                          <a:latin typeface="Calibri"/>
                          <a:ea typeface="Times New Roman"/>
                          <a:cs typeface="Simplified Arabic"/>
                        </a:rPr>
                        <a:t>= نسبة وفيات الراقدين</a:t>
                      </a:r>
                      <a:endParaRPr lang="en-US" sz="1800" b="1">
                        <a:latin typeface="Times New Roman"/>
                        <a:ea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0"/>
                  </a:ext>
                </a:extLst>
              </a:tr>
              <a:tr h="0">
                <a:tc>
                  <a:txBody>
                    <a:bodyPr/>
                    <a:lstStyle/>
                    <a:p>
                      <a:pPr algn="ctr" rtl="1">
                        <a:spcAft>
                          <a:spcPts val="0"/>
                        </a:spcAft>
                        <a:tabLst>
                          <a:tab pos="588010" algn="l"/>
                        </a:tabLst>
                      </a:pPr>
                      <a:r>
                        <a:rPr lang="ar-SA" sz="1800" b="1" dirty="0">
                          <a:latin typeface="Calibri"/>
                          <a:ea typeface="Times New Roman"/>
                          <a:cs typeface="Simplified Arabic"/>
                        </a:rPr>
                        <a:t>عدد المرضى الراقدين</a:t>
                      </a:r>
                      <a:endParaRPr lang="en-US" sz="1800" b="1" dirty="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vMerge="1">
                  <a:txBody>
                    <a:bodyPr/>
                    <a:lstStyle/>
                    <a:p>
                      <a:pPr rtl="1"/>
                      <a:endParaRPr lang="ar-SA"/>
                    </a:p>
                  </a:txBody>
                  <a:tcPr/>
                </a:tc>
                <a:extLst>
                  <a:ext uri="{0D108BD9-81ED-4DB2-BD59-A6C34878D82A}">
                    <a16:rowId xmlns:a16="http://schemas.microsoft.com/office/drawing/2014/main" val="10001"/>
                  </a:ext>
                </a:extLst>
              </a:tr>
            </a:tbl>
          </a:graphicData>
        </a:graphic>
      </p:graphicFrame>
      <p:sp>
        <p:nvSpPr>
          <p:cNvPr id="1048835" name="Rectangle 2"/>
          <p:cNvSpPr>
            <a:spLocks noChangeArrowheads="1"/>
          </p:cNvSpPr>
          <p:nvPr/>
        </p:nvSpPr>
        <p:spPr bwMode="auto">
          <a:xfrm>
            <a:off x="857224" y="2399025"/>
            <a:ext cx="8072430" cy="802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240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رابعاً: مؤشرات تقويم </a:t>
            </a:r>
            <a:r>
              <a:rPr kumimoji="0" lang="ar-SA" sz="240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اداء</a:t>
            </a:r>
            <a:r>
              <a:rPr kumimoji="0" lang="ar-SA" sz="240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الخدمات الوقائية والرعاية الصحية </a:t>
            </a:r>
            <a:r>
              <a:rPr kumimoji="0" lang="ar-SA" sz="240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الاولية</a:t>
            </a:r>
            <a:r>
              <a:rPr kumimoji="0" lang="ar-SA" sz="240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:مثال على ذلك:</a:t>
            </a:r>
            <a:endParaRPr kumimoji="0" lang="ar-SA" sz="240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194310" name="Table 4"/>
          <p:cNvGraphicFramePr>
            <a:graphicFrameLocks noGrp="1"/>
          </p:cNvGraphicFramePr>
          <p:nvPr/>
        </p:nvGraphicFramePr>
        <p:xfrm>
          <a:off x="1643042" y="3185160"/>
          <a:ext cx="6286543" cy="548640"/>
        </p:xfrm>
        <a:graphic>
          <a:graphicData uri="http://schemas.openxmlformats.org/drawingml/2006/table">
            <a:tbl>
              <a:tblPr rtl="1"/>
              <a:tblGrid>
                <a:gridCol w="2722995">
                  <a:extLst>
                    <a:ext uri="{9D8B030D-6E8A-4147-A177-3AD203B41FA5}">
                      <a16:colId xmlns:a16="http://schemas.microsoft.com/office/drawing/2014/main" val="20000"/>
                    </a:ext>
                  </a:extLst>
                </a:gridCol>
                <a:gridCol w="3563548">
                  <a:extLst>
                    <a:ext uri="{9D8B030D-6E8A-4147-A177-3AD203B41FA5}">
                      <a16:colId xmlns:a16="http://schemas.microsoft.com/office/drawing/2014/main" val="20001"/>
                    </a:ext>
                  </a:extLst>
                </a:gridCol>
              </a:tblGrid>
              <a:tr h="0">
                <a:tc>
                  <a:txBody>
                    <a:bodyPr/>
                    <a:lstStyle/>
                    <a:p>
                      <a:pPr algn="ctr" rtl="1">
                        <a:spcAft>
                          <a:spcPts val="0"/>
                        </a:spcAft>
                        <a:tabLst>
                          <a:tab pos="588010" algn="l"/>
                        </a:tabLst>
                      </a:pPr>
                      <a:r>
                        <a:rPr lang="ar-SA" sz="1800" b="1">
                          <a:latin typeface="Calibri"/>
                          <a:ea typeface="Times New Roman"/>
                          <a:cs typeface="Simplified Arabic"/>
                        </a:rPr>
                        <a:t>عدد الاصابات بمرض معين</a:t>
                      </a:r>
                      <a:endParaRPr lang="en-US" sz="18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algn="ctr" rtl="1">
                        <a:spcAft>
                          <a:spcPts val="0"/>
                        </a:spcAft>
                        <a:tabLst>
                          <a:tab pos="588010" algn="l"/>
                        </a:tabLst>
                      </a:pPr>
                      <a:r>
                        <a:rPr lang="ar-SA" sz="1800" b="1">
                          <a:latin typeface="Calibri"/>
                          <a:ea typeface="Times New Roman"/>
                          <a:cs typeface="Simplified Arabic"/>
                        </a:rPr>
                        <a:t>= معدل الاصابات بالامراض السارية</a:t>
                      </a:r>
                      <a:endParaRPr lang="en-US" sz="1800" b="1">
                        <a:latin typeface="Times New Roman"/>
                        <a:ea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0"/>
                  </a:ext>
                </a:extLst>
              </a:tr>
              <a:tr h="0">
                <a:tc>
                  <a:txBody>
                    <a:bodyPr/>
                    <a:lstStyle/>
                    <a:p>
                      <a:pPr algn="ctr" rtl="1">
                        <a:spcAft>
                          <a:spcPts val="0"/>
                        </a:spcAft>
                        <a:tabLst>
                          <a:tab pos="588010" algn="l"/>
                        </a:tabLst>
                      </a:pPr>
                      <a:r>
                        <a:rPr lang="ar-SA" sz="1800" b="1" dirty="0">
                          <a:latin typeface="Calibri"/>
                          <a:ea typeface="Times New Roman"/>
                          <a:cs typeface="Simplified Arabic"/>
                        </a:rPr>
                        <a:t>عدد سكان المنطقة المخدومة</a:t>
                      </a:r>
                      <a:endParaRPr lang="en-US" sz="1800" b="1" dirty="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vMerge="1">
                  <a:txBody>
                    <a:bodyPr/>
                    <a:lstStyle/>
                    <a:p>
                      <a:pPr rtl="1"/>
                      <a:endParaRPr lang="ar-SA"/>
                    </a:p>
                  </a:txBody>
                  <a:tcPr/>
                </a:tc>
                <a:extLst>
                  <a:ext uri="{0D108BD9-81ED-4DB2-BD59-A6C34878D82A}">
                    <a16:rowId xmlns:a16="http://schemas.microsoft.com/office/drawing/2014/main" val="10001"/>
                  </a:ext>
                </a:extLst>
              </a:tr>
            </a:tbl>
          </a:graphicData>
        </a:graphic>
      </p:graphicFrame>
      <p:sp>
        <p:nvSpPr>
          <p:cNvPr id="1048836" name="Rectangle 3"/>
          <p:cNvSpPr>
            <a:spLocks noChangeArrowheads="1"/>
          </p:cNvSpPr>
          <p:nvPr/>
        </p:nvSpPr>
        <p:spPr bwMode="auto">
          <a:xfrm>
            <a:off x="1071538" y="4212586"/>
            <a:ext cx="778667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خامساً: مؤشرات تقويم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النشاطات العلمية والبحثية مثلا:</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194311" name="Table 6"/>
          <p:cNvGraphicFramePr>
            <a:graphicFrameLocks noGrp="1"/>
          </p:cNvGraphicFramePr>
          <p:nvPr/>
        </p:nvGraphicFramePr>
        <p:xfrm>
          <a:off x="1142976" y="5072074"/>
          <a:ext cx="6143668" cy="548640"/>
        </p:xfrm>
        <a:graphic>
          <a:graphicData uri="http://schemas.openxmlformats.org/drawingml/2006/table">
            <a:tbl>
              <a:tblPr rtl="1"/>
              <a:tblGrid>
                <a:gridCol w="4192935">
                  <a:extLst>
                    <a:ext uri="{9D8B030D-6E8A-4147-A177-3AD203B41FA5}">
                      <a16:colId xmlns:a16="http://schemas.microsoft.com/office/drawing/2014/main" val="20000"/>
                    </a:ext>
                  </a:extLst>
                </a:gridCol>
                <a:gridCol w="1950733">
                  <a:extLst>
                    <a:ext uri="{9D8B030D-6E8A-4147-A177-3AD203B41FA5}">
                      <a16:colId xmlns:a16="http://schemas.microsoft.com/office/drawing/2014/main" val="20001"/>
                    </a:ext>
                  </a:extLst>
                </a:gridCol>
              </a:tblGrid>
              <a:tr h="0">
                <a:tc>
                  <a:txBody>
                    <a:bodyPr/>
                    <a:lstStyle/>
                    <a:p>
                      <a:pPr algn="ctr" rtl="1">
                        <a:spcAft>
                          <a:spcPts val="0"/>
                        </a:spcAft>
                        <a:tabLst>
                          <a:tab pos="588010" algn="l"/>
                        </a:tabLst>
                      </a:pPr>
                      <a:r>
                        <a:rPr lang="ar-SA" sz="1800" b="1">
                          <a:latin typeface="Calibri"/>
                          <a:ea typeface="Times New Roman"/>
                          <a:cs typeface="Simplified Arabic"/>
                        </a:rPr>
                        <a:t>عدد البحوث المنجزة من قبل الكادر الطبي</a:t>
                      </a:r>
                      <a:endParaRPr lang="en-US" sz="18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algn="ctr" rtl="1">
                        <a:spcAft>
                          <a:spcPts val="0"/>
                        </a:spcAft>
                        <a:tabLst>
                          <a:tab pos="588010" algn="l"/>
                        </a:tabLst>
                      </a:pPr>
                      <a:r>
                        <a:rPr lang="ar-SA" sz="1800" b="1">
                          <a:latin typeface="Calibri"/>
                          <a:ea typeface="Times New Roman"/>
                          <a:cs typeface="Simplified Arabic"/>
                        </a:rPr>
                        <a:t>=    بحث/ طبيب</a:t>
                      </a:r>
                      <a:endParaRPr lang="en-US" sz="1800" b="1">
                        <a:latin typeface="Times New Roman"/>
                        <a:ea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0"/>
                  </a:ext>
                </a:extLst>
              </a:tr>
              <a:tr h="0">
                <a:tc>
                  <a:txBody>
                    <a:bodyPr/>
                    <a:lstStyle/>
                    <a:p>
                      <a:pPr algn="ctr" rtl="1">
                        <a:spcAft>
                          <a:spcPts val="0"/>
                        </a:spcAft>
                        <a:tabLst>
                          <a:tab pos="588010" algn="l"/>
                        </a:tabLst>
                      </a:pPr>
                      <a:r>
                        <a:rPr lang="ar-SA" sz="1800" b="1" dirty="0">
                          <a:latin typeface="Calibri"/>
                          <a:ea typeface="Times New Roman"/>
                          <a:cs typeface="Simplified Arabic"/>
                        </a:rPr>
                        <a:t>عدد </a:t>
                      </a:r>
                      <a:r>
                        <a:rPr lang="ar-SA" sz="1800" b="1" dirty="0" err="1">
                          <a:latin typeface="Calibri"/>
                          <a:ea typeface="Times New Roman"/>
                          <a:cs typeface="Simplified Arabic"/>
                        </a:rPr>
                        <a:t>الاطباء</a:t>
                      </a:r>
                      <a:r>
                        <a:rPr lang="ar-SA" sz="1800" b="1" dirty="0">
                          <a:latin typeface="Calibri"/>
                          <a:ea typeface="Times New Roman"/>
                          <a:cs typeface="Simplified Arabic"/>
                        </a:rPr>
                        <a:t> في المستشفى</a:t>
                      </a:r>
                      <a:endParaRPr lang="en-US" sz="1800" b="1" dirty="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vMerge="1">
                  <a:txBody>
                    <a:bodyPr/>
                    <a:lstStyle/>
                    <a:p>
                      <a:pPr rtl="1"/>
                      <a:endParaRPr lang="ar-SA"/>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7" name="Rectangle 1"/>
          <p:cNvSpPr>
            <a:spLocks noChangeArrowheads="1"/>
          </p:cNvSpPr>
          <p:nvPr/>
        </p:nvSpPr>
        <p:spPr bwMode="auto">
          <a:xfrm>
            <a:off x="357158" y="1929903"/>
            <a:ext cx="8429652" cy="38252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36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س1: وضح </a:t>
            </a:r>
            <a:r>
              <a:rPr kumimoji="0" lang="ar-SA" sz="36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SA" sz="36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تقويم </a:t>
            </a:r>
            <a:r>
              <a:rPr kumimoji="0" lang="ar-SA" sz="36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36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المؤسسات الصحية وما هي </a:t>
            </a:r>
            <a:r>
              <a:rPr kumimoji="0" lang="ar-SA" sz="36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36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المقاييس التي يمكن تأشيرها في عملية تقويم </a:t>
            </a:r>
            <a:r>
              <a:rPr kumimoji="0" lang="ar-SA" sz="36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36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36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36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س2: ما هي </a:t>
            </a:r>
            <a:r>
              <a:rPr kumimoji="0" lang="ar-SA" sz="36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36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الطرق المعتمدة في تقويم </a:t>
            </a:r>
            <a:r>
              <a:rPr kumimoji="0" lang="ar-SA" sz="36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36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وضحها؟</a:t>
            </a:r>
            <a:endParaRPr kumimoji="0" lang="en-US" sz="36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36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س3: هنالك عدد من المؤشرات لتقييم </a:t>
            </a:r>
            <a:r>
              <a:rPr kumimoji="0" lang="ar-SA" sz="36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SA" sz="36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المنظمات الصحية عددها واشرحها؟</a:t>
            </a:r>
            <a:endParaRPr kumimoji="0" lang="ar-SA" sz="3600" b="0" i="0" u="none" strike="noStrike" cap="none" normalizeH="0" baseline="0" dirty="0">
              <a:ln>
                <a:noFill/>
              </a:ln>
              <a:solidFill>
                <a:schemeClr val="tx1"/>
              </a:solidFill>
              <a:effectLst/>
              <a:latin typeface="Arial" pitchFamily="34" charset="0"/>
              <a:cs typeface="Arial" pitchFamily="34" charset="0"/>
            </a:endParaRPr>
          </a:p>
        </p:txBody>
      </p:sp>
      <p:sp>
        <p:nvSpPr>
          <p:cNvPr id="1048838"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r>
              <a:rPr lang="ar-SA" b="1" dirty="0"/>
              <a:t>الاختبار </a:t>
            </a:r>
            <a:r>
              <a:rPr lang="ar-SA" b="1" dirty="0" err="1"/>
              <a:t>البعدي</a:t>
            </a:r>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9" name="AutoShape 1"/>
          <p:cNvSpPr>
            <a:spLocks noChangeArrowheads="1"/>
          </p:cNvSpPr>
          <p:nvPr/>
        </p:nvSpPr>
        <p:spPr bwMode="auto">
          <a:xfrm>
            <a:off x="1714480" y="0"/>
            <a:ext cx="5753100" cy="628650"/>
          </a:xfrm>
          <a:prstGeom prst="ribbon">
            <a:avLst>
              <a:gd name="adj1" fmla="val 12500"/>
              <a:gd name="adj2" fmla="val 50000"/>
            </a:avLst>
          </a:prstGeom>
          <a:solidFill>
            <a:srgbClr val="D99594"/>
          </a:solidFill>
          <a:ln w="9525">
            <a:solidFill>
              <a:srgbClr val="000000"/>
            </a:solidFill>
            <a:round/>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pPr>
            <a:r>
              <a:rPr kumimoji="0" lang="ar-SA" sz="2000" b="1" i="0" u="none" strike="noStrike" cap="none" normalizeH="0" baseline="0" dirty="0">
                <a:ln>
                  <a:noFill/>
                </a:ln>
                <a:solidFill>
                  <a:schemeClr val="tx1"/>
                </a:solidFill>
                <a:effectLst/>
                <a:latin typeface="Simplified Arabic" pitchFamily="18" charset="-78"/>
                <a:cs typeface="Simplified Arabic" pitchFamily="18" charset="-78"/>
              </a:rPr>
              <a:t>الوحدة العاشرة</a:t>
            </a:r>
            <a:endParaRPr kumimoji="0" lang="ar-SA" sz="1800" b="1" i="0" u="none" strike="noStrike" cap="none" normalizeH="0" baseline="0" dirty="0">
              <a:ln>
                <a:noFill/>
              </a:ln>
              <a:solidFill>
                <a:schemeClr val="tx1"/>
              </a:solidFill>
              <a:effectLst/>
              <a:latin typeface="Simplified Arabic" pitchFamily="18" charset="-78"/>
              <a:cs typeface="Simplified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pPr>
            <a:endParaRPr kumimoji="0" lang="en-US" sz="1600" b="1" i="0" u="none" strike="noStrike" cap="none" normalizeH="0" baseline="0" dirty="0">
              <a:ln>
                <a:noFill/>
              </a:ln>
              <a:solidFill>
                <a:schemeClr val="tx1"/>
              </a:solidFill>
              <a:effectLst/>
              <a:latin typeface="Simplified Arabic" pitchFamily="18" charset="-78"/>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48840" name="AutoShape 2"/>
          <p:cNvSpPr>
            <a:spLocks noChangeArrowheads="1"/>
          </p:cNvSpPr>
          <p:nvPr/>
        </p:nvSpPr>
        <p:spPr bwMode="auto">
          <a:xfrm>
            <a:off x="1428728" y="571480"/>
            <a:ext cx="5440367" cy="1085850"/>
          </a:xfrm>
          <a:prstGeom prst="cloudCallout">
            <a:avLst>
              <a:gd name="adj1" fmla="val 55713"/>
              <a:gd name="adj2" fmla="val 69256"/>
            </a:avLst>
          </a:prstGeom>
          <a:solidFill>
            <a:srgbClr val="243F60"/>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774700" lvl="0" indent="0" algn="ctr" defTabSz="914400" rtl="1" eaLnBrk="1" fontAlgn="base" latinLnBrk="0" hangingPunct="1">
              <a:lnSpc>
                <a:spcPct val="100000"/>
              </a:lnSpc>
              <a:spcBef>
                <a:spcPct val="0"/>
              </a:spcBef>
              <a:spcAft>
                <a:spcPts val="1000"/>
              </a:spcAft>
              <a:buClr>
                <a:srgbClr val="FFFFFF"/>
              </a:buClr>
              <a:buSzTx/>
              <a:buFont typeface="Times New Roman" pitchFamily="18" charset="0"/>
              <a:buChar char="1"/>
            </a:pPr>
            <a:r>
              <a:rPr kumimoji="0" lang="ar-SA" sz="1800" b="1" i="0" u="none" strike="noStrike" cap="none" normalizeH="0" baseline="0">
                <a:ln>
                  <a:noFill/>
                </a:ln>
                <a:solidFill>
                  <a:srgbClr val="FFFFFF"/>
                </a:solidFill>
                <a:effectLst/>
                <a:latin typeface="Simplified Arabic" pitchFamily="18" charset="-78"/>
                <a:cs typeface="Simplified Arabic" pitchFamily="18" charset="-78"/>
              </a:rPr>
              <a:t>النظرة الشاملة للوحدة العاشرة </a:t>
            </a:r>
            <a:r>
              <a:rPr kumimoji="0" lang="en-US" sz="1800" b="1" i="0" u="none" strike="noStrike" cap="none" normalizeH="0" baseline="0">
                <a:ln>
                  <a:noFill/>
                </a:ln>
                <a:solidFill>
                  <a:srgbClr val="FFFFFF"/>
                </a:solidFill>
                <a:effectLst/>
                <a:latin typeface="Times New Roman" pitchFamily="18" charset="0"/>
                <a:cs typeface="Simplified Arabic" pitchFamily="18" charset="-78"/>
              </a:rPr>
              <a:t>Over View</a:t>
            </a: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841" name="AutoShape 5"/>
          <p:cNvSpPr>
            <a:spLocks noChangeArrowheads="1"/>
          </p:cNvSpPr>
          <p:nvPr/>
        </p:nvSpPr>
        <p:spPr bwMode="auto">
          <a:xfrm>
            <a:off x="5429256" y="2214554"/>
            <a:ext cx="3449646"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أ"/>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الفئة المستهدفة:</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048842" name="AutoShape 6"/>
          <p:cNvSpPr>
            <a:spLocks noChangeArrowheads="1"/>
          </p:cNvSpPr>
          <p:nvPr/>
        </p:nvSpPr>
        <p:spPr bwMode="auto">
          <a:xfrm>
            <a:off x="5429256" y="4071942"/>
            <a:ext cx="3444885"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571500" lvl="0" indent="0" algn="just" defTabSz="914400" rtl="1" eaLnBrk="1" fontAlgn="base" latinLnBrk="0" hangingPunct="1">
              <a:lnSpc>
                <a:spcPct val="100000"/>
              </a:lnSpc>
              <a:spcBef>
                <a:spcPct val="0"/>
              </a:spcBef>
              <a:spcAft>
                <a:spcPts val="1000"/>
              </a:spcAft>
              <a:buClrTx/>
              <a:buSzTx/>
              <a:buFontTx/>
              <a:buNone/>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ب- المبررات: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Rationale</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 </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048843" name="Rectangle 5"/>
          <p:cNvSpPr/>
          <p:nvPr/>
        </p:nvSpPr>
        <p:spPr>
          <a:xfrm>
            <a:off x="1357290" y="3105835"/>
            <a:ext cx="5500710" cy="802640"/>
          </a:xfrm>
          <a:prstGeom prst="rect">
            <a:avLst/>
          </a:prstGeom>
        </p:spPr>
        <p:txBody>
          <a:bodyPr wrap="square">
            <a:spAutoFit/>
          </a:bodyPr>
          <a:lstStyle/>
          <a:p>
            <a:r>
              <a:rPr lang="ar-SA" sz="2400" dirty="0"/>
              <a:t>طلبة المرحلة الثانية/ فسم </a:t>
            </a:r>
            <a:r>
              <a:rPr lang="ar-SA" sz="2400" dirty="0" err="1"/>
              <a:t>الادارة</a:t>
            </a:r>
            <a:r>
              <a:rPr lang="ar-SA" sz="2400" dirty="0"/>
              <a:t> الصحية/ المعهد الطبي التقني/ الديوانية</a:t>
            </a:r>
          </a:p>
        </p:txBody>
      </p:sp>
      <p:sp>
        <p:nvSpPr>
          <p:cNvPr id="1048844" name="Rectangle 3"/>
          <p:cNvSpPr>
            <a:spLocks noChangeArrowheads="1"/>
          </p:cNvSpPr>
          <p:nvPr/>
        </p:nvSpPr>
        <p:spPr bwMode="auto">
          <a:xfrm>
            <a:off x="1785918" y="4814232"/>
            <a:ext cx="5143536" cy="15138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التعرف على كفاءة وفاعلية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انتاجية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الخدمات الصحية المقدمة في المستشفى وما هي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المؤشرات المعتمدة في قياس مدة تحقيق تلك المنظمة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لاهدافها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5" name="AutoShape 16"/>
          <p:cNvSpPr>
            <a:spLocks noChangeArrowheads="1"/>
          </p:cNvSpPr>
          <p:nvPr/>
        </p:nvSpPr>
        <p:spPr bwMode="auto">
          <a:xfrm>
            <a:off x="4071934" y="4000504"/>
            <a:ext cx="4845063"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justLow" defTabSz="914400" rtl="1" eaLnBrk="1" fontAlgn="base" latinLnBrk="0" hangingPunct="1">
              <a:lnSpc>
                <a:spcPct val="100000"/>
              </a:lnSpc>
              <a:spcBef>
                <a:spcPct val="0"/>
              </a:spcBef>
              <a:spcAft>
                <a:spcPct val="0"/>
              </a:spcAft>
              <a:buClrTx/>
              <a:buSzTx/>
              <a:buFontTx/>
              <a:buChar char="•"/>
            </a:pP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اهداف الوحدة: </a:t>
            </a:r>
            <a:r>
              <a:rPr kumimoji="0" lang="en-US"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(objectives</a:t>
            </a:r>
            <a:r>
              <a:rPr kumimoji="0" lang="ar-SA"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a:t>
            </a: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ar-SA" sz="2400" b="0" i="0" u="none" strike="noStrike" cap="none" normalizeH="0" baseline="0">
              <a:ln>
                <a:noFill/>
              </a:ln>
              <a:solidFill>
                <a:schemeClr val="tx1"/>
              </a:solidFill>
              <a:effectLst/>
              <a:latin typeface="Arial" pitchFamily="34" charset="0"/>
              <a:cs typeface="Arial" pitchFamily="34" charset="0"/>
            </a:endParaRPr>
          </a:p>
        </p:txBody>
      </p:sp>
      <p:sp>
        <p:nvSpPr>
          <p:cNvPr id="1048846" name="AutoShape 11"/>
          <p:cNvSpPr>
            <a:spLocks noChangeArrowheads="1"/>
          </p:cNvSpPr>
          <p:nvPr/>
        </p:nvSpPr>
        <p:spPr bwMode="auto">
          <a:xfrm>
            <a:off x="4429124" y="761985"/>
            <a:ext cx="4451359"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ج"/>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الفكرة المركزية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central Idea</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48847" name="Rectangle 3"/>
          <p:cNvSpPr/>
          <p:nvPr/>
        </p:nvSpPr>
        <p:spPr>
          <a:xfrm>
            <a:off x="357158" y="1785926"/>
            <a:ext cx="8072494" cy="2225040"/>
          </a:xfrm>
          <a:prstGeom prst="rect">
            <a:avLst/>
          </a:prstGeom>
        </p:spPr>
        <p:txBody>
          <a:bodyPr wrap="square">
            <a:spAutoFit/>
          </a:bodyPr>
          <a:lstStyle/>
          <a:p>
            <a:r>
              <a:rPr lang="ar-SA" sz="2400" dirty="0"/>
              <a:t>الكفاءة </a:t>
            </a:r>
            <a:r>
              <a:rPr lang="ar-SA" sz="2400" dirty="0" err="1"/>
              <a:t>والانتاجية</a:t>
            </a:r>
            <a:r>
              <a:rPr lang="ar-SA" sz="2400" dirty="0"/>
              <a:t> والفاعلية هي احد الوسائل المهمة التي تساعد المنظمة على البقاء والتكيف والنمو بغض النظر عن </a:t>
            </a:r>
            <a:r>
              <a:rPr lang="ar-SA" sz="2400" dirty="0" err="1"/>
              <a:t>الاهداف</a:t>
            </a:r>
            <a:r>
              <a:rPr lang="ar-SA" sz="2400" dirty="0"/>
              <a:t> التي تسعى لتحقيقها </a:t>
            </a:r>
            <a:r>
              <a:rPr lang="ar-SA" sz="2400" dirty="0" err="1"/>
              <a:t>اضافة</a:t>
            </a:r>
            <a:r>
              <a:rPr lang="ar-SA" sz="2400" dirty="0"/>
              <a:t> </a:t>
            </a:r>
            <a:r>
              <a:rPr lang="ar-SA" sz="2400" dirty="0" err="1"/>
              <a:t>الى</a:t>
            </a:r>
            <a:r>
              <a:rPr lang="ar-SA" sz="2400" dirty="0"/>
              <a:t> </a:t>
            </a:r>
            <a:r>
              <a:rPr lang="ar-SA" sz="2400" dirty="0" err="1"/>
              <a:t>ان</a:t>
            </a:r>
            <a:r>
              <a:rPr lang="ar-SA" sz="2400" dirty="0"/>
              <a:t> المنظمة بحاجة دائمة </a:t>
            </a:r>
            <a:r>
              <a:rPr lang="ar-SA" sz="2400" dirty="0" err="1"/>
              <a:t>الى</a:t>
            </a:r>
            <a:r>
              <a:rPr lang="ar-SA" sz="2400" dirty="0"/>
              <a:t> التفاعل مع البيئة المحيطة </a:t>
            </a:r>
            <a:r>
              <a:rPr lang="ar-SA" sz="2400" dirty="0" err="1"/>
              <a:t>بها</a:t>
            </a:r>
            <a:r>
              <a:rPr lang="ar-SA" sz="2400" dirty="0"/>
              <a:t> ومن </a:t>
            </a:r>
            <a:r>
              <a:rPr lang="ar-SA" sz="2400" dirty="0" err="1"/>
              <a:t>ابرزها</a:t>
            </a:r>
            <a:r>
              <a:rPr lang="ar-SA" sz="2400" dirty="0"/>
              <a:t> الحصول على </a:t>
            </a:r>
            <a:r>
              <a:rPr lang="ar-SA" sz="2400" dirty="0" err="1"/>
              <a:t>المدخلات</a:t>
            </a:r>
            <a:r>
              <a:rPr lang="ar-SA" sz="2400" dirty="0"/>
              <a:t> (البشرية والمادية والمالية) لتحقيق المخرجات التي تعمل </a:t>
            </a:r>
            <a:r>
              <a:rPr lang="ar-SA" sz="2400" dirty="0" err="1"/>
              <a:t>بها</a:t>
            </a:r>
            <a:r>
              <a:rPr lang="ar-SA" sz="2400" dirty="0"/>
              <a:t> واستخدامها بعقلانية واستثمارها بشكل </a:t>
            </a:r>
            <a:r>
              <a:rPr lang="ar-SA" sz="2400" dirty="0" err="1"/>
              <a:t>كفوء</a:t>
            </a:r>
            <a:r>
              <a:rPr lang="ar-SA" sz="2400" dirty="0"/>
              <a:t> لتحقيق </a:t>
            </a:r>
            <a:r>
              <a:rPr lang="ar-SA" sz="2400" dirty="0" err="1"/>
              <a:t>الاهداف</a:t>
            </a:r>
            <a:r>
              <a:rPr lang="ar-SA" sz="2400" dirty="0"/>
              <a:t>.</a:t>
            </a:r>
          </a:p>
        </p:txBody>
      </p:sp>
      <p:sp>
        <p:nvSpPr>
          <p:cNvPr id="1048848" name="Rectangle 1"/>
          <p:cNvSpPr>
            <a:spLocks noChangeArrowheads="1"/>
          </p:cNvSpPr>
          <p:nvPr/>
        </p:nvSpPr>
        <p:spPr bwMode="auto">
          <a:xfrm>
            <a:off x="357158" y="4508830"/>
            <a:ext cx="8143868" cy="1869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بعد دراسة الطالب لهذه الوحدة يتوقع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قادرا على: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اولا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:يتعرف على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الفاعلية والكفاءة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والانتاجيةفي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المؤسسات الخدمية الصحية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ثانياً: يميز بين الفاعلية والكفاءة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والانتاجية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ثالثاً: يحدد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الطرق والمؤشرات لقياس الفاعلية والكفاءة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والانتاجية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9" name="Rectangle 2"/>
          <p:cNvSpPr>
            <a:spLocks noChangeArrowheads="1"/>
          </p:cNvSpPr>
          <p:nvPr/>
        </p:nvSpPr>
        <p:spPr bwMode="auto">
          <a:xfrm>
            <a:off x="357158" y="875497"/>
            <a:ext cx="8286744" cy="47142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 pos="914400" algn="l"/>
              </a:tabLst>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الفاعلية والكفاءة </a:t>
            </a: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والانتاجية</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في المؤسسات الصحية:</a:t>
            </a:r>
            <a:endParaRPr kumimoji="0" lang="en-US" sz="24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 pos="9144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مفهوم الفاعلية: تعني الوسائل المختارة في ظل الظروف الموجودة ككل لتحقيق الهدف النهائي.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 pos="9144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مؤشرات قياس الفاعلية: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 pos="9144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المؤشرات الاقتصادية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 pos="9144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المؤشرات السلوكية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 pos="9144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مؤشرات اقتصادية- سلوكية.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 pos="9144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مؤشرات تقويم فاعلية الخدمات الصحية: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 pos="914400"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المدخلات</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ةتشمل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الموارد البشرية والمالية.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 pos="9144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المخرجات وتشمل: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87375" algn="l"/>
                <a:tab pos="9144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مؤشرات وقائية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87375" algn="l"/>
                <a:tab pos="9144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مؤشرات علاجية.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87375" algn="l"/>
                <a:tab pos="9144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مؤشرات المهام التعليمية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0" name="Rectangle 1"/>
          <p:cNvSpPr>
            <a:spLocks noChangeArrowheads="1"/>
          </p:cNvSpPr>
          <p:nvPr/>
        </p:nvSpPr>
        <p:spPr bwMode="auto">
          <a:xfrm>
            <a:off x="500034" y="529869"/>
            <a:ext cx="8215370" cy="57810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 pos="587375" algn="l"/>
              </a:tabLst>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الكفاءة:</a:t>
            </a:r>
            <a:endParaRPr kumimoji="0" lang="en-US" sz="24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تعني الرشد في استعمال الموارد البشرية والمادية والمالية وهذا يعني استثمار للطاقات المتاحة للعمل بالشكل الذي حدد لها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اصلا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دون السماح للضياع وفقدان الجهد المتاح في الطاقة التصميمية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المتوقعة من الموارد المتاحة.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تظهر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اهمبة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الكفاءة في الخدمات الصحية: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طول المدة الزمنية التي تستغرقها عملية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اعداد</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وتأهيل القائمين على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انتاج</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الخدمات الصحية.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الخدمة الصحية تعتمد على مهارة القائمين على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انتاجه</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وبالتالي يجب تطوير هذه المهارة وتكيفها قابلة للقياس.</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لبلوغ الكفاءة لتحقيق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يجب توفير المستلزمات التكنولوجية المواكبة لمجالات التطور الحديث.</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تاسيسا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ذلك بالمقابل توفير المستلزمات المالية للحصول على الموارد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البشريةلا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والتكنولوجية القادرة على تحقيق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الكلف المرتبة على انجاز الخدمة ووصولها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المريض بما يمكنه من الاستفادة منها فضلا.</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1" name="Rectangle 2"/>
          <p:cNvSpPr>
            <a:spLocks noChangeArrowheads="1"/>
          </p:cNvSpPr>
          <p:nvPr/>
        </p:nvSpPr>
        <p:spPr bwMode="auto">
          <a:xfrm>
            <a:off x="285720" y="463283"/>
            <a:ext cx="8643934" cy="26060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قياس الكفاءة في الخدمات الصحية:</a:t>
            </a:r>
            <a:endParaRPr kumimoji="0" lang="en-US" sz="28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ترتبط قياس الكفاءة للخدمات الصحية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اساسا</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بالموارد المتاحة والمستخدمة في عملية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انتاج</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الخدمة الصحية والتي تتمثل بالموارد المالية والمادية والبشرية.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(الكفاءة تقاس من خلال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اجراء</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موازنة بين المتحقق من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المخرجتن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وبين المخطط منها.</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194312" name="Table 5"/>
          <p:cNvGraphicFramePr>
            <a:graphicFrameLocks noGrp="1"/>
          </p:cNvGraphicFramePr>
          <p:nvPr/>
        </p:nvGraphicFramePr>
        <p:xfrm>
          <a:off x="928662" y="2786058"/>
          <a:ext cx="6786610" cy="548640"/>
        </p:xfrm>
        <a:graphic>
          <a:graphicData uri="http://schemas.openxmlformats.org/drawingml/2006/table">
            <a:tbl>
              <a:tblPr rtl="1"/>
              <a:tblGrid>
                <a:gridCol w="3393305">
                  <a:extLst>
                    <a:ext uri="{9D8B030D-6E8A-4147-A177-3AD203B41FA5}">
                      <a16:colId xmlns:a16="http://schemas.microsoft.com/office/drawing/2014/main" val="20000"/>
                    </a:ext>
                  </a:extLst>
                </a:gridCol>
                <a:gridCol w="3393305">
                  <a:extLst>
                    <a:ext uri="{9D8B030D-6E8A-4147-A177-3AD203B41FA5}">
                      <a16:colId xmlns:a16="http://schemas.microsoft.com/office/drawing/2014/main" val="20001"/>
                    </a:ext>
                  </a:extLst>
                </a:gridCol>
              </a:tblGrid>
              <a:tr h="0">
                <a:tc rowSpan="2">
                  <a:txBody>
                    <a:bodyPr/>
                    <a:lstStyle/>
                    <a:p>
                      <a:pPr algn="ctr" rtl="1">
                        <a:spcAft>
                          <a:spcPts val="0"/>
                        </a:spcAft>
                        <a:tabLst>
                          <a:tab pos="588010" algn="l"/>
                        </a:tabLst>
                      </a:pPr>
                      <a:r>
                        <a:rPr lang="ar-SA" sz="1800" b="1" dirty="0">
                          <a:latin typeface="Calibri"/>
                          <a:ea typeface="Times New Roman"/>
                          <a:cs typeface="Simplified Arabic"/>
                        </a:rPr>
                        <a:t>الكفاءة =</a:t>
                      </a:r>
                      <a:endParaRPr lang="en-US" sz="1800" b="1" dirty="0">
                        <a:latin typeface="Times New Roman"/>
                        <a:ea typeface="Times New Roman"/>
                      </a:endParaRPr>
                    </a:p>
                  </a:txBody>
                  <a:tcPr marL="68580" marR="68580" marT="0" marB="0" anchor="ctr">
                    <a:lnL>
                      <a:noFill/>
                    </a:lnL>
                    <a:lnR>
                      <a:noFill/>
                    </a:lnR>
                    <a:lnT>
                      <a:noFill/>
                    </a:lnT>
                    <a:lnB>
                      <a:noFill/>
                    </a:lnB>
                  </a:tcPr>
                </a:tc>
                <a:tc>
                  <a:txBody>
                    <a:bodyPr/>
                    <a:lstStyle/>
                    <a:p>
                      <a:pPr algn="ctr" rtl="1">
                        <a:spcAft>
                          <a:spcPts val="0"/>
                        </a:spcAft>
                        <a:tabLst>
                          <a:tab pos="588010" algn="l"/>
                        </a:tabLst>
                      </a:pPr>
                      <a:r>
                        <a:rPr lang="ar-SA" sz="1800" b="1" dirty="0">
                          <a:latin typeface="Calibri"/>
                          <a:ea typeface="Times New Roman"/>
                          <a:cs typeface="Simplified Arabic"/>
                        </a:rPr>
                        <a:t>المخرجات الفعلية</a:t>
                      </a:r>
                      <a:endParaRPr lang="en-US" sz="1800" b="1" dirty="0">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vMerge="1">
                  <a:txBody>
                    <a:bodyPr/>
                    <a:lstStyle/>
                    <a:p>
                      <a:pPr rtl="1"/>
                      <a:endParaRPr lang="ar-SA"/>
                    </a:p>
                  </a:txBody>
                  <a:tcPr/>
                </a:tc>
                <a:tc>
                  <a:txBody>
                    <a:bodyPr/>
                    <a:lstStyle/>
                    <a:p>
                      <a:pPr algn="ctr" rtl="1">
                        <a:spcAft>
                          <a:spcPts val="0"/>
                        </a:spcAft>
                        <a:tabLst>
                          <a:tab pos="588010" algn="l"/>
                        </a:tabLst>
                      </a:pPr>
                      <a:r>
                        <a:rPr lang="ar-SA" sz="1800" b="1" dirty="0">
                          <a:latin typeface="Calibri"/>
                          <a:ea typeface="Times New Roman"/>
                          <a:cs typeface="Simplified Arabic"/>
                        </a:rPr>
                        <a:t>المخرجات المخطط المعيارية</a:t>
                      </a:r>
                      <a:endParaRPr lang="en-US" sz="1800" b="1" dirty="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4194313" name="Table 6"/>
          <p:cNvGraphicFramePr>
            <a:graphicFrameLocks noGrp="1"/>
          </p:cNvGraphicFramePr>
          <p:nvPr/>
        </p:nvGraphicFramePr>
        <p:xfrm>
          <a:off x="642910" y="3643314"/>
          <a:ext cx="7072362" cy="548640"/>
        </p:xfrm>
        <a:graphic>
          <a:graphicData uri="http://schemas.openxmlformats.org/drawingml/2006/table">
            <a:tbl>
              <a:tblPr rtl="1"/>
              <a:tblGrid>
                <a:gridCol w="3536181">
                  <a:extLst>
                    <a:ext uri="{9D8B030D-6E8A-4147-A177-3AD203B41FA5}">
                      <a16:colId xmlns:a16="http://schemas.microsoft.com/office/drawing/2014/main" val="20000"/>
                    </a:ext>
                  </a:extLst>
                </a:gridCol>
                <a:gridCol w="3536181">
                  <a:extLst>
                    <a:ext uri="{9D8B030D-6E8A-4147-A177-3AD203B41FA5}">
                      <a16:colId xmlns:a16="http://schemas.microsoft.com/office/drawing/2014/main" val="20001"/>
                    </a:ext>
                  </a:extLst>
                </a:gridCol>
              </a:tblGrid>
              <a:tr h="0">
                <a:tc rowSpan="2">
                  <a:txBody>
                    <a:bodyPr/>
                    <a:lstStyle/>
                    <a:p>
                      <a:pPr algn="ctr" rtl="1">
                        <a:spcAft>
                          <a:spcPts val="0"/>
                        </a:spcAft>
                        <a:tabLst>
                          <a:tab pos="588010" algn="l"/>
                        </a:tabLst>
                      </a:pPr>
                      <a:r>
                        <a:rPr lang="ar-SA" sz="1800" b="1" dirty="0">
                          <a:latin typeface="Calibri"/>
                          <a:ea typeface="Times New Roman"/>
                          <a:cs typeface="Simplified Arabic"/>
                        </a:rPr>
                        <a:t>الكفاءة =</a:t>
                      </a:r>
                      <a:endParaRPr lang="en-US" sz="1800" b="1" dirty="0">
                        <a:latin typeface="Times New Roman"/>
                        <a:ea typeface="Times New Roman"/>
                      </a:endParaRPr>
                    </a:p>
                  </a:txBody>
                  <a:tcPr marL="68580" marR="68580" marT="0" marB="0" anchor="ctr">
                    <a:lnL>
                      <a:noFill/>
                    </a:lnL>
                    <a:lnR>
                      <a:noFill/>
                    </a:lnR>
                    <a:lnT>
                      <a:noFill/>
                    </a:lnT>
                    <a:lnB>
                      <a:noFill/>
                    </a:lnB>
                  </a:tcPr>
                </a:tc>
                <a:tc>
                  <a:txBody>
                    <a:bodyPr/>
                    <a:lstStyle/>
                    <a:p>
                      <a:pPr algn="ctr" rtl="1">
                        <a:spcAft>
                          <a:spcPts val="0"/>
                        </a:spcAft>
                        <a:tabLst>
                          <a:tab pos="588010" algn="l"/>
                        </a:tabLst>
                      </a:pPr>
                      <a:r>
                        <a:rPr lang="ar-SA" sz="1800" b="1" dirty="0">
                          <a:latin typeface="Calibri"/>
                          <a:ea typeface="Times New Roman"/>
                          <a:cs typeface="Simplified Arabic"/>
                        </a:rPr>
                        <a:t>المخرجات الفعلية للخدمات الصحية</a:t>
                      </a:r>
                      <a:endParaRPr lang="en-US" sz="1800" b="1" dirty="0">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vMerge="1">
                  <a:txBody>
                    <a:bodyPr/>
                    <a:lstStyle/>
                    <a:p>
                      <a:pPr rtl="1"/>
                      <a:endParaRPr lang="ar-SA"/>
                    </a:p>
                  </a:txBody>
                  <a:tcPr/>
                </a:tc>
                <a:tc>
                  <a:txBody>
                    <a:bodyPr/>
                    <a:lstStyle/>
                    <a:p>
                      <a:pPr algn="ctr" rtl="1">
                        <a:spcAft>
                          <a:spcPts val="0"/>
                        </a:spcAft>
                        <a:tabLst>
                          <a:tab pos="588010" algn="l"/>
                        </a:tabLst>
                      </a:pPr>
                      <a:r>
                        <a:rPr lang="ar-SA" sz="1800" b="1" dirty="0">
                          <a:latin typeface="Calibri"/>
                          <a:ea typeface="Times New Roman"/>
                          <a:cs typeface="Simplified Arabic"/>
                        </a:rPr>
                        <a:t>المخرجات المخططة من الموارد البشرية</a:t>
                      </a:r>
                      <a:endParaRPr lang="en-US" sz="1800" b="1" dirty="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extLst>
                  <a:ext uri="{0D108BD9-81ED-4DB2-BD59-A6C34878D82A}">
                    <a16:rowId xmlns:a16="http://schemas.microsoft.com/office/drawing/2014/main" val="10001"/>
                  </a:ext>
                </a:extLst>
              </a:tr>
            </a:tbl>
          </a:graphicData>
        </a:graphic>
      </p:graphicFrame>
      <p:sp>
        <p:nvSpPr>
          <p:cNvPr id="1048852" name="Rectangle 3"/>
          <p:cNvSpPr>
            <a:spLocks noChangeArrowheads="1"/>
          </p:cNvSpPr>
          <p:nvPr/>
        </p:nvSpPr>
        <p:spPr bwMode="auto">
          <a:xfrm>
            <a:off x="571472" y="4463908"/>
            <a:ext cx="7929554" cy="1869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وهنالك بعض الصعوبات في عملية قياس الكفاءة للخدمات الصحية منها: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تعدد الموارد</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تحديد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الهدر</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والضياع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طرق احتساب نسبة الكفاءة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الرضا عن الخدمة الصحية.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r>
              <a:rPr lang="ar-IQ" b="1" dirty="0"/>
              <a:t>الاختبار القبلي </a:t>
            </a:r>
            <a:r>
              <a:rPr lang="ar-IQ" b="1" dirty="0" err="1"/>
              <a:t>والبعدي</a:t>
            </a:r>
            <a:r>
              <a:rPr lang="ar-IQ" b="1" dirty="0"/>
              <a:t>:</a:t>
            </a:r>
            <a:endParaRPr lang="en-US" b="1" dirty="0"/>
          </a:p>
        </p:txBody>
      </p:sp>
      <p:sp>
        <p:nvSpPr>
          <p:cNvPr id="1048620" name="Rectangle 3"/>
          <p:cNvSpPr>
            <a:spLocks noChangeArrowheads="1"/>
          </p:cNvSpPr>
          <p:nvPr/>
        </p:nvSpPr>
        <p:spPr bwMode="auto">
          <a:xfrm>
            <a:off x="500034" y="1216346"/>
            <a:ext cx="8215339" cy="5425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س1: يعتبر العصر اليوناني من العصور التي ساعدت في تطوير الطب، وضح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الطب في العصر اليوناني؟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س2: العصر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الاسلامي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الفترات التي طورت المسائل الطبية وضح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علامات تطور الطب في العصر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الاسلامي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ومن هم ابرز العلماء في تلك الفترة؟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س3: هناك عدد من الممرضات في العصر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الاسلامي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لعبن دور مهم في تقديم الخدمات الطبية وضح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تلك العناصر؟</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س4: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اسباب</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تطور الطب في العصور الوسطى؟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س5: وضح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ملامح وتطورات الطب في القرون السابع والثامن والتاسع عشر للميلاد؟</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س6: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ابرز تطورات الخدمات الصحية في العراق التي رافقت فترة الاحتلال البريطاني حتى نشوء وزارة الصحة.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س7: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ابرز التطورات التي رافقت فترة 1952-1968؟</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س8: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ابرز التطورات التي رافقت فترة 1968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التأثيرات التي رافقت تلك الفترة؟</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3" name="Rectangle 1"/>
          <p:cNvSpPr>
            <a:spLocks noChangeArrowheads="1"/>
          </p:cNvSpPr>
          <p:nvPr/>
        </p:nvSpPr>
        <p:spPr bwMode="auto">
          <a:xfrm>
            <a:off x="428596" y="398807"/>
            <a:ext cx="8358214" cy="22250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الانتاجية</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مفهوم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الانتاجية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(مقياس لتحديد المدى الذي تكون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الموارد في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منظمة والتي تستخدم يشكل فعال ومن قلتها في حالة كونها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مدخلات</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حالة المخرجات، بمعنى قياس كيفية الاستعمال المناسب للموارد في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مشروع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لاغراض</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انتاج</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السلع والخدمات . ويمكن تعريفها على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(نسبة المخرجات في عملية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الانتاج</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المدخلات</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194314" name="Table 2"/>
          <p:cNvGraphicFramePr>
            <a:graphicFrameLocks noGrp="1"/>
          </p:cNvGraphicFramePr>
          <p:nvPr/>
        </p:nvGraphicFramePr>
        <p:xfrm>
          <a:off x="3654424" y="3185160"/>
          <a:ext cx="3275029" cy="548640"/>
        </p:xfrm>
        <a:graphic>
          <a:graphicData uri="http://schemas.openxmlformats.org/drawingml/2006/table">
            <a:tbl>
              <a:tblPr rtl="1"/>
              <a:tblGrid>
                <a:gridCol w="1702108">
                  <a:extLst>
                    <a:ext uri="{9D8B030D-6E8A-4147-A177-3AD203B41FA5}">
                      <a16:colId xmlns:a16="http://schemas.microsoft.com/office/drawing/2014/main" val="20000"/>
                    </a:ext>
                  </a:extLst>
                </a:gridCol>
                <a:gridCol w="1572921">
                  <a:extLst>
                    <a:ext uri="{9D8B030D-6E8A-4147-A177-3AD203B41FA5}">
                      <a16:colId xmlns:a16="http://schemas.microsoft.com/office/drawing/2014/main" val="20001"/>
                    </a:ext>
                  </a:extLst>
                </a:gridCol>
              </a:tblGrid>
              <a:tr h="0">
                <a:tc rowSpan="2">
                  <a:txBody>
                    <a:bodyPr/>
                    <a:lstStyle/>
                    <a:p>
                      <a:pPr algn="ctr" rtl="1">
                        <a:spcAft>
                          <a:spcPts val="0"/>
                        </a:spcAft>
                        <a:tabLst>
                          <a:tab pos="588010" algn="l"/>
                        </a:tabLst>
                      </a:pPr>
                      <a:r>
                        <a:rPr lang="ar-SA" sz="1800" b="1">
                          <a:latin typeface="Calibri"/>
                          <a:ea typeface="Times New Roman"/>
                          <a:cs typeface="Simplified Arabic"/>
                        </a:rPr>
                        <a:t>الانتاجية =</a:t>
                      </a:r>
                      <a:endParaRPr lang="en-US" sz="1800" b="1">
                        <a:latin typeface="Times New Roman"/>
                        <a:ea typeface="Times New Roman"/>
                      </a:endParaRPr>
                    </a:p>
                  </a:txBody>
                  <a:tcPr marL="68580" marR="68580" marT="0" marB="0" anchor="ctr">
                    <a:lnL>
                      <a:noFill/>
                    </a:lnL>
                    <a:lnR>
                      <a:noFill/>
                    </a:lnR>
                    <a:lnT>
                      <a:noFill/>
                    </a:lnT>
                    <a:lnB>
                      <a:noFill/>
                    </a:lnB>
                  </a:tcPr>
                </a:tc>
                <a:tc>
                  <a:txBody>
                    <a:bodyPr/>
                    <a:lstStyle/>
                    <a:p>
                      <a:pPr algn="ctr" rtl="1">
                        <a:spcAft>
                          <a:spcPts val="0"/>
                        </a:spcAft>
                        <a:tabLst>
                          <a:tab pos="588010" algn="l"/>
                        </a:tabLst>
                      </a:pPr>
                      <a:r>
                        <a:rPr lang="ar-SA" sz="1800" b="1">
                          <a:latin typeface="Calibri"/>
                          <a:ea typeface="Times New Roman"/>
                          <a:cs typeface="Simplified Arabic"/>
                        </a:rPr>
                        <a:t>المخرجات</a:t>
                      </a:r>
                      <a:endParaRPr lang="en-US" sz="18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vMerge="1">
                  <a:txBody>
                    <a:bodyPr/>
                    <a:lstStyle/>
                    <a:p>
                      <a:pPr rtl="1"/>
                      <a:endParaRPr lang="ar-SA"/>
                    </a:p>
                  </a:txBody>
                  <a:tcPr/>
                </a:tc>
                <a:tc>
                  <a:txBody>
                    <a:bodyPr/>
                    <a:lstStyle/>
                    <a:p>
                      <a:pPr algn="ctr" rtl="1">
                        <a:spcAft>
                          <a:spcPts val="0"/>
                        </a:spcAft>
                        <a:tabLst>
                          <a:tab pos="588010" algn="l"/>
                        </a:tabLst>
                      </a:pPr>
                      <a:r>
                        <a:rPr lang="ar-SA" sz="1800" b="1" dirty="0" err="1">
                          <a:latin typeface="Calibri"/>
                          <a:ea typeface="Times New Roman"/>
                          <a:cs typeface="Simplified Arabic"/>
                        </a:rPr>
                        <a:t>المدخلات</a:t>
                      </a:r>
                      <a:endParaRPr lang="en-US" sz="1800" b="1" dirty="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extLst>
                  <a:ext uri="{0D108BD9-81ED-4DB2-BD59-A6C34878D82A}">
                    <a16:rowId xmlns:a16="http://schemas.microsoft.com/office/drawing/2014/main" val="10001"/>
                  </a:ext>
                </a:extLst>
              </a:tr>
            </a:tbl>
          </a:graphicData>
        </a:graphic>
      </p:graphicFrame>
      <p:sp>
        <p:nvSpPr>
          <p:cNvPr id="1048854" name="Rectangle 2"/>
          <p:cNvSpPr>
            <a:spLocks noChangeArrowheads="1"/>
          </p:cNvSpPr>
          <p:nvPr/>
        </p:nvSpPr>
        <p:spPr bwMode="auto">
          <a:xfrm>
            <a:off x="285720" y="3779176"/>
            <a:ext cx="8572496" cy="1869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قياس ارتفاع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الانتاجية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خلال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مايلي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زيادة قيمة المخرجات النهائية مع بقاء الموارد المستخدمة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ثايتة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بقاء قيمة المخرجات النهائية ثابتة مع انخفاض في قيمة الموارد المستخدمة.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انخفاض قيمة المخرجات النهائية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يفابلها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انخفاضر</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قيمة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ابلمواد</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المستخدمة نسبة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194315" name="Table 4"/>
          <p:cNvGraphicFramePr>
            <a:graphicFrameLocks noGrp="1"/>
          </p:cNvGraphicFramePr>
          <p:nvPr/>
        </p:nvGraphicFramePr>
        <p:xfrm>
          <a:off x="857224" y="5500702"/>
          <a:ext cx="7929586" cy="822960"/>
        </p:xfrm>
        <a:graphic>
          <a:graphicData uri="http://schemas.openxmlformats.org/drawingml/2006/table">
            <a:tbl>
              <a:tblPr rtl="1"/>
              <a:tblGrid>
                <a:gridCol w="3964793">
                  <a:extLst>
                    <a:ext uri="{9D8B030D-6E8A-4147-A177-3AD203B41FA5}">
                      <a16:colId xmlns:a16="http://schemas.microsoft.com/office/drawing/2014/main" val="20000"/>
                    </a:ext>
                  </a:extLst>
                </a:gridCol>
                <a:gridCol w="3964793">
                  <a:extLst>
                    <a:ext uri="{9D8B030D-6E8A-4147-A177-3AD203B41FA5}">
                      <a16:colId xmlns:a16="http://schemas.microsoft.com/office/drawing/2014/main" val="20001"/>
                    </a:ext>
                  </a:extLst>
                </a:gridCol>
              </a:tblGrid>
              <a:tr h="179679">
                <a:tc rowSpan="2">
                  <a:txBody>
                    <a:bodyPr/>
                    <a:lstStyle/>
                    <a:p>
                      <a:pPr algn="ctr" rtl="1">
                        <a:spcAft>
                          <a:spcPts val="0"/>
                        </a:spcAft>
                        <a:tabLst>
                          <a:tab pos="588010" algn="l"/>
                        </a:tabLst>
                      </a:pPr>
                      <a:r>
                        <a:rPr lang="ar-SA" sz="1800" b="1" dirty="0" err="1">
                          <a:latin typeface="Calibri"/>
                          <a:ea typeface="Times New Roman"/>
                          <a:cs typeface="Simplified Arabic"/>
                        </a:rPr>
                        <a:t>الانتاجية</a:t>
                      </a:r>
                      <a:r>
                        <a:rPr lang="ar-SA" sz="1800" b="1" dirty="0">
                          <a:latin typeface="Calibri"/>
                          <a:ea typeface="Times New Roman"/>
                          <a:cs typeface="Simplified Arabic"/>
                        </a:rPr>
                        <a:t>=</a:t>
                      </a:r>
                      <a:endParaRPr lang="en-US" sz="1800" b="1" dirty="0">
                        <a:latin typeface="Times New Roman"/>
                        <a:ea typeface="Times New Roman"/>
                      </a:endParaRPr>
                    </a:p>
                  </a:txBody>
                  <a:tcPr marL="50535" marR="50535" marT="0" marB="0" anchor="ctr">
                    <a:lnL>
                      <a:noFill/>
                    </a:lnL>
                    <a:lnR>
                      <a:noFill/>
                    </a:lnR>
                    <a:lnT>
                      <a:noFill/>
                    </a:lnT>
                    <a:lnB>
                      <a:noFill/>
                    </a:lnB>
                  </a:tcPr>
                </a:tc>
                <a:tc>
                  <a:txBody>
                    <a:bodyPr/>
                    <a:lstStyle/>
                    <a:p>
                      <a:pPr algn="ctr" rtl="1">
                        <a:spcAft>
                          <a:spcPts val="0"/>
                        </a:spcAft>
                        <a:tabLst>
                          <a:tab pos="588010" algn="l"/>
                        </a:tabLst>
                      </a:pPr>
                      <a:r>
                        <a:rPr lang="ar-IQ" sz="1800" b="1">
                          <a:latin typeface="Calibri"/>
                          <a:ea typeface="Times New Roman"/>
                          <a:cs typeface="Simplified Arabic"/>
                        </a:rPr>
                        <a:t>مخرجات المنظمة ككل</a:t>
                      </a:r>
                      <a:endParaRPr lang="en-US" sz="1800" b="1">
                        <a:latin typeface="Times New Roman"/>
                        <a:ea typeface="Times New Roman"/>
                      </a:endParaRPr>
                    </a:p>
                  </a:txBody>
                  <a:tcPr marL="50535" marR="5053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9679">
                <a:tc vMerge="1">
                  <a:txBody>
                    <a:bodyPr/>
                    <a:lstStyle/>
                    <a:p>
                      <a:pPr rtl="1"/>
                      <a:endParaRPr lang="ar-SA"/>
                    </a:p>
                  </a:txBody>
                  <a:tcPr/>
                </a:tc>
                <a:tc>
                  <a:txBody>
                    <a:bodyPr/>
                    <a:lstStyle/>
                    <a:p>
                      <a:pPr algn="ctr" rtl="1">
                        <a:spcAft>
                          <a:spcPts val="0"/>
                        </a:spcAft>
                        <a:tabLst>
                          <a:tab pos="588010" algn="l"/>
                        </a:tabLst>
                      </a:pPr>
                      <a:r>
                        <a:rPr lang="ar-SA" sz="1800" b="1" dirty="0" err="1">
                          <a:latin typeface="Calibri"/>
                          <a:ea typeface="Times New Roman"/>
                          <a:cs typeface="Simplified Arabic"/>
                        </a:rPr>
                        <a:t>المدخلات</a:t>
                      </a:r>
                      <a:r>
                        <a:rPr lang="ar-SA" sz="1800" b="1" dirty="0">
                          <a:latin typeface="Calibri"/>
                          <a:ea typeface="Times New Roman"/>
                          <a:cs typeface="Simplified Arabic"/>
                        </a:rPr>
                        <a:t> الكلية المستخدمة (العمل، </a:t>
                      </a:r>
                      <a:r>
                        <a:rPr lang="ar-SA" sz="1800" b="1" dirty="0" err="1">
                          <a:latin typeface="Calibri"/>
                          <a:ea typeface="Times New Roman"/>
                          <a:cs typeface="Simplified Arabic"/>
                        </a:rPr>
                        <a:t>راس</a:t>
                      </a:r>
                      <a:r>
                        <a:rPr lang="ar-SA" sz="1800" b="1" dirty="0">
                          <a:latin typeface="Calibri"/>
                          <a:ea typeface="Times New Roman"/>
                          <a:cs typeface="Simplified Arabic"/>
                        </a:rPr>
                        <a:t> المال، المواد </a:t>
                      </a:r>
                      <a:r>
                        <a:rPr lang="ar-SA" sz="1800" b="1" dirty="0" err="1">
                          <a:latin typeface="Calibri"/>
                          <a:ea typeface="Times New Roman"/>
                          <a:cs typeface="Simplified Arabic"/>
                        </a:rPr>
                        <a:t>الاولية</a:t>
                      </a:r>
                      <a:r>
                        <a:rPr lang="ar-SA" sz="1800" b="1" dirty="0">
                          <a:latin typeface="Calibri"/>
                          <a:ea typeface="Times New Roman"/>
                          <a:cs typeface="Simplified Arabic"/>
                        </a:rPr>
                        <a:t>)</a:t>
                      </a:r>
                      <a:endParaRPr lang="en-US" sz="1800" b="1" dirty="0">
                        <a:latin typeface="Times New Roman"/>
                        <a:ea typeface="Times New Roman"/>
                      </a:endParaRPr>
                    </a:p>
                  </a:txBody>
                  <a:tcPr marL="50535" marR="50535" marT="0" marB="0" anchor="ctr">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5" name="Rectangle 1"/>
          <p:cNvSpPr>
            <a:spLocks noChangeArrowheads="1"/>
          </p:cNvSpPr>
          <p:nvPr/>
        </p:nvSpPr>
        <p:spPr bwMode="auto">
          <a:xfrm>
            <a:off x="285720" y="769136"/>
            <a:ext cx="8643934" cy="50698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 pos="587375" algn="l"/>
              </a:tabLst>
            </a:pP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اهم</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الاسباب</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التي تدعو </a:t>
            </a: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الى</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الى</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الاهتمام </a:t>
            </a: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بالانتاجية</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a:t>
            </a:r>
            <a:endParaRPr kumimoji="0" lang="en-US" sz="2400" b="1"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تعني اعتماد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المستشفى لسلوك علمي في قياس النتائج الخاصة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بالاعمال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وجعلها بشكل كمي قابلة للموازنة والتقييم.</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انتقال المستشفى من مفهوم كونها عامة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كونها منظمة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اعمال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تسعى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تحقيق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الانتاجية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ربحية في مسار عملها يتطلب منها استعمال مفهوم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الانتلاجية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لتأشير النتائج المالية التي تتوصل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اليها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زوال الاعتقاد السابق بان المبالغ المنفقة في القطاع الصحي على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مصاريف غير قابلة للاستيراد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كونها كلف استثمارية تعود بمردود في مرحلة لاحقة مما يتطلب تقييمها واحتسابها.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اتساع حجم المنافسة مابين المستشفيات في السوق الصحي والعاملة فيها في القطاع الخاص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حتى في القطاع العام يتطلب منها الوقوف بشكل دقيق على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امكاناتها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الداخلية الحقيقية لتأشير مكامن قوتها ولمواجهة المنافسين في سوق الخدمات الصحية وما يتعرض له وبالتالي من تهديدات تفقدها قدرة المنافسة للبقاء والاستمرار.</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6" name="Rectangle 1"/>
          <p:cNvSpPr>
            <a:spLocks noChangeArrowheads="1"/>
          </p:cNvSpPr>
          <p:nvPr/>
        </p:nvSpPr>
        <p:spPr bwMode="auto">
          <a:xfrm>
            <a:off x="214282" y="587691"/>
            <a:ext cx="8643934" cy="5425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قياس </a:t>
            </a: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الانتاجية</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في المستشفى:</a:t>
            </a:r>
            <a:endParaRPr kumimoji="0" lang="en-US" sz="2400" b="1"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لا يمكن فقط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تتم عملية وصف للمهام التي تقوم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المستشفى في مجال الجراحة،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الاشعة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بل تمتد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الخدمات الطبية والتمريض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وزالفندقة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والتني تمثل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مهخام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النهائية للمستشفى وهنالك بعض التساؤلات فيما يخص المريض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المنافع التي يتوقع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يحصل عليها من المستشفى.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لذا يعتبر رضا المريض من المهام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الاساسية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تخلق القناعة لديه في حقيقة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المستشفى والخدمات الصحية لها جدوى في خلق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مكطانة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وصورة ايجابية لدى المجتمع.</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لذا لابد من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يعتمد على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اسس</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انتاجية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كميةو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لقياس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الانتاجية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الحقيقية ومنها.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كمية العوامل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الدتخلية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انتاج</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الخدمة الصحية وعدد ساعات العمل المتحقق من قبل الكادر الطبي التمريضي.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عدد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الافراد</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العاملين في مجال انجاز الخدمة الطبية.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عدد المرضى في اليوم الذين يختلفون من وقت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لاخر</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ومن حالة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لاخرى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ومن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وابرز قياس للخدمة الصحية لكون غالبية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مدخلاتها</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ومخرجاتها هي غير ملموسة لذلك تم الاعتماد على نسبة الكلفة كمعيار في قياس الخدمات الصحية.</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7" name="Rectangle 1"/>
          <p:cNvSpPr>
            <a:spLocks noChangeArrowheads="1"/>
          </p:cNvSpPr>
          <p:nvPr/>
        </p:nvSpPr>
        <p:spPr bwMode="auto">
          <a:xfrm>
            <a:off x="1000100" y="1982291"/>
            <a:ext cx="7500958" cy="38633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س1: وضح مفهوم الفاعلية وما هي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مؤشرات قياسها؟</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س2: وضح مفهوم الكفاءة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المؤشرات التي تظهر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الكفاءة في الخدمات الصحية؟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س3: وضح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الصعوبات التي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تةاجه</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قياس الكفاءة قي الخدمات الصحية؟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س4: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ماهو</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مفهوم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الانتاجية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كيفية قياس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الانتاجية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وضحها بشكل مختصر؟</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س5: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الاسس</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تاخذ</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بصيغتها الحقيقية لبلوغ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اهداف</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قياس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الانتاجية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ar-IQ" sz="2800" b="0" i="0" u="none" strike="noStrike" cap="none" normalizeH="0" baseline="0" dirty="0">
              <a:ln>
                <a:noFill/>
              </a:ln>
              <a:solidFill>
                <a:schemeClr val="tx1"/>
              </a:solidFill>
              <a:effectLst/>
              <a:latin typeface="Arial" pitchFamily="34" charset="0"/>
              <a:cs typeface="Arial" pitchFamily="34" charset="0"/>
            </a:endParaRPr>
          </a:p>
        </p:txBody>
      </p:sp>
      <p:sp>
        <p:nvSpPr>
          <p:cNvPr id="1048858"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r>
              <a:rPr lang="ar-SA" b="1" dirty="0"/>
              <a:t>الاختبار </a:t>
            </a:r>
            <a:r>
              <a:rPr lang="ar-SA" b="1" dirty="0" err="1"/>
              <a:t>البعدي</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AutoShape 2"/>
          <p:cNvSpPr>
            <a:spLocks noChangeArrowheads="1"/>
          </p:cNvSpPr>
          <p:nvPr/>
        </p:nvSpPr>
        <p:spPr bwMode="auto">
          <a:xfrm>
            <a:off x="1285852" y="285728"/>
            <a:ext cx="6581798" cy="627046"/>
          </a:xfrm>
          <a:prstGeom prst="ribbon">
            <a:avLst>
              <a:gd name="adj1" fmla="val 12500"/>
              <a:gd name="adj2" fmla="val 50000"/>
            </a:avLst>
          </a:prstGeom>
          <a:solidFill>
            <a:srgbClr val="D99594"/>
          </a:solidFill>
          <a:ln w="9525">
            <a:solidFill>
              <a:srgbClr val="000000"/>
            </a:solidFill>
            <a:round/>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pPr>
            <a:r>
              <a:rPr kumimoji="0" lang="ar-SA" sz="24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الوحدة الثانية</a:t>
            </a:r>
          </a:p>
          <a:p>
            <a:pPr marL="0" marR="0" lvl="0" indent="0" algn="ctr" defTabSz="914400" rtl="1" eaLnBrk="1" fontAlgn="base" latinLnBrk="0" hangingPunct="1">
              <a:lnSpc>
                <a:spcPct val="100000"/>
              </a:lnSpc>
              <a:spcBef>
                <a:spcPct val="0"/>
              </a:spcBef>
              <a:spcAft>
                <a:spcPts val="1000"/>
              </a:spcAft>
              <a:buClrTx/>
              <a:buSzTx/>
              <a:buFontTx/>
              <a:buNone/>
            </a:pPr>
            <a:endPar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pPr>
            <a:endParaRPr kumimoji="0" lang="en-US" sz="18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pPr>
            <a:endParaRPr kumimoji="0" lang="en-US" sz="16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48622" name="AutoShape 3"/>
          <p:cNvSpPr>
            <a:spLocks noChangeArrowheads="1"/>
          </p:cNvSpPr>
          <p:nvPr/>
        </p:nvSpPr>
        <p:spPr bwMode="auto">
          <a:xfrm>
            <a:off x="1590675" y="1000108"/>
            <a:ext cx="4895850" cy="1428760"/>
          </a:xfrm>
          <a:prstGeom prst="cloudCallout">
            <a:avLst>
              <a:gd name="adj1" fmla="val 50003"/>
              <a:gd name="adj2" fmla="val 118282"/>
            </a:avLst>
          </a:prstGeom>
          <a:solidFill>
            <a:srgbClr val="243F60"/>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774700" lvl="0" indent="0" algn="ctr" defTabSz="914400" rtl="1" eaLnBrk="1" fontAlgn="base" latinLnBrk="0" hangingPunct="1">
              <a:lnSpc>
                <a:spcPct val="100000"/>
              </a:lnSpc>
              <a:spcBef>
                <a:spcPct val="0"/>
              </a:spcBef>
              <a:spcAft>
                <a:spcPts val="1000"/>
              </a:spcAft>
              <a:buClr>
                <a:srgbClr val="FFFFFF"/>
              </a:buClr>
              <a:buSzTx/>
              <a:buFont typeface="Times New Roman" pitchFamily="18" charset="0"/>
              <a:buChar char="1"/>
            </a:pPr>
            <a:r>
              <a:rPr kumimoji="0" lang="ar-SA" sz="1800" b="1" i="0" u="none" strike="noStrike" cap="none" normalizeH="0" baseline="0">
                <a:ln>
                  <a:noFill/>
                </a:ln>
                <a:solidFill>
                  <a:srgbClr val="FFFFFF"/>
                </a:solidFill>
                <a:effectLst/>
                <a:latin typeface="Simplified Arabic" pitchFamily="18" charset="-78"/>
                <a:ea typeface="Arial" pitchFamily="34" charset="0"/>
                <a:cs typeface="Simplified Arabic" pitchFamily="18" charset="-78"/>
              </a:rPr>
              <a:t>النظرة الشاملة للوحدة الثانية </a:t>
            </a:r>
            <a:r>
              <a:rPr kumimoji="0" lang="en-US" sz="1800" b="1" i="0" u="none" strike="noStrike" cap="none" normalizeH="0" baseline="0">
                <a:ln>
                  <a:noFill/>
                </a:ln>
                <a:solidFill>
                  <a:srgbClr val="FFFFFF"/>
                </a:solidFill>
                <a:effectLst/>
                <a:latin typeface="Times New Roman" pitchFamily="18" charset="0"/>
                <a:ea typeface="Arial" pitchFamily="34" charset="0"/>
                <a:cs typeface="Simplified Arabic" pitchFamily="18" charset="-78"/>
              </a:rPr>
              <a:t>Over View</a:t>
            </a: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623" name="AutoShape 5"/>
          <p:cNvSpPr>
            <a:spLocks noChangeArrowheads="1"/>
          </p:cNvSpPr>
          <p:nvPr/>
        </p:nvSpPr>
        <p:spPr bwMode="auto">
          <a:xfrm>
            <a:off x="5429256" y="3643314"/>
            <a:ext cx="3449646"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أ"/>
            </a:pPr>
            <a:r>
              <a:rPr kumimoji="0" lang="ar-SA" sz="20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الفئة المستهدفة:</a:t>
            </a:r>
            <a:endParaRPr kumimoji="0" lang="en-US" sz="2000" b="1" i="0" u="none" strike="noStrike" cap="none" normalizeH="0" baseline="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a:ln>
                <a:noFill/>
              </a:ln>
              <a:solidFill>
                <a:schemeClr val="tx1"/>
              </a:solidFill>
              <a:effectLst/>
              <a:latin typeface="Arial" pitchFamily="34" charset="0"/>
              <a:cs typeface="Arial" pitchFamily="34" charset="0"/>
            </a:endParaRPr>
          </a:p>
        </p:txBody>
      </p:sp>
      <p:sp>
        <p:nvSpPr>
          <p:cNvPr id="1048624" name="AutoShape 6"/>
          <p:cNvSpPr>
            <a:spLocks noChangeArrowheads="1"/>
          </p:cNvSpPr>
          <p:nvPr/>
        </p:nvSpPr>
        <p:spPr bwMode="auto">
          <a:xfrm>
            <a:off x="5286380" y="5715016"/>
            <a:ext cx="3444885"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571500" lvl="0" indent="0" algn="just" defTabSz="914400" rtl="1" eaLnBrk="1" fontAlgn="base" latinLnBrk="0" hangingPunct="1">
              <a:lnSpc>
                <a:spcPct val="100000"/>
              </a:lnSpc>
              <a:spcBef>
                <a:spcPct val="0"/>
              </a:spcBef>
              <a:spcAft>
                <a:spcPts val="1000"/>
              </a:spcAft>
              <a:buClrTx/>
              <a:buSzTx/>
              <a:buFontTx/>
              <a:buNone/>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ب- المبررات: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Rationale</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 </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048625" name="Rectangle 8"/>
          <p:cNvSpPr>
            <a:spLocks noChangeArrowheads="1"/>
          </p:cNvSpPr>
          <p:nvPr/>
        </p:nvSpPr>
        <p:spPr bwMode="auto">
          <a:xfrm>
            <a:off x="571472" y="3378606"/>
            <a:ext cx="4643470" cy="11582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طلبة المرحلة الثانية/ قسم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الصحية/ المعهد الطبي التقني/ الديوانية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1048626" name="Rectangle 10"/>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627" name="Rectangle 11"/>
          <p:cNvSpPr/>
          <p:nvPr/>
        </p:nvSpPr>
        <p:spPr>
          <a:xfrm>
            <a:off x="500034" y="5643578"/>
            <a:ext cx="4572000" cy="707886"/>
          </a:xfrm>
          <a:prstGeom prst="rect">
            <a:avLst/>
          </a:prstGeom>
        </p:spPr>
        <p:txBody>
          <a:bodyPr>
            <a:spAutoFit/>
          </a:bodyPr>
          <a:lstStyle/>
          <a:p>
            <a:r>
              <a:rPr lang="ar-IQ" sz="2000" dirty="0"/>
              <a:t>التعرف على اثر البيئة في طبيعة العمل </a:t>
            </a:r>
            <a:r>
              <a:rPr lang="ar-IQ" sz="2000" dirty="0" err="1"/>
              <a:t>الاداري</a:t>
            </a:r>
            <a:r>
              <a:rPr lang="ar-IQ" sz="2000" dirty="0"/>
              <a:t> في المؤسسات الصحية.</a:t>
            </a:r>
            <a:endParaRPr lang="ar-SA"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AutoShape 16"/>
          <p:cNvSpPr>
            <a:spLocks noChangeArrowheads="1"/>
          </p:cNvSpPr>
          <p:nvPr/>
        </p:nvSpPr>
        <p:spPr bwMode="auto">
          <a:xfrm>
            <a:off x="4298937" y="3714752"/>
            <a:ext cx="4845063"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justLow" defTabSz="914400" rtl="1" eaLnBrk="1" fontAlgn="base" latinLnBrk="0" hangingPunct="1">
              <a:lnSpc>
                <a:spcPct val="100000"/>
              </a:lnSpc>
              <a:spcBef>
                <a:spcPct val="0"/>
              </a:spcBef>
              <a:spcAft>
                <a:spcPct val="0"/>
              </a:spcAft>
              <a:buClrTx/>
              <a:buSzTx/>
              <a:buFontTx/>
              <a:buChar char="•"/>
            </a:pP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اهداف الوحدة: </a:t>
            </a:r>
            <a:r>
              <a:rPr kumimoji="0" lang="en-US"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(objectives</a:t>
            </a:r>
            <a:r>
              <a:rPr kumimoji="0" lang="ar-SA"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a:t>
            </a: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ar-SA" sz="2400" b="0" i="0" u="none" strike="noStrike" cap="none" normalizeH="0" baseline="0">
              <a:ln>
                <a:noFill/>
              </a:ln>
              <a:solidFill>
                <a:schemeClr val="tx1"/>
              </a:solidFill>
              <a:effectLst/>
              <a:latin typeface="Arial" pitchFamily="34" charset="0"/>
              <a:cs typeface="Arial" pitchFamily="34" charset="0"/>
            </a:endParaRPr>
          </a:p>
        </p:txBody>
      </p:sp>
      <p:sp>
        <p:nvSpPr>
          <p:cNvPr id="1048629" name="Rectangle 1"/>
          <p:cNvSpPr>
            <a:spLocks noChangeArrowheads="1"/>
          </p:cNvSpPr>
          <p:nvPr/>
        </p:nvSpPr>
        <p:spPr bwMode="auto">
          <a:xfrm>
            <a:off x="1142976" y="4387194"/>
            <a:ext cx="5786478" cy="22250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بعد دراسة الطالب لهذه الوحدة يتوقع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قادرا على: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التعرف على اثر البيئة على العمل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المستشفى.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يميز بين البيئة الداخلية والخارجية.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يحدد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العوامل التي تؤثر على العمل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
        <p:nvSpPr>
          <p:cNvPr id="1048630" name="AutoShape 11"/>
          <p:cNvSpPr>
            <a:spLocks noChangeArrowheads="1"/>
          </p:cNvSpPr>
          <p:nvPr/>
        </p:nvSpPr>
        <p:spPr bwMode="auto">
          <a:xfrm>
            <a:off x="4429124" y="500042"/>
            <a:ext cx="4451359"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ج"/>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الفكرة المركزية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central Idea</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48631" name="Rectangle 17"/>
          <p:cNvSpPr>
            <a:spLocks noChangeArrowheads="1"/>
          </p:cNvSpPr>
          <p:nvPr/>
        </p:nvSpPr>
        <p:spPr bwMode="auto">
          <a:xfrm>
            <a:off x="1357290" y="1357150"/>
            <a:ext cx="5143536" cy="22250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تتضمن الفكرة المركزية دراسة المواضيع التالية:</a:t>
            </a:r>
            <a:endPar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endParaRPr>
          </a:p>
          <a:p>
            <a:pPr lvl="0" algn="just" fontAlgn="base">
              <a:spcBef>
                <a:spcPct val="0"/>
              </a:spcBef>
              <a:spcAft>
                <a:spcPct val="0"/>
              </a:spcAft>
            </a:pPr>
            <a:r>
              <a:rPr lang="ar-IQ" sz="2400" dirty="0"/>
              <a:t>اثر البيئة العامة والتنافسية على طبيعة العمل </a:t>
            </a:r>
            <a:r>
              <a:rPr lang="ar-IQ" sz="2400" dirty="0" err="1"/>
              <a:t>الاداري</a:t>
            </a:r>
            <a:r>
              <a:rPr lang="ar-IQ" sz="2400" dirty="0"/>
              <a:t> وكيفية الملائمة مع التغيرات الداخلية والخارجية.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Title 1"/>
          <p:cNvSpPr>
            <a:spLocks noGrp="1"/>
          </p:cNvSpPr>
          <p:nvPr>
            <p:ph type="title"/>
          </p:nvPr>
        </p:nvSpPr>
        <p:spPr>
          <a:xfrm>
            <a:off x="285720" y="274638"/>
            <a:ext cx="8643998" cy="868346"/>
          </a:xfrm>
        </p:spPr>
        <p:style>
          <a:lnRef idx="1">
            <a:schemeClr val="accent5"/>
          </a:lnRef>
          <a:fillRef idx="3">
            <a:schemeClr val="accent5"/>
          </a:fillRef>
          <a:effectRef idx="2">
            <a:schemeClr val="accent5"/>
          </a:effectRef>
          <a:fontRef idx="minor">
            <a:schemeClr val="lt1"/>
          </a:fontRef>
        </p:style>
        <p:txBody>
          <a:bodyPr anchor="t" anchorCtr="1">
            <a:noAutofit/>
          </a:bodyPr>
          <a:lstStyle/>
          <a:p>
            <a:r>
              <a:rPr lang="ar-IQ" sz="3600" b="1" dirty="0"/>
              <a:t>اثر البيئة في طبيعة العمل </a:t>
            </a:r>
            <a:r>
              <a:rPr lang="ar-IQ" sz="3600" b="1" dirty="0" err="1"/>
              <a:t>الاداري</a:t>
            </a:r>
            <a:r>
              <a:rPr lang="ar-IQ" sz="3600" b="1" dirty="0"/>
              <a:t> في المؤسسات الصحية</a:t>
            </a:r>
            <a:endParaRPr lang="en-US" sz="3600" b="1" dirty="0"/>
          </a:p>
        </p:txBody>
      </p:sp>
      <p:sp>
        <p:nvSpPr>
          <p:cNvPr id="1048633" name="Rectangle 1"/>
          <p:cNvSpPr>
            <a:spLocks noChangeArrowheads="1"/>
          </p:cNvSpPr>
          <p:nvPr/>
        </p:nvSpPr>
        <p:spPr bwMode="auto">
          <a:xfrm>
            <a:off x="0" y="1859642"/>
            <a:ext cx="9144000" cy="4612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r>
              <a:rPr kumimoji="0" lang="ar-IQ" sz="2800" b="1" i="0" u="none" strike="noStrike" cap="none" normalizeH="0" baseline="0" dirty="0">
                <a:ln>
                  <a:noFill/>
                </a:ln>
                <a:solidFill>
                  <a:srgbClr val="002060"/>
                </a:solidFill>
                <a:effectLst/>
                <a:latin typeface="Simplified Arabic" pitchFamily="18" charset="-78"/>
                <a:ea typeface="Times New Roman" pitchFamily="18" charset="0"/>
                <a:cs typeface="Simplified Arabic" pitchFamily="18" charset="-78"/>
              </a:rPr>
              <a:t>البيئة الخارجية:</a:t>
            </a:r>
            <a:endParaRPr kumimoji="0" lang="en-US" sz="2800" b="1" i="0" u="none" strike="noStrike" cap="none" normalizeH="0" baseline="0" dirty="0">
              <a:ln>
                <a:noFill/>
              </a:ln>
              <a:solidFill>
                <a:srgbClr val="00206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800" b="1" i="0" u="none" strike="noStrike" cap="none" normalizeH="0" baseline="0" dirty="0">
                <a:ln>
                  <a:noFill/>
                </a:ln>
                <a:solidFill>
                  <a:srgbClr val="002060"/>
                </a:solidFill>
                <a:effectLst/>
                <a:latin typeface="Simplified Arabic" pitchFamily="18" charset="-78"/>
                <a:ea typeface="Times New Roman" pitchFamily="18" charset="0"/>
                <a:cs typeface="Simplified Arabic" pitchFamily="18" charset="-78"/>
              </a:rPr>
              <a:t>البيئة العامة.</a:t>
            </a:r>
            <a:endParaRPr kumimoji="0" lang="en-US" sz="2800" b="1" i="0" u="none" strike="noStrike" cap="none" normalizeH="0" baseline="0" dirty="0">
              <a:ln>
                <a:noFill/>
              </a:ln>
              <a:solidFill>
                <a:srgbClr val="00206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800" b="1" i="0" u="none" strike="noStrike" cap="none" normalizeH="0" baseline="0" dirty="0">
                <a:ln>
                  <a:noFill/>
                </a:ln>
                <a:solidFill>
                  <a:srgbClr val="002060"/>
                </a:solidFill>
                <a:effectLst/>
                <a:latin typeface="Simplified Arabic" pitchFamily="18" charset="-78"/>
                <a:ea typeface="Times New Roman" pitchFamily="18" charset="0"/>
                <a:cs typeface="Simplified Arabic" pitchFamily="18" charset="-78"/>
              </a:rPr>
              <a:t>البيئة التنافسية.</a:t>
            </a:r>
            <a:endParaRPr kumimoji="0" lang="en-US" sz="2800" b="1" i="0" u="none" strike="noStrike" cap="none" normalizeH="0" baseline="0" dirty="0">
              <a:ln>
                <a:noFill/>
              </a:ln>
              <a:solidFill>
                <a:srgbClr val="002060"/>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tabLst>
                <a:tab pos="504825" algn="l"/>
              </a:tabLst>
            </a:pPr>
            <a:endParaRPr kumimoji="0" lang="en-US" sz="2800" b="1" i="0" u="none" strike="noStrike" cap="none" normalizeH="0" baseline="0" dirty="0">
              <a:ln>
                <a:noFill/>
              </a:ln>
              <a:solidFill>
                <a:srgbClr val="00206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4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البيئة العامة: </a:t>
            </a:r>
            <a:endParaRPr kumimoji="0" lang="ar-SA" sz="24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lang="ar-SA" sz="2400" b="1" dirty="0">
                <a:latin typeface="Simplified Arabic" pitchFamily="18" charset="-78"/>
                <a:ea typeface="Times New Roman" pitchFamily="18" charset="0"/>
                <a:cs typeface="Simplified Arabic" pitchFamily="18" charset="-78"/>
              </a:rPr>
              <a:t>           </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وتتمثل هذه البيئة بالمتغيرات التي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لاتستطيع</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المستشفى بالسيطرة عليها. لذا يجب التكيف والملائمة من تلك التغيرات وهي: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البيئة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الديموغرافية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البيئة الاقتصادية.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البيئة الثقافية والاجتماعية.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البيئة السياسية والقانونية.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البيئة التكنولوجية.</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Rectangle 1"/>
          <p:cNvSpPr>
            <a:spLocks noChangeArrowheads="1"/>
          </p:cNvSpPr>
          <p:nvPr/>
        </p:nvSpPr>
        <p:spPr bwMode="auto">
          <a:xfrm>
            <a:off x="285720" y="999839"/>
            <a:ext cx="8640553" cy="5120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66725" algn="l"/>
              </a:tabLst>
            </a:pPr>
            <a:r>
              <a:rPr kumimoji="0" lang="ar-IQ" sz="28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البيئة التنافسية: </a:t>
            </a:r>
            <a:endParaRPr kumimoji="0" lang="ar-SA" sz="28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buFontTx/>
              <a:buNone/>
              <a:tabLst>
                <a:tab pos="466725" algn="l"/>
              </a:tabLst>
            </a:pPr>
            <a:r>
              <a:rPr lang="ar-SA" sz="2800" b="1" dirty="0">
                <a:latin typeface="Simplified Arabic" pitchFamily="18" charset="-78"/>
                <a:ea typeface="Times New Roman" pitchFamily="18" charset="0"/>
                <a:cs typeface="Simplified Arabic" pitchFamily="18" charset="-78"/>
              </a:rPr>
              <a:t>             </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وهي مجموعة من المتغيرات التي تحيط بالمؤسسات الصحية ولها تأثير عليها. حيث تؤثر وتتأثر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وهذه على المركز التنافسي للمستشفى في مجال القطاع الخاص ومنها:</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67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المتنافسون.</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67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المجهزون.</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67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الزبائن.</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67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نقابة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الاطباء</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67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المساهمون.</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667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الدائنون.</a:t>
            </a:r>
            <a:endPar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tabLst>
                <a:tab pos="466725" algn="l"/>
              </a:tabLst>
            </a:pPr>
            <a:endParaRPr lang="ar-SA" sz="2800" dirty="0">
              <a:latin typeface="Simplified Arabic" pitchFamily="18" charset="-78"/>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tabLst>
                <a:tab pos="466725" algn="l"/>
              </a:tabLst>
            </a:pPr>
            <a:endParaRPr kumimoji="0" lang="ar-IQ"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Rectangle 1"/>
          <p:cNvSpPr>
            <a:spLocks noChangeArrowheads="1"/>
          </p:cNvSpPr>
          <p:nvPr/>
        </p:nvSpPr>
        <p:spPr bwMode="auto">
          <a:xfrm>
            <a:off x="214282" y="212002"/>
            <a:ext cx="8715436" cy="65430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r>
              <a:rPr kumimoji="0" lang="ar-IQ" sz="24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البيئة الداخلية:</a:t>
            </a:r>
            <a:endParaRPr kumimoji="0" lang="en-US" sz="24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موارد المستشفى: </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يقصد بموارد المستشفى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الامكانات</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كافة التي تساهم في انجاز عملها التي تتمثل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بمدخلاتها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الموارد المختلفة.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الموارد البشرية.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الموارد المالية.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الموارد المادية.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الموارد المعلوماتية.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وظائف مدير المستشفى: </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لمدير المستشفى مهام ووظائف رئيسية يستوجب عليه القيام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ولكل الخصوصية للمنظمة تميز عمل هذا المدير عن ذلك ومنها:</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متابعة نظام سير العمل.</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متابعة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الوظيفي للعاملين.</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تنظيم الخطة العلمية للمستشفى بالتنسيق مع رؤساء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وضع خطط لتطوير المستشفى.</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متابعة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العلمي والنشاطات العلمية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للاقسام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تقويم رؤساء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رأس اللجنة الاستشارية للمستشفى.</a:t>
            </a:r>
            <a:endPar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endParaRPr>
          </a:p>
          <a:p>
            <a:r>
              <a:rPr lang="ar-IQ" sz="2000" dirty="0" err="1"/>
              <a:t>اما</a:t>
            </a:r>
            <a:r>
              <a:rPr lang="ar-IQ" sz="2000" dirty="0"/>
              <a:t> الوظائف </a:t>
            </a:r>
            <a:r>
              <a:rPr lang="ar-IQ" sz="2000" dirty="0" err="1"/>
              <a:t>الادارية</a:t>
            </a:r>
            <a:r>
              <a:rPr lang="ar-IQ" sz="2000" dirty="0"/>
              <a:t> التي يمارسها المدير هي:</a:t>
            </a:r>
            <a:endParaRPr lang="en-US" sz="2000" dirty="0"/>
          </a:p>
          <a:p>
            <a:pPr lvl="0"/>
            <a:r>
              <a:rPr lang="ar-IQ" sz="2000" dirty="0"/>
              <a:t>التخطيط واتخاذ القرار.</a:t>
            </a:r>
            <a:endParaRPr lang="en-US" sz="2000" dirty="0"/>
          </a:p>
          <a:p>
            <a:pPr lvl="0"/>
            <a:r>
              <a:rPr lang="ar-IQ" sz="2000" dirty="0"/>
              <a:t>التنظيم.</a:t>
            </a:r>
            <a:endParaRPr lang="en-US" sz="2000" dirty="0"/>
          </a:p>
          <a:p>
            <a:pPr lvl="0"/>
            <a:r>
              <a:rPr lang="ar-IQ" sz="2000" dirty="0"/>
              <a:t>القيادة والتحفيز.</a:t>
            </a:r>
            <a:endParaRPr lang="en-US" sz="2000" dirty="0"/>
          </a:p>
          <a:p>
            <a:pPr lvl="0"/>
            <a:r>
              <a:rPr lang="ar-IQ" sz="2000" dirty="0"/>
              <a:t>الرقابة.</a:t>
            </a:r>
            <a:endParaRPr kumimoji="0" lang="ar-IQ"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Rectangle 1"/>
          <p:cNvSpPr>
            <a:spLocks noChangeArrowheads="1"/>
          </p:cNvSpPr>
          <p:nvPr/>
        </p:nvSpPr>
        <p:spPr bwMode="auto">
          <a:xfrm>
            <a:off x="214282" y="408753"/>
            <a:ext cx="8715436" cy="6136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962025" algn="l"/>
              </a:tabLst>
            </a:pPr>
            <a:r>
              <a:rPr kumimoji="0" lang="ar-IQ" sz="2400" b="1" i="0" u="none" strike="noStrike" cap="none" normalizeH="0" baseline="0" dirty="0">
                <a:ln>
                  <a:noFill/>
                </a:ln>
                <a:solidFill>
                  <a:schemeClr val="accent5">
                    <a:lumMod val="75000"/>
                  </a:schemeClr>
                </a:solidFill>
                <a:effectLst/>
                <a:latin typeface="Simplified Arabic" pitchFamily="18" charset="-78"/>
                <a:ea typeface="Times New Roman" pitchFamily="18" charset="0"/>
                <a:cs typeface="Simplified Arabic" pitchFamily="18" charset="-78"/>
              </a:rPr>
              <a:t>مفهوم المستشفى وتصنيفها:</a:t>
            </a:r>
            <a:endParaRPr kumimoji="0" lang="en-US" sz="2400" b="0" i="0" u="none" strike="noStrike" cap="none" normalizeH="0" baseline="0" dirty="0">
              <a:ln>
                <a:noFill/>
              </a:ln>
              <a:solidFill>
                <a:schemeClr val="accent5">
                  <a:lumMod val="75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620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مفهوم المستشفى: يتباين مفهوم المستشفى تبعاً لتباين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الاطراف</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المتعامل معها، لذلك كل طرف يعرف المستشفى تبعاً لتلك العلاقة القائمة بينها.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620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المرضى- الحكومة- الكادر الطبي-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المستشفى- مصانع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الطلبة والجامعة.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62025" algn="l"/>
              </a:tabLst>
            </a:pP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ويعتير</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المفاهيم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والتعاريف</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للمستشفى هو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ماعرفته</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منظمة الصحة العالمية وهي: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620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"ذلك الجزء المتكامل من التنظيم الاجتماعي الصحي ووظيفة توفير العناية الصحية الكاملة لجميع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افراد</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المجتمع سواء كانت علاجية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وقائية، وان تكون المستشفى مركز لتدريب العاملين في الحقل الطبي والصحي وكذلك مركز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للابحاث</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الطبية الاجتماعية فضلاً عن عدة مراكز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لاعادة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تأهيل المرضى الراقدين وكذلك المراجعين للعيادة الخارجية"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620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وظائف المستشفى: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9620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الخدمات الوقائية.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9620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الخدمات العلاجية.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9620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خدمات التأهيل والرعايا الطويل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الاجل</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9620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خدمات الارتقاء بالصحة.</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Rectangle 1"/>
          <p:cNvSpPr>
            <a:spLocks noChangeArrowheads="1"/>
          </p:cNvSpPr>
          <p:nvPr/>
        </p:nvSpPr>
        <p:spPr bwMode="auto">
          <a:xfrm>
            <a:off x="285720" y="242743"/>
            <a:ext cx="8572560" cy="64922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 pos="587375" algn="l"/>
              </a:tabLst>
            </a:pPr>
            <a:r>
              <a:rPr kumimoji="0" lang="ar-IQ" sz="2400" b="1" i="0" u="none" strike="noStrike" cap="none" normalizeH="0" baseline="0" dirty="0">
                <a:ln>
                  <a:noFill/>
                </a:ln>
                <a:solidFill>
                  <a:schemeClr val="accent5">
                    <a:lumMod val="75000"/>
                  </a:schemeClr>
                </a:solidFill>
                <a:effectLst/>
                <a:latin typeface="Simplified Arabic" pitchFamily="18" charset="-78"/>
                <a:ea typeface="Times New Roman" pitchFamily="18" charset="0"/>
                <a:cs typeface="Simplified Arabic" pitchFamily="18" charset="-78"/>
              </a:rPr>
              <a:t>تصنيف المستشفيات:</a:t>
            </a:r>
            <a:endParaRPr kumimoji="0" lang="en-US" sz="2400" b="0" i="0" u="none" strike="noStrike" cap="none" normalizeH="0" baseline="0" dirty="0">
              <a:ln>
                <a:noFill/>
              </a:ln>
              <a:solidFill>
                <a:schemeClr val="accent5">
                  <a:lumMod val="75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من الصعب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ايجاد</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تصنيف وتقسيم لبعض المنظمات ذات العلاقة العامة بالمجتمع لتعقد وظائفها ومهامها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وانشطتها</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وهذا ينطبق على المستشفى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اضافة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العوامل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الاخرى</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المتعلقة بالترخيص الممنوحة  وصحية التنوع، تخصيص المقام، توظيف العمل...الخ ويمكن تصنيف المستشفى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كالاتي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عمومية الدخول للمستشفى.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ملكية المستشفى.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المستشفيات الحكومية.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المستشفيات غير الحكومية وغير الهادفة للربح.</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الملكية الخاصة والهادفة للربح.</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مدى بقاء المريض في المستشفى.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عدد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الاسرة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التخصص.</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التعليم.</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الجنس.</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عمر المريض.</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التكامل العمودي: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ويقصدر</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بالتكامل العمودي هو التصنيف في تقديم الخدمة الرعاية الصحية الناسية وفق الحدود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الاقليمية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والجغرافية.</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AutoShape 2"/>
          <p:cNvSpPr>
            <a:spLocks noChangeArrowheads="1"/>
          </p:cNvSpPr>
          <p:nvPr/>
        </p:nvSpPr>
        <p:spPr bwMode="auto">
          <a:xfrm>
            <a:off x="2000232" y="0"/>
            <a:ext cx="5929354" cy="1214422"/>
          </a:xfrm>
          <a:prstGeom prst="cloudCallout">
            <a:avLst>
              <a:gd name="adj1" fmla="val 42546"/>
              <a:gd name="adj2" fmla="val 101662"/>
            </a:avLst>
          </a:prstGeom>
          <a:solidFill>
            <a:srgbClr val="243F60"/>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774700" lvl="0" indent="0" algn="ctr" defTabSz="914400" rtl="1" eaLnBrk="1" fontAlgn="base" latinLnBrk="0" hangingPunct="1">
              <a:lnSpc>
                <a:spcPct val="100000"/>
              </a:lnSpc>
              <a:spcBef>
                <a:spcPct val="0"/>
              </a:spcBef>
              <a:spcAft>
                <a:spcPts val="1000"/>
              </a:spcAft>
              <a:buClr>
                <a:srgbClr val="FFFFFF"/>
              </a:buClr>
              <a:buSzTx/>
              <a:buFont typeface="Times New Roman" pitchFamily="18" charset="0"/>
              <a:buChar char="1"/>
            </a:pPr>
            <a:r>
              <a:rPr kumimoji="0" lang="ar-SA" sz="2400" b="1" i="0" u="none" strike="noStrike" cap="none" normalizeH="0" baseline="0" dirty="0">
                <a:ln>
                  <a:noFill/>
                </a:ln>
                <a:solidFill>
                  <a:srgbClr val="FFFFFF"/>
                </a:solidFill>
                <a:effectLst/>
                <a:latin typeface="Simplified Arabic" pitchFamily="18" charset="-78"/>
                <a:ea typeface="Arial" pitchFamily="34" charset="0"/>
                <a:cs typeface="Simplified Arabic" pitchFamily="18" charset="-78"/>
              </a:rPr>
              <a:t>النظرة الشاملة للوحدة الأولى </a:t>
            </a:r>
            <a:r>
              <a:rPr kumimoji="0" lang="en-US" sz="2400" b="1" i="0" u="none" strike="noStrike" cap="none" normalizeH="0" baseline="0" dirty="0">
                <a:ln>
                  <a:noFill/>
                </a:ln>
                <a:solidFill>
                  <a:srgbClr val="FFFFFF"/>
                </a:solidFill>
                <a:effectLst/>
                <a:latin typeface="Times New Roman" pitchFamily="18" charset="0"/>
                <a:ea typeface="Arial" pitchFamily="34" charset="0"/>
                <a:cs typeface="Simplified Arabic" pitchFamily="18" charset="-78"/>
              </a:rPr>
              <a:t>Over View</a:t>
            </a:r>
          </a:p>
          <a:p>
            <a:pPr marL="0" marR="0" lvl="0" indent="0" algn="r" defTabSz="914400" rtl="1" eaLnBrk="1" fontAlgn="base" latinLnBrk="0" hangingPunct="1">
              <a:lnSpc>
                <a:spcPct val="100000"/>
              </a:lnSpc>
              <a:spcBef>
                <a:spcPct val="0"/>
              </a:spcBef>
              <a:spcAft>
                <a:spcPct val="0"/>
              </a:spcAft>
              <a:buClrTx/>
              <a:buSzTx/>
              <a:buFontTx/>
              <a:buNone/>
            </a:pP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
        <p:nvSpPr>
          <p:cNvPr id="1048595" name="AutoShape 3"/>
          <p:cNvSpPr>
            <a:spLocks noChangeArrowheads="1"/>
          </p:cNvSpPr>
          <p:nvPr/>
        </p:nvSpPr>
        <p:spPr bwMode="auto">
          <a:xfrm>
            <a:off x="5572132" y="1928802"/>
            <a:ext cx="3286148"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571500" lvl="0" indent="0" algn="ctr" defTabSz="914400" rtl="1" eaLnBrk="1" fontAlgn="base" latinLnBrk="0" hangingPunct="1">
              <a:lnSpc>
                <a:spcPct val="100000"/>
              </a:lnSpc>
              <a:spcBef>
                <a:spcPct val="0"/>
              </a:spcBef>
              <a:spcAft>
                <a:spcPts val="1000"/>
              </a:spcAft>
              <a:buClrTx/>
              <a:buSzTx/>
              <a:buFontTx/>
              <a:buNone/>
            </a:pPr>
            <a:r>
              <a:rPr kumimoji="0" lang="ar-SA" sz="24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1-1 الفئة المستهدفة:</a:t>
            </a:r>
            <a:endParaRPr kumimoji="0" lang="en-US" sz="24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48596" name="Rectangle 5"/>
          <p:cNvSpPr/>
          <p:nvPr/>
        </p:nvSpPr>
        <p:spPr>
          <a:xfrm>
            <a:off x="1428728" y="2071678"/>
            <a:ext cx="4055919" cy="802640"/>
          </a:xfrm>
          <a:prstGeom prst="rect">
            <a:avLst/>
          </a:prstGeom>
        </p:spPr>
        <p:txBody>
          <a:bodyPr wrap="none">
            <a:spAutoFit/>
          </a:bodyPr>
          <a:lstStyle/>
          <a:p>
            <a:r>
              <a:rPr lang="ar-IQ" sz="2400" dirty="0"/>
              <a:t>طلبة المرحلة الثانية قسم </a:t>
            </a:r>
            <a:r>
              <a:rPr lang="ar-IQ" sz="2400" dirty="0" err="1"/>
              <a:t>الادارة</a:t>
            </a:r>
            <a:r>
              <a:rPr lang="ar-IQ" sz="2400" dirty="0"/>
              <a:t> الصحية</a:t>
            </a:r>
            <a:endParaRPr lang="ar-SA" sz="2400" dirty="0"/>
          </a:p>
        </p:txBody>
      </p:sp>
      <p:sp>
        <p:nvSpPr>
          <p:cNvPr id="1048597" name="AutoShape 4"/>
          <p:cNvSpPr>
            <a:spLocks noChangeArrowheads="1"/>
          </p:cNvSpPr>
          <p:nvPr/>
        </p:nvSpPr>
        <p:spPr bwMode="auto">
          <a:xfrm>
            <a:off x="5572132" y="3071810"/>
            <a:ext cx="3286148"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pPr>
            <a:r>
              <a:rPr kumimoji="0" lang="ar-SA" sz="24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2-1المبررات: </a:t>
            </a:r>
            <a:r>
              <a:rPr kumimoji="0" lang="en-US" sz="2400" b="1" i="0" u="none" strike="noStrike" cap="none" normalizeH="0" baseline="0">
                <a:ln>
                  <a:noFill/>
                </a:ln>
                <a:solidFill>
                  <a:schemeClr val="tx1"/>
                </a:solidFill>
                <a:effectLst/>
                <a:latin typeface="Times New Roman" pitchFamily="18" charset="0"/>
                <a:ea typeface="Arial" pitchFamily="34" charset="0"/>
                <a:cs typeface="Simplified Arabic" pitchFamily="18" charset="-78"/>
              </a:rPr>
              <a:t>Rationale</a:t>
            </a:r>
            <a:r>
              <a:rPr kumimoji="0" lang="en-US" sz="24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 </a:t>
            </a:r>
            <a:endParaRPr kumimoji="0" lang="en-US" sz="2400" b="1" i="0" u="none" strike="noStrike" cap="none" normalizeH="0" baseline="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400" b="0" i="0" u="none" strike="noStrike" cap="none" normalizeH="0" baseline="0">
              <a:ln>
                <a:noFill/>
              </a:ln>
              <a:solidFill>
                <a:schemeClr val="tx1"/>
              </a:solidFill>
              <a:effectLst/>
              <a:latin typeface="Arial" pitchFamily="34" charset="0"/>
              <a:cs typeface="Arial" pitchFamily="34" charset="0"/>
            </a:endParaRPr>
          </a:p>
        </p:txBody>
      </p:sp>
      <p:sp>
        <p:nvSpPr>
          <p:cNvPr id="1048598" name="Rectangle 7"/>
          <p:cNvSpPr/>
          <p:nvPr/>
        </p:nvSpPr>
        <p:spPr>
          <a:xfrm>
            <a:off x="642910" y="3214686"/>
            <a:ext cx="4929222" cy="3647440"/>
          </a:xfrm>
          <a:prstGeom prst="rect">
            <a:avLst/>
          </a:prstGeom>
        </p:spPr>
        <p:txBody>
          <a:bodyPr wrap="square">
            <a:spAutoFit/>
          </a:bodyPr>
          <a:lstStyle/>
          <a:p>
            <a:pPr algn="just"/>
            <a:r>
              <a:rPr lang="ar-IQ" sz="2400" dirty="0"/>
              <a:t>تهدف المنظمات الصحية </a:t>
            </a:r>
            <a:r>
              <a:rPr lang="ar-IQ" sz="2400" dirty="0" err="1"/>
              <a:t>الى</a:t>
            </a:r>
            <a:r>
              <a:rPr lang="ar-IQ" sz="2400" dirty="0"/>
              <a:t> تقديم الخدمات عبر </a:t>
            </a:r>
            <a:r>
              <a:rPr lang="ar-IQ" sz="2400" dirty="0" err="1"/>
              <a:t>اداراتها</a:t>
            </a:r>
            <a:r>
              <a:rPr lang="ar-IQ" sz="2400" dirty="0"/>
              <a:t> المختلفة وذات الاختصاص المتنوع في مجال الصحة فهي تتعامل مع الجمهور وبمختلف شرائحه وفئاته، لذلك فان مثل هذه </a:t>
            </a:r>
            <a:r>
              <a:rPr lang="ar-IQ" sz="2400" dirty="0" err="1"/>
              <a:t>الغاهداف</a:t>
            </a:r>
            <a:r>
              <a:rPr lang="ar-IQ" sz="2400" dirty="0"/>
              <a:t> </a:t>
            </a:r>
            <a:r>
              <a:rPr lang="ar-IQ" sz="2400" dirty="0" err="1"/>
              <a:t>لايمكن</a:t>
            </a:r>
            <a:r>
              <a:rPr lang="ar-IQ" sz="2400" dirty="0"/>
              <a:t> </a:t>
            </a:r>
            <a:r>
              <a:rPr lang="ar-IQ" sz="2400" dirty="0" err="1"/>
              <a:t>ان</a:t>
            </a:r>
            <a:r>
              <a:rPr lang="ar-IQ" sz="2400" dirty="0"/>
              <a:t> تتحقق </a:t>
            </a:r>
            <a:r>
              <a:rPr lang="ar-IQ" sz="2400" dirty="0" err="1"/>
              <a:t>الا</a:t>
            </a:r>
            <a:r>
              <a:rPr lang="ar-IQ" sz="2400" dirty="0"/>
              <a:t> من خلال برنامج علمي دقيق ستوافق مع عمل تلك المنظمات لذلك لابد من التعريف بالمفاهيم </a:t>
            </a:r>
            <a:r>
              <a:rPr lang="ar-IQ" sz="2400" dirty="0" err="1"/>
              <a:t>والاسالسيب</a:t>
            </a:r>
            <a:r>
              <a:rPr lang="ar-IQ" sz="2400" dirty="0"/>
              <a:t> </a:t>
            </a:r>
            <a:r>
              <a:rPr lang="ar-IQ" sz="2400" dirty="0" err="1"/>
              <a:t>الادارية</a:t>
            </a:r>
            <a:r>
              <a:rPr lang="ar-IQ" sz="2400" dirty="0"/>
              <a:t> التي تنطبق على المؤسسات الصحية والقوانين </a:t>
            </a:r>
            <a:r>
              <a:rPr lang="ar-IQ" sz="2400" dirty="0" err="1"/>
              <a:t>والانظمة</a:t>
            </a:r>
            <a:r>
              <a:rPr lang="ar-IQ" sz="2400" dirty="0"/>
              <a:t> </a:t>
            </a:r>
            <a:r>
              <a:rPr lang="ar-IQ" sz="2400" dirty="0" err="1"/>
              <a:t>الادارية</a:t>
            </a:r>
            <a:r>
              <a:rPr lang="ar-IQ" sz="2400" dirty="0"/>
              <a:t>.</a:t>
            </a:r>
            <a:endParaRPr lang="ar-SA"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Rectangle 1"/>
          <p:cNvSpPr>
            <a:spLocks noChangeArrowheads="1"/>
          </p:cNvSpPr>
          <p:nvPr/>
        </p:nvSpPr>
        <p:spPr bwMode="auto">
          <a:xfrm>
            <a:off x="571472" y="103931"/>
            <a:ext cx="8215338" cy="1869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IQ" sz="2400" b="1" i="0" u="none" strike="noStrike" cap="none" normalizeH="0" baseline="0" dirty="0">
                <a:ln>
                  <a:noFill/>
                </a:ln>
                <a:solidFill>
                  <a:schemeClr val="accent5">
                    <a:lumMod val="75000"/>
                  </a:schemeClr>
                </a:solidFill>
                <a:effectLst/>
                <a:latin typeface="Simplified Arabic" pitchFamily="18" charset="-78"/>
                <a:ea typeface="Times New Roman" pitchFamily="18" charset="0"/>
                <a:cs typeface="Simplified Arabic" pitchFamily="18" charset="-78"/>
              </a:rPr>
              <a:t>التنسيق بين المؤسسات الصحية:</a:t>
            </a:r>
            <a:endParaRPr kumimoji="0" lang="en-US" sz="2400" b="0" i="0" u="none" strike="noStrike" cap="none" normalizeH="0" baseline="0" dirty="0">
              <a:ln>
                <a:noFill/>
              </a:ln>
              <a:solidFill>
                <a:schemeClr val="accent5">
                  <a:lumMod val="75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مفهوم التنسيق:هو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احداث</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الترتيبات المناسبة في التنظيم بهدف ربط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الانظمة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الفرعية مع بعضها للوصول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بدون تكرار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ازدواجية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فجوات العمل، وهذا المفهوم يمكن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يمتد ويشمل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ماهو</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داخل المؤسسة الصحية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خارجها.</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
        <p:nvSpPr>
          <p:cNvPr id="1048639" name="Rectangle 2"/>
          <p:cNvSpPr>
            <a:spLocks noChangeArrowheads="1"/>
          </p:cNvSpPr>
          <p:nvPr/>
        </p:nvSpPr>
        <p:spPr bwMode="auto">
          <a:xfrm>
            <a:off x="3571868" y="2224437"/>
            <a:ext cx="52863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IQ" sz="2400" b="1" i="0" u="none" strike="noStrike" cap="none" normalizeH="0" baseline="0" dirty="0" err="1">
                <a:ln>
                  <a:noFill/>
                </a:ln>
                <a:solidFill>
                  <a:schemeClr val="accent5">
                    <a:lumMod val="75000"/>
                  </a:schemeClr>
                </a:solidFill>
                <a:effectLst/>
                <a:latin typeface="Simplified Arabic" pitchFamily="18" charset="-78"/>
                <a:ea typeface="Times New Roman" pitchFamily="18" charset="0"/>
                <a:cs typeface="Simplified Arabic" pitchFamily="18" charset="-78"/>
              </a:rPr>
              <a:t>ماهو</a:t>
            </a:r>
            <a:r>
              <a:rPr kumimoji="0" lang="ar-IQ" sz="2400" b="1" i="0" u="none" strike="noStrike" cap="none" normalizeH="0" baseline="0" dirty="0">
                <a:ln>
                  <a:noFill/>
                </a:ln>
                <a:solidFill>
                  <a:schemeClr val="accent5">
                    <a:lumMod val="75000"/>
                  </a:schemeClr>
                </a:solidFill>
                <a:effectLst/>
                <a:latin typeface="Simplified Arabic" pitchFamily="18" charset="-78"/>
                <a:ea typeface="Times New Roman" pitchFamily="18" charset="0"/>
                <a:cs typeface="Simplified Arabic" pitchFamily="18" charset="-78"/>
              </a:rPr>
              <a:t> الفرق بين التعاون والتنسيق</a:t>
            </a:r>
            <a:endParaRPr kumimoji="0" lang="ar-IQ" sz="2400" b="0" i="0" u="none" strike="noStrike" cap="none" normalizeH="0" baseline="0" dirty="0">
              <a:ln>
                <a:noFill/>
              </a:ln>
              <a:solidFill>
                <a:schemeClr val="accent5">
                  <a:lumMod val="75000"/>
                </a:schemeClr>
              </a:solidFill>
              <a:effectLst/>
              <a:latin typeface="Arial" pitchFamily="34" charset="0"/>
              <a:cs typeface="Arial" pitchFamily="34" charset="0"/>
            </a:endParaRPr>
          </a:p>
        </p:txBody>
      </p:sp>
      <p:graphicFrame>
        <p:nvGraphicFramePr>
          <p:cNvPr id="4194306" name="Table 3"/>
          <p:cNvGraphicFramePr>
            <a:graphicFrameLocks noGrp="1"/>
          </p:cNvGraphicFramePr>
          <p:nvPr/>
        </p:nvGraphicFramePr>
        <p:xfrm>
          <a:off x="1285852" y="2928934"/>
          <a:ext cx="7268858" cy="3071833"/>
        </p:xfrm>
        <a:graphic>
          <a:graphicData uri="http://schemas.openxmlformats.org/drawingml/2006/table">
            <a:tbl>
              <a:tblPr rtl="1">
                <a:tableStyleId>{5DA37D80-6434-44D0-A028-1B22A696006F}</a:tableStyleId>
              </a:tblPr>
              <a:tblGrid>
                <a:gridCol w="3634429">
                  <a:extLst>
                    <a:ext uri="{9D8B030D-6E8A-4147-A177-3AD203B41FA5}">
                      <a16:colId xmlns:a16="http://schemas.microsoft.com/office/drawing/2014/main" val="20000"/>
                    </a:ext>
                  </a:extLst>
                </a:gridCol>
                <a:gridCol w="3634429">
                  <a:extLst>
                    <a:ext uri="{9D8B030D-6E8A-4147-A177-3AD203B41FA5}">
                      <a16:colId xmlns:a16="http://schemas.microsoft.com/office/drawing/2014/main" val="20001"/>
                    </a:ext>
                  </a:extLst>
                </a:gridCol>
              </a:tblGrid>
              <a:tr h="307183">
                <a:tc>
                  <a:txBody>
                    <a:bodyPr/>
                    <a:lstStyle/>
                    <a:p>
                      <a:pPr algn="ctr" rtl="1">
                        <a:spcAft>
                          <a:spcPts val="0"/>
                        </a:spcAft>
                        <a:tabLst>
                          <a:tab pos="588010" algn="l"/>
                        </a:tabLst>
                      </a:pPr>
                      <a:r>
                        <a:rPr lang="ar-IQ" sz="2000" dirty="0"/>
                        <a:t>التعاون</a:t>
                      </a:r>
                      <a:endParaRPr lang="en-US" sz="2000" dirty="0">
                        <a:latin typeface="Times New Roman"/>
                        <a:ea typeface="Times New Roman"/>
                      </a:endParaRPr>
                    </a:p>
                  </a:txBody>
                  <a:tcPr marL="68580" marR="68580" marT="0" marB="0" anchor="ctr">
                    <a:solidFill>
                      <a:schemeClr val="bg1">
                        <a:lumMod val="85000"/>
                      </a:schemeClr>
                    </a:solidFill>
                  </a:tcPr>
                </a:tc>
                <a:tc>
                  <a:txBody>
                    <a:bodyPr/>
                    <a:lstStyle/>
                    <a:p>
                      <a:pPr algn="ctr" rtl="1">
                        <a:spcAft>
                          <a:spcPts val="0"/>
                        </a:spcAft>
                        <a:tabLst>
                          <a:tab pos="588010" algn="l"/>
                        </a:tabLst>
                      </a:pPr>
                      <a:r>
                        <a:rPr lang="ar-IQ" sz="2000" dirty="0"/>
                        <a:t>التنسيق</a:t>
                      </a:r>
                      <a:endParaRPr lang="en-US" sz="2000" dirty="0">
                        <a:latin typeface="Times New Roman"/>
                        <a:ea typeface="Times New Roman"/>
                      </a:endParaRPr>
                    </a:p>
                  </a:txBody>
                  <a:tcPr marL="68580" marR="68580" marT="0" marB="0" anchor="ctr">
                    <a:solidFill>
                      <a:schemeClr val="bg1">
                        <a:lumMod val="85000"/>
                      </a:schemeClr>
                    </a:solidFill>
                  </a:tcPr>
                </a:tc>
                <a:extLst>
                  <a:ext uri="{0D108BD9-81ED-4DB2-BD59-A6C34878D82A}">
                    <a16:rowId xmlns:a16="http://schemas.microsoft.com/office/drawing/2014/main" val="10000"/>
                  </a:ext>
                </a:extLst>
              </a:tr>
              <a:tr h="307183">
                <a:tc>
                  <a:txBody>
                    <a:bodyPr/>
                    <a:lstStyle/>
                    <a:p>
                      <a:pPr algn="justLow" rtl="1">
                        <a:spcAft>
                          <a:spcPts val="0"/>
                        </a:spcAft>
                        <a:tabLst>
                          <a:tab pos="588010" algn="l"/>
                        </a:tabLst>
                      </a:pPr>
                      <a:r>
                        <a:rPr lang="ar-IQ" sz="2000"/>
                        <a:t>عمل طوعي واختياري</a:t>
                      </a:r>
                      <a:endParaRPr lang="en-US" sz="2000">
                        <a:latin typeface="Times New Roman"/>
                        <a:ea typeface="Times New Roman"/>
                      </a:endParaRPr>
                    </a:p>
                  </a:txBody>
                  <a:tcPr marL="68580" marR="68580" marT="0" marB="0" anchor="ctr"/>
                </a:tc>
                <a:tc>
                  <a:txBody>
                    <a:bodyPr/>
                    <a:lstStyle/>
                    <a:p>
                      <a:pPr algn="justLow" rtl="1">
                        <a:spcAft>
                          <a:spcPts val="0"/>
                        </a:spcAft>
                        <a:tabLst>
                          <a:tab pos="588010" algn="l"/>
                        </a:tabLst>
                      </a:pPr>
                      <a:r>
                        <a:rPr lang="ar-IQ" sz="2000"/>
                        <a:t>عمل الزامي للادارة العليا</a:t>
                      </a:r>
                      <a:endParaRPr lang="en-US" sz="2000">
                        <a:latin typeface="Times New Roman"/>
                        <a:ea typeface="Times New Roman"/>
                      </a:endParaRPr>
                    </a:p>
                  </a:txBody>
                  <a:tcPr marL="68580" marR="68580" marT="0" marB="0" anchor="ctr"/>
                </a:tc>
                <a:extLst>
                  <a:ext uri="{0D108BD9-81ED-4DB2-BD59-A6C34878D82A}">
                    <a16:rowId xmlns:a16="http://schemas.microsoft.com/office/drawing/2014/main" val="10001"/>
                  </a:ext>
                </a:extLst>
              </a:tr>
              <a:tr h="921550">
                <a:tc>
                  <a:txBody>
                    <a:bodyPr/>
                    <a:lstStyle/>
                    <a:p>
                      <a:pPr algn="justLow" rtl="1">
                        <a:spcAft>
                          <a:spcPts val="0"/>
                        </a:spcAft>
                        <a:tabLst>
                          <a:tab pos="588010" algn="l"/>
                        </a:tabLst>
                      </a:pPr>
                      <a:r>
                        <a:rPr lang="ar-IQ" sz="2000" dirty="0"/>
                        <a:t>التعاون ينحصر في هدف معين يزول </a:t>
                      </a:r>
                      <a:r>
                        <a:rPr lang="ar-IQ" sz="2000" dirty="0" err="1"/>
                        <a:t>او</a:t>
                      </a:r>
                      <a:r>
                        <a:rPr lang="ar-IQ" sz="2000" dirty="0"/>
                        <a:t> يتقلص بحدود زوال ذلك الهدف</a:t>
                      </a:r>
                      <a:endParaRPr lang="en-US" sz="2000" dirty="0">
                        <a:latin typeface="Times New Roman"/>
                        <a:ea typeface="Times New Roman"/>
                      </a:endParaRPr>
                    </a:p>
                  </a:txBody>
                  <a:tcPr marL="68580" marR="68580" marT="0" marB="0" anchor="ctr"/>
                </a:tc>
                <a:tc>
                  <a:txBody>
                    <a:bodyPr/>
                    <a:lstStyle/>
                    <a:p>
                      <a:pPr algn="justLow" rtl="1">
                        <a:spcAft>
                          <a:spcPts val="0"/>
                        </a:spcAft>
                        <a:tabLst>
                          <a:tab pos="588010" algn="l"/>
                        </a:tabLst>
                      </a:pPr>
                      <a:r>
                        <a:rPr lang="ar-IQ" sz="2000" dirty="0"/>
                        <a:t>التنسيق عمل مستمر يتوافق مع حالة الاستمرار والتفاعل للمؤسسة الصحية وبقائها لخدمة المجتمع.</a:t>
                      </a:r>
                      <a:endParaRPr lang="en-US" sz="2000" dirty="0">
                        <a:latin typeface="Times New Roman"/>
                        <a:ea typeface="Times New Roman"/>
                      </a:endParaRPr>
                    </a:p>
                  </a:txBody>
                  <a:tcPr marL="68580" marR="68580" marT="0" marB="0" anchor="ctr"/>
                </a:tc>
                <a:extLst>
                  <a:ext uri="{0D108BD9-81ED-4DB2-BD59-A6C34878D82A}">
                    <a16:rowId xmlns:a16="http://schemas.microsoft.com/office/drawing/2014/main" val="10002"/>
                  </a:ext>
                </a:extLst>
              </a:tr>
              <a:tr h="307183">
                <a:tc>
                  <a:txBody>
                    <a:bodyPr/>
                    <a:lstStyle/>
                    <a:p>
                      <a:pPr algn="justLow" rtl="1">
                        <a:spcAft>
                          <a:spcPts val="0"/>
                        </a:spcAft>
                        <a:tabLst>
                          <a:tab pos="588010" algn="l"/>
                        </a:tabLst>
                      </a:pPr>
                      <a:r>
                        <a:rPr lang="ar-IQ" sz="2000"/>
                        <a:t>التعاون يرتبط بمدى زمني محدد</a:t>
                      </a:r>
                      <a:endParaRPr lang="en-US" sz="2000">
                        <a:latin typeface="Times New Roman"/>
                        <a:ea typeface="Times New Roman"/>
                      </a:endParaRPr>
                    </a:p>
                  </a:txBody>
                  <a:tcPr marL="68580" marR="68580" marT="0" marB="0" anchor="ctr"/>
                </a:tc>
                <a:tc>
                  <a:txBody>
                    <a:bodyPr/>
                    <a:lstStyle/>
                    <a:p>
                      <a:pPr algn="justLow" rtl="1">
                        <a:spcAft>
                          <a:spcPts val="0"/>
                        </a:spcAft>
                        <a:tabLst>
                          <a:tab pos="588010" algn="l"/>
                        </a:tabLst>
                      </a:pPr>
                      <a:r>
                        <a:rPr lang="ar-IQ" sz="2000"/>
                        <a:t>التنسيق مستمر الى امد غير محدد</a:t>
                      </a:r>
                      <a:endParaRPr lang="en-US" sz="2000">
                        <a:latin typeface="Times New Roman"/>
                        <a:ea typeface="Times New Roman"/>
                      </a:endParaRPr>
                    </a:p>
                  </a:txBody>
                  <a:tcPr marL="68580" marR="68580" marT="0" marB="0" anchor="ctr"/>
                </a:tc>
                <a:extLst>
                  <a:ext uri="{0D108BD9-81ED-4DB2-BD59-A6C34878D82A}">
                    <a16:rowId xmlns:a16="http://schemas.microsoft.com/office/drawing/2014/main" val="10003"/>
                  </a:ext>
                </a:extLst>
              </a:tr>
              <a:tr h="614367">
                <a:tc>
                  <a:txBody>
                    <a:bodyPr/>
                    <a:lstStyle/>
                    <a:p>
                      <a:pPr algn="justLow" rtl="1">
                        <a:spcAft>
                          <a:spcPts val="0"/>
                        </a:spcAft>
                        <a:tabLst>
                          <a:tab pos="588010" algn="l"/>
                        </a:tabLst>
                      </a:pPr>
                      <a:r>
                        <a:rPr lang="ar-IQ" sz="2000"/>
                        <a:t>التعاون تحكمه القرارات الشخصية</a:t>
                      </a:r>
                      <a:endParaRPr lang="en-US" sz="2000">
                        <a:latin typeface="Times New Roman"/>
                        <a:ea typeface="Times New Roman"/>
                      </a:endParaRPr>
                    </a:p>
                  </a:txBody>
                  <a:tcPr marL="68580" marR="68580" marT="0" marB="0" anchor="ctr"/>
                </a:tc>
                <a:tc>
                  <a:txBody>
                    <a:bodyPr/>
                    <a:lstStyle/>
                    <a:p>
                      <a:pPr algn="justLow" rtl="1">
                        <a:spcAft>
                          <a:spcPts val="0"/>
                        </a:spcAft>
                        <a:tabLst>
                          <a:tab pos="588010" algn="l"/>
                        </a:tabLst>
                      </a:pPr>
                      <a:r>
                        <a:rPr lang="ar-IQ" sz="2000"/>
                        <a:t>التنسيق وظيفة بين مجموعة الوظائف التي تمارس في المؤسسات الصحية.</a:t>
                      </a:r>
                      <a:endParaRPr lang="en-US" sz="2000">
                        <a:latin typeface="Times New Roman"/>
                        <a:ea typeface="Times New Roman"/>
                      </a:endParaRPr>
                    </a:p>
                  </a:txBody>
                  <a:tcPr marL="68580" marR="68580" marT="0" marB="0" anchor="ctr"/>
                </a:tc>
                <a:extLst>
                  <a:ext uri="{0D108BD9-81ED-4DB2-BD59-A6C34878D82A}">
                    <a16:rowId xmlns:a16="http://schemas.microsoft.com/office/drawing/2014/main" val="10004"/>
                  </a:ext>
                </a:extLst>
              </a:tr>
              <a:tr h="614367">
                <a:tc>
                  <a:txBody>
                    <a:bodyPr/>
                    <a:lstStyle/>
                    <a:p>
                      <a:pPr algn="justLow" rtl="1">
                        <a:spcAft>
                          <a:spcPts val="0"/>
                        </a:spcAft>
                        <a:tabLst>
                          <a:tab pos="588010" algn="l"/>
                        </a:tabLst>
                      </a:pPr>
                      <a:r>
                        <a:rPr lang="ar-IQ" sz="2000" dirty="0"/>
                        <a:t>يغلب على التعاون </a:t>
                      </a:r>
                      <a:r>
                        <a:rPr lang="ar-IQ" sz="2000" dirty="0" err="1"/>
                        <a:t>ان</a:t>
                      </a:r>
                      <a:r>
                        <a:rPr lang="ar-IQ" sz="2000" dirty="0"/>
                        <a:t> تكون </a:t>
                      </a:r>
                      <a:r>
                        <a:rPr lang="ar-IQ" sz="2000" dirty="0" err="1"/>
                        <a:t>اطرافه</a:t>
                      </a:r>
                      <a:r>
                        <a:rPr lang="ar-IQ" sz="2000" dirty="0"/>
                        <a:t> محدودة ومعدودة</a:t>
                      </a:r>
                      <a:endParaRPr lang="en-US" sz="2000" dirty="0">
                        <a:latin typeface="Times New Roman"/>
                        <a:ea typeface="Times New Roman"/>
                      </a:endParaRPr>
                    </a:p>
                  </a:txBody>
                  <a:tcPr marL="68580" marR="68580" marT="0" marB="0" anchor="ctr"/>
                </a:tc>
                <a:tc>
                  <a:txBody>
                    <a:bodyPr/>
                    <a:lstStyle/>
                    <a:p>
                      <a:pPr algn="justLow" rtl="1">
                        <a:spcAft>
                          <a:spcPts val="0"/>
                        </a:spcAft>
                        <a:tabLst>
                          <a:tab pos="588010" algn="l"/>
                        </a:tabLst>
                      </a:pPr>
                      <a:r>
                        <a:rPr lang="ar-IQ" sz="2000" dirty="0"/>
                        <a:t>التنسيق يتم مع عدد غير قليل من المؤسسات</a:t>
                      </a:r>
                      <a:endParaRPr lang="en-US" sz="2000" dirty="0">
                        <a:latin typeface="Times New Roman"/>
                        <a:ea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0" name="Rectangle 1"/>
          <p:cNvSpPr>
            <a:spLocks noChangeArrowheads="1"/>
          </p:cNvSpPr>
          <p:nvPr/>
        </p:nvSpPr>
        <p:spPr bwMode="auto">
          <a:xfrm>
            <a:off x="928662" y="446932"/>
            <a:ext cx="7643866" cy="63779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 pos="962025" algn="l"/>
              </a:tabLst>
            </a:pPr>
            <a:r>
              <a:rPr kumimoji="0" lang="ar-IQ" sz="2800" b="1" i="0" u="none" strike="noStrike" cap="none" normalizeH="0" baseline="0" dirty="0">
                <a:ln>
                  <a:noFill/>
                </a:ln>
                <a:solidFill>
                  <a:schemeClr val="accent5">
                    <a:lumMod val="75000"/>
                  </a:schemeClr>
                </a:solidFill>
                <a:effectLst/>
                <a:latin typeface="Simplified Arabic" pitchFamily="18" charset="-78"/>
                <a:ea typeface="Times New Roman" pitchFamily="18" charset="0"/>
                <a:cs typeface="Simplified Arabic" pitchFamily="18" charset="-78"/>
              </a:rPr>
              <a:t>تعريف التنسيق: </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هنالك عدد من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التعاريف</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تؤكد مجموعها على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التنسيق وظيفة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ضمن وظائف المدير ومنها:</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 pos="9620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"عملية تكامل نشاطات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واهداف</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ووحدات التنظيم المختلفة بهدف انجازها وبفاعلية"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 pos="962025" algn="l"/>
              </a:tabLst>
            </a:pP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كما عرفها </a:t>
            </a:r>
            <a:r>
              <a:rPr kumimoji="0" lang="en-US"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Desster</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"الترتيب المنظم لجهود المرؤوسين والعاملين في تنظيم بغية تقديم عمل متكامل وموحد للوصول نحو هدف مشترك"</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 pos="9620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الحاجة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التنسيق في المؤسسات الصحية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 pos="9620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تبرز الحاجة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الاساسية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للتنسيق في المؤسسات الصحية المختلفة من خلال درجة الاعتمادية فيما بين بعضها مع البعض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الاخر</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وهي:</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87375" algn="l"/>
                <a:tab pos="9620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الاعتماد التراكمي.</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87375" algn="l"/>
                <a:tab pos="9620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الاعتماد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التتابعي</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87375" algn="l"/>
                <a:tab pos="9620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الاعتماد التبادلي.</a:t>
            </a:r>
            <a:endParaRPr kumimoji="0" lang="ar-IQ"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Rectangle 1"/>
          <p:cNvSpPr>
            <a:spLocks noChangeArrowheads="1"/>
          </p:cNvSpPr>
          <p:nvPr/>
        </p:nvSpPr>
        <p:spPr bwMode="auto">
          <a:xfrm>
            <a:off x="1285852" y="658613"/>
            <a:ext cx="6500858" cy="5120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 pos="587375" algn="l"/>
              </a:tabLst>
            </a:pPr>
            <a:r>
              <a:rPr kumimoji="0" lang="ar-IQ" sz="2800" b="1" i="0" u="none" strike="noStrike" cap="none" normalizeH="0" baseline="0" dirty="0" err="1">
                <a:ln>
                  <a:noFill/>
                </a:ln>
                <a:solidFill>
                  <a:schemeClr val="accent5">
                    <a:lumMod val="75000"/>
                  </a:schemeClr>
                </a:solidFill>
                <a:effectLst/>
                <a:latin typeface="Simplified Arabic" pitchFamily="18" charset="-78"/>
                <a:ea typeface="Times New Roman" pitchFamily="18" charset="0"/>
                <a:cs typeface="Simplified Arabic" pitchFamily="18" charset="-78"/>
              </a:rPr>
              <a:t>ادوات</a:t>
            </a:r>
            <a:r>
              <a:rPr kumimoji="0" lang="ar-IQ" sz="2800" b="1" i="0" u="none" strike="noStrike" cap="none" normalizeH="0" baseline="0" dirty="0">
                <a:ln>
                  <a:noFill/>
                </a:ln>
                <a:solidFill>
                  <a:schemeClr val="accent5">
                    <a:lumMod val="75000"/>
                  </a:schemeClr>
                </a:solidFill>
                <a:effectLst/>
                <a:latin typeface="Simplified Arabic" pitchFamily="18" charset="-78"/>
                <a:ea typeface="Times New Roman" pitchFamily="18" charset="0"/>
                <a:cs typeface="Simplified Arabic" pitchFamily="18" charset="-78"/>
              </a:rPr>
              <a:t> التنسيق:</a:t>
            </a:r>
            <a:endParaRPr kumimoji="0" lang="en-US" sz="2800" b="1" i="0" u="none" strike="noStrike" cap="none" normalizeH="0" baseline="0" dirty="0">
              <a:ln>
                <a:noFill/>
              </a:ln>
              <a:solidFill>
                <a:schemeClr val="accent5">
                  <a:lumMod val="75000"/>
                </a:schemeClr>
              </a:solidFill>
              <a:effectLst/>
              <a:latin typeface="Simplified Arabic" pitchFamily="18" charset="-78"/>
              <a:ea typeface="Times New Roman" pitchFamily="18" charset="0"/>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buFontTx/>
              <a:buNone/>
              <a:tabLst>
                <a:tab pos="504825" algn="l"/>
                <a:tab pos="587375" algn="l"/>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يعتمد كثير من المؤسسات الصحية على بعض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الاوات</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التنسيق والهدف من ذلك هو الارتقاء بمستوى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لبلوغ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المرسومة، ومنها: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انظمة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الاتصالات.</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اللجان المشتركة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اللجان المؤقتة.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اللجان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الدائمية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انظمة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المعلومات.</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حلقات التوعية.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العليا.</a:t>
            </a:r>
            <a:endParaRPr kumimoji="0" lang="ar-IQ"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r>
              <a:rPr lang="ar-IQ" b="1" dirty="0"/>
              <a:t>الاختبار </a:t>
            </a:r>
            <a:r>
              <a:rPr lang="ar-IQ" b="1" dirty="0" err="1"/>
              <a:t>البعدي</a:t>
            </a:r>
            <a:r>
              <a:rPr lang="ar-IQ" b="1" dirty="0"/>
              <a:t>:</a:t>
            </a:r>
            <a:endParaRPr lang="en-US" b="1" dirty="0"/>
          </a:p>
        </p:txBody>
      </p:sp>
      <p:sp>
        <p:nvSpPr>
          <p:cNvPr id="1048643" name="Rectangle 1"/>
          <p:cNvSpPr>
            <a:spLocks noChangeArrowheads="1"/>
          </p:cNvSpPr>
          <p:nvPr/>
        </p:nvSpPr>
        <p:spPr bwMode="auto">
          <a:xfrm>
            <a:off x="214282" y="1449702"/>
            <a:ext cx="8572528" cy="50698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س1: تلعب المتغيرات البيئية في طبيعة العمل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المؤسسات الصحية دور مهم وتنعكس على مجمل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الطبية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والادارية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وضح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البيئة الخارجية المحيطة بالمستشفى.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س2: البيئة الداخلية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لهادور</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مهم في طبيعة العمل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المؤسسات الصحية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وما هو تأثير ذلك على المنظمات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س3: هنالك مجموعة من الوظائف التي يمارسها المدير المالي في المستشفى عددها واشرح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تأثيراتها؟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س4: تلعب الوظائف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العامة دور مهم في انجاز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اهداف</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المنظمة وضح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الوظائف التي يمارسها المدير في المستشفى؟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س5: عرف المستشفى من وجهة نظر منظمة الصحة العالمية مع توضيح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المهام الرئيسية للمستشفى.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س6:بين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اهداف</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المستشفيات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وماهو</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مفهوم المستشفى تبعاً للعلاقة القائمة بين المؤسسات الصحية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والاطراف</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تتعامل معها؟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س7: هنالك عدد من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الانواع</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تضيف المستشفيات وضح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تلك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الانواع</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4" name="AutoShape 1"/>
          <p:cNvSpPr>
            <a:spLocks noChangeArrowheads="1"/>
          </p:cNvSpPr>
          <p:nvPr/>
        </p:nvSpPr>
        <p:spPr bwMode="auto">
          <a:xfrm>
            <a:off x="714374" y="142852"/>
            <a:ext cx="7000897" cy="742934"/>
          </a:xfrm>
          <a:prstGeom prst="ribbon">
            <a:avLst>
              <a:gd name="adj1" fmla="val 12500"/>
              <a:gd name="adj2" fmla="val 50000"/>
            </a:avLst>
          </a:prstGeom>
          <a:solidFill>
            <a:srgbClr val="D99594"/>
          </a:solidFill>
          <a:ln w="9525">
            <a:solidFill>
              <a:srgbClr val="000000"/>
            </a:solidFill>
            <a:round/>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pPr>
            <a:r>
              <a:rPr kumimoji="0" lang="ar-SA" sz="20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الوحدة الثالثة</a:t>
            </a:r>
          </a:p>
          <a:p>
            <a:pPr marL="0" marR="0" lvl="0" indent="0" algn="ctr" defTabSz="914400" rtl="1" eaLnBrk="1" fontAlgn="base" latinLnBrk="0" hangingPunct="1">
              <a:lnSpc>
                <a:spcPct val="100000"/>
              </a:lnSpc>
              <a:spcBef>
                <a:spcPct val="0"/>
              </a:spcBef>
              <a:spcAft>
                <a:spcPts val="1000"/>
              </a:spcAft>
              <a:buClrTx/>
              <a:buSzTx/>
              <a:buFontTx/>
              <a:buNone/>
            </a:pPr>
            <a:endParaRPr kumimoji="0" lang="en-US" sz="18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pPr>
            <a:endParaRPr kumimoji="0" lang="en-US" sz="16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645" name="AutoShape 2"/>
          <p:cNvSpPr>
            <a:spLocks noChangeArrowheads="1"/>
          </p:cNvSpPr>
          <p:nvPr/>
        </p:nvSpPr>
        <p:spPr bwMode="auto">
          <a:xfrm>
            <a:off x="500034" y="1000108"/>
            <a:ext cx="6929486" cy="1009641"/>
          </a:xfrm>
          <a:prstGeom prst="cloudCallout">
            <a:avLst>
              <a:gd name="adj1" fmla="val 35398"/>
              <a:gd name="adj2" fmla="val 91261"/>
            </a:avLst>
          </a:prstGeom>
          <a:solidFill>
            <a:srgbClr val="243F60"/>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774700" lvl="0" indent="0" algn="ctr" defTabSz="914400" rtl="1" eaLnBrk="1" fontAlgn="base" latinLnBrk="0" hangingPunct="1">
              <a:lnSpc>
                <a:spcPct val="100000"/>
              </a:lnSpc>
              <a:spcBef>
                <a:spcPct val="0"/>
              </a:spcBef>
              <a:spcAft>
                <a:spcPts val="1000"/>
              </a:spcAft>
              <a:buClr>
                <a:srgbClr val="FFFFFF"/>
              </a:buClr>
              <a:buSzTx/>
              <a:buFont typeface="Times New Roman" pitchFamily="18" charset="0"/>
              <a:buChar char="1"/>
            </a:pPr>
            <a:r>
              <a:rPr kumimoji="0" lang="ar-SA" sz="1800" b="1" i="0" u="none" strike="noStrike" cap="none" normalizeH="0" baseline="0">
                <a:ln>
                  <a:noFill/>
                </a:ln>
                <a:solidFill>
                  <a:srgbClr val="FFFFFF"/>
                </a:solidFill>
                <a:effectLst/>
                <a:latin typeface="Simplified Arabic" pitchFamily="18" charset="-78"/>
                <a:ea typeface="Arial" pitchFamily="34" charset="0"/>
                <a:cs typeface="Simplified Arabic" pitchFamily="18" charset="-78"/>
              </a:rPr>
              <a:t>النظرة الشاملة للوحدة الثالثة </a:t>
            </a:r>
            <a:r>
              <a:rPr kumimoji="0" lang="en-US" sz="1800" b="1" i="0" u="none" strike="noStrike" cap="none" normalizeH="0" baseline="0">
                <a:ln>
                  <a:noFill/>
                </a:ln>
                <a:solidFill>
                  <a:srgbClr val="FFFFFF"/>
                </a:solidFill>
                <a:effectLst/>
                <a:latin typeface="Times New Roman" pitchFamily="18" charset="0"/>
                <a:ea typeface="Arial" pitchFamily="34" charset="0"/>
                <a:cs typeface="Simplified Arabic" pitchFamily="18" charset="-78"/>
              </a:rPr>
              <a:t>Over View</a:t>
            </a: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646" name="AutoShape 5"/>
          <p:cNvSpPr>
            <a:spLocks noChangeArrowheads="1"/>
          </p:cNvSpPr>
          <p:nvPr/>
        </p:nvSpPr>
        <p:spPr bwMode="auto">
          <a:xfrm>
            <a:off x="5429256" y="2714620"/>
            <a:ext cx="3449646"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أ"/>
            </a:pPr>
            <a:r>
              <a:rPr kumimoji="0" lang="ar-SA" sz="20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الفئة المستهدفة:</a:t>
            </a:r>
            <a:endParaRPr kumimoji="0" lang="en-US" sz="2000" b="1" i="0" u="none" strike="noStrike" cap="none" normalizeH="0" baseline="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a:ln>
                <a:noFill/>
              </a:ln>
              <a:solidFill>
                <a:schemeClr val="tx1"/>
              </a:solidFill>
              <a:effectLst/>
              <a:latin typeface="Arial" pitchFamily="34" charset="0"/>
              <a:cs typeface="Arial" pitchFamily="34" charset="0"/>
            </a:endParaRPr>
          </a:p>
        </p:txBody>
      </p:sp>
      <p:sp>
        <p:nvSpPr>
          <p:cNvPr id="1048647" name="AutoShape 6"/>
          <p:cNvSpPr>
            <a:spLocks noChangeArrowheads="1"/>
          </p:cNvSpPr>
          <p:nvPr/>
        </p:nvSpPr>
        <p:spPr bwMode="auto">
          <a:xfrm>
            <a:off x="5429256" y="4143380"/>
            <a:ext cx="3444885"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571500" lvl="0" indent="0" algn="just" defTabSz="914400" rtl="1" eaLnBrk="1" fontAlgn="base" latinLnBrk="0" hangingPunct="1">
              <a:lnSpc>
                <a:spcPct val="100000"/>
              </a:lnSpc>
              <a:spcBef>
                <a:spcPct val="0"/>
              </a:spcBef>
              <a:spcAft>
                <a:spcPts val="1000"/>
              </a:spcAft>
              <a:buClrTx/>
              <a:buSzTx/>
              <a:buFontTx/>
              <a:buNone/>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ب- المبررات: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Rationale</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 </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04864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48649" name="Rectangle 6"/>
          <p:cNvSpPr>
            <a:spLocks noChangeArrowheads="1"/>
          </p:cNvSpPr>
          <p:nvPr/>
        </p:nvSpPr>
        <p:spPr bwMode="auto">
          <a:xfrm>
            <a:off x="1214414" y="3401389"/>
            <a:ext cx="7715240" cy="802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طلبة المرحلة الثانية/ قسم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الصحية/ المعهد الطبي التقني/ الديوانية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
        <p:nvSpPr>
          <p:cNvPr id="1048650" name="Rectangle 7"/>
          <p:cNvSpPr>
            <a:spLocks noChangeArrowheads="1"/>
          </p:cNvSpPr>
          <p:nvPr/>
        </p:nvSpPr>
        <p:spPr bwMode="auto">
          <a:xfrm>
            <a:off x="1142976" y="4713904"/>
            <a:ext cx="7643866" cy="11582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التعرف على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التخطيط باعتباره احد الوظائف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والذي يعتبر المرشد والدليل لمسار عمل أي منظمة وعلى كافة المستويات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AutoShape 16"/>
          <p:cNvSpPr>
            <a:spLocks noChangeArrowheads="1"/>
          </p:cNvSpPr>
          <p:nvPr/>
        </p:nvSpPr>
        <p:spPr bwMode="auto">
          <a:xfrm>
            <a:off x="4071934" y="3286124"/>
            <a:ext cx="4845063"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justLow" defTabSz="914400" rtl="1" eaLnBrk="1" fontAlgn="base" latinLnBrk="0" hangingPunct="1">
              <a:lnSpc>
                <a:spcPct val="100000"/>
              </a:lnSpc>
              <a:spcBef>
                <a:spcPct val="0"/>
              </a:spcBef>
              <a:spcAft>
                <a:spcPct val="0"/>
              </a:spcAft>
              <a:buClrTx/>
              <a:buSzTx/>
              <a:buFontTx/>
              <a:buChar char="•"/>
            </a:pP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اهداف الوحدة: </a:t>
            </a:r>
            <a:r>
              <a:rPr kumimoji="0" lang="en-US"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(objectives</a:t>
            </a:r>
            <a:r>
              <a:rPr kumimoji="0" lang="ar-SA"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a:t>
            </a: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ar-SA" sz="2400" b="0" i="0" u="none" strike="noStrike" cap="none" normalizeH="0" baseline="0">
              <a:ln>
                <a:noFill/>
              </a:ln>
              <a:solidFill>
                <a:schemeClr val="tx1"/>
              </a:solidFill>
              <a:effectLst/>
              <a:latin typeface="Arial" pitchFamily="34" charset="0"/>
              <a:cs typeface="Arial" pitchFamily="34" charset="0"/>
            </a:endParaRPr>
          </a:p>
        </p:txBody>
      </p:sp>
      <p:sp>
        <p:nvSpPr>
          <p:cNvPr id="1048652" name="AutoShape 11"/>
          <p:cNvSpPr>
            <a:spLocks noChangeArrowheads="1"/>
          </p:cNvSpPr>
          <p:nvPr/>
        </p:nvSpPr>
        <p:spPr bwMode="auto">
          <a:xfrm>
            <a:off x="4429124" y="500042"/>
            <a:ext cx="4451359"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ج"/>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الفكرة المركزية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central Idea</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48653" name="Rectangle 1"/>
          <p:cNvSpPr>
            <a:spLocks noChangeArrowheads="1"/>
          </p:cNvSpPr>
          <p:nvPr/>
        </p:nvSpPr>
        <p:spPr bwMode="auto">
          <a:xfrm>
            <a:off x="571472" y="1350141"/>
            <a:ext cx="7715272" cy="1869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التخطيط وسيلة لتحقيق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اهداف</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المنظمات الصحية وكذلك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احدى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الوسائل لحل المشكلات لذلك التخطيط ممكن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شاملا لكافة الفعاليات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وان يكون حسب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الانشطة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التقسيمات لذلك لابد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يؤخذ بنظر الاعتبار كافة العوامل المؤثرة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اضافة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المبادئ الخاصة برفع الاعتبارات والعقبات التي تحول دون تنفيذ.</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
        <p:nvSpPr>
          <p:cNvPr id="1048654" name="Rectangle 2"/>
          <p:cNvSpPr>
            <a:spLocks noChangeArrowheads="1"/>
          </p:cNvSpPr>
          <p:nvPr/>
        </p:nvSpPr>
        <p:spPr bwMode="auto">
          <a:xfrm>
            <a:off x="857224" y="4249594"/>
            <a:ext cx="7858148" cy="1869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بعد دراسة الطالب لهذه الوحدة يتوقع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قادرا على: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التعرف على التخطيط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واهميته</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العملية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التمييز بين التخطيط الشامل والتخطيط حسب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والوحدات.</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يحدد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الاعتبارات التي يجب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تاخذ</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بنظر الاعتبار في عملية التخطيط مع تحديد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العقبات التي تحول دون تنفيذه.</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Rectangle 1"/>
          <p:cNvSpPr>
            <a:spLocks noChangeArrowheads="1"/>
          </p:cNvSpPr>
          <p:nvPr/>
        </p:nvSpPr>
        <p:spPr bwMode="auto">
          <a:xfrm>
            <a:off x="500034" y="1537204"/>
            <a:ext cx="7929618" cy="466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r>
              <a:rPr kumimoji="0" lang="ar-IQ" sz="20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التخطيط للمؤسسات الصحية </a:t>
            </a:r>
            <a:endParaRPr kumimoji="0" lang="en-US" sz="20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التخطيط: احد الوظائف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المهمة وتعتبر المرشد والدليل لمسار عمل المنظمة وعلى كافة المستويات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ويعد فن التخطيط لكل المنظمات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البقاء والاستمرار وهي حالة ملزمة للمنظمة الصحية.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وكذلك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يعنبر</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التخطيط وسيلة لتحقيق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اهداف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المنظمات الصحية وكذلك احد الوسائل المهمة في حل المشكلات والتي يمكن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تحدث غي الوحدات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والتخطيط يمكن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شامل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الكلي الذي يستند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التعامل مع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المنظمة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واستراتيجية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التخطيط حسب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الانشطة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التقسيمات التي توجه نحو تحقيق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النوعية.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ويعرف التخطيط (التنبؤ بما سيكون عليه المستقبل مع الاستعداد لهذا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افلمستقبل</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(التخطيط لمجموعة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الانشطة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والترتيبات والعمليات اللازمة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لاعداد</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واتخاذ القرارات المتصلة لتحقيق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اهداف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محددة).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الاسلوب</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الذي يمكن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ات</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تحاول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المنظمة من جعل الموارد المتاحة بوقتها الحاضر والمستقبل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اكثر</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فاعلية في الاستخدام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لامكانية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الوصول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ar-IQ" sz="2000" b="0" i="0" u="none" strike="noStrike" cap="none" normalizeH="0" baseline="0" dirty="0">
              <a:ln>
                <a:noFill/>
              </a:ln>
              <a:solidFill>
                <a:schemeClr val="tx1"/>
              </a:solidFill>
              <a:effectLst/>
              <a:latin typeface="Arial" pitchFamily="34" charset="0"/>
              <a:cs typeface="Arial" pitchFamily="34" charset="0"/>
            </a:endParaRPr>
          </a:p>
        </p:txBody>
      </p:sp>
      <p:sp>
        <p:nvSpPr>
          <p:cNvPr id="1048656"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pPr lvl="0" fontAlgn="base">
              <a:spcAft>
                <a:spcPct val="0"/>
              </a:spcAft>
              <a:tabLst>
                <a:tab pos="504825" algn="l"/>
              </a:tabLst>
            </a:pPr>
            <a:r>
              <a:rPr lang="ar-IQ" b="1" dirty="0">
                <a:solidFill>
                  <a:schemeClr val="bg1"/>
                </a:solidFill>
                <a:latin typeface="Simplified Arabic" pitchFamily="18" charset="-78"/>
                <a:ea typeface="Times New Roman" pitchFamily="18" charset="0"/>
                <a:cs typeface="Simplified Arabic" pitchFamily="18" charset="-78"/>
              </a:rPr>
              <a:t>التخطيط للمؤسسات الصحية </a:t>
            </a:r>
            <a:endParaRPr lang="en-US" sz="2000" dirty="0">
              <a:solidFill>
                <a:schemeClr val="bg1"/>
              </a:solidFill>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pPr lvl="0" fontAlgn="base">
              <a:spcAft>
                <a:spcPct val="0"/>
              </a:spcAft>
              <a:tabLst>
                <a:tab pos="504825" algn="l"/>
              </a:tabLst>
            </a:pPr>
            <a:r>
              <a:rPr lang="ar-IQ" b="1" dirty="0"/>
              <a:t>مزايا التخطيط</a:t>
            </a:r>
            <a:endParaRPr lang="en-US" sz="2000" b="1" dirty="0">
              <a:solidFill>
                <a:schemeClr val="bg1"/>
              </a:solidFill>
              <a:latin typeface="Arial" pitchFamily="34" charset="0"/>
              <a:cs typeface="Arial" pitchFamily="34" charset="0"/>
            </a:endParaRPr>
          </a:p>
        </p:txBody>
      </p:sp>
      <p:sp>
        <p:nvSpPr>
          <p:cNvPr id="1048658" name="Rectangle 1"/>
          <p:cNvSpPr>
            <a:spLocks noChangeArrowheads="1"/>
          </p:cNvSpPr>
          <p:nvPr/>
        </p:nvSpPr>
        <p:spPr bwMode="auto">
          <a:xfrm>
            <a:off x="714348" y="1492883"/>
            <a:ext cx="8072462" cy="4701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تمكين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المستشفى من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اتباع</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الطريقة العلمية والصحيحة لاكتشاف وتحديد المشكلات.</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التخطيط يؤدي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تحديد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مما يؤدي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تركيز الجهود لانجاز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التخطيط يساعد الاستفادة من القوى البشرية الطبية،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الخدمية.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التخطيط يساعد على الاستفادة من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الاجهزة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والمعدات.</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التخطيط يساعد على الاستثمار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الافضل</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لامكانات</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المتاحة مما يؤدي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تخفيض الكلفة الثابتة والمتغيرة.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التخطيط يساعد على الرقابة على تنفيذ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التخطيط يساعد على رفع الروح المعنوية وتحقيق رضا العاملين.</a:t>
            </a:r>
            <a:endParaRPr kumimoji="0" lang="ar-IQ"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pPr lvl="0" fontAlgn="base">
              <a:spcAft>
                <a:spcPct val="0"/>
              </a:spcAft>
              <a:tabLst>
                <a:tab pos="504825" algn="l"/>
              </a:tabLst>
            </a:pPr>
            <a:r>
              <a:rPr lang="ar-IQ" b="1" dirty="0"/>
              <a:t>المدى الزمني للخطط</a:t>
            </a:r>
            <a:endParaRPr lang="en-US" sz="2000" b="1" dirty="0">
              <a:solidFill>
                <a:schemeClr val="bg1"/>
              </a:solidFill>
              <a:latin typeface="Arial" pitchFamily="34" charset="0"/>
              <a:cs typeface="Arial" pitchFamily="34" charset="0"/>
            </a:endParaRPr>
          </a:p>
        </p:txBody>
      </p:sp>
      <p:sp>
        <p:nvSpPr>
          <p:cNvPr id="1048660" name="Rectangle 1"/>
          <p:cNvSpPr>
            <a:spLocks noChangeArrowheads="1"/>
          </p:cNvSpPr>
          <p:nvPr/>
        </p:nvSpPr>
        <p:spPr bwMode="auto">
          <a:xfrm>
            <a:off x="285720" y="1349936"/>
            <a:ext cx="8501122" cy="52730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مديرو المستشفيات يعملون على استقراء المستقبل على الرغم من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نموخيته</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والعمل على مواجهته. لذلك ازداد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التخطيط في المؤسسات الصحية نتيجة لتعقيدات البيئة التي تفرض نفسها على المنظمات، لذلك لذا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هنالك تخطيط ضمن مراحل زمنية مختلفة لكل واحدة مهمة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هدف تسعى لتحقيقه وهي: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الخطط الطويلة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الامد</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الخطط المتوسطة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الامد</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الخطط القصيرة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الامد</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اعتبارات التخطيط الصحي: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يقوم التخطيط في المجال الصحي على عدد من الاعتبارات التي تمثل في الوقت نفسه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اسس</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وقواعد في بناء التخطيط السليم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لانشطة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والفعاليات وهذه الاعتبارات هي: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تحديد رسالة المستشفى.</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تحديد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اهداف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المستشفى.</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تحديد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استراتيجية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المستشفى.</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تقويم البيئة المحيطة.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المشاركة في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اعداد</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الخطة للمستشفى.</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المدى الزمني للخطة.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متابعة الخطة وتقويم نتائجها.</a:t>
            </a:r>
            <a:endParaRPr kumimoji="0" lang="ar-IQ"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Rectangle 1"/>
          <p:cNvSpPr>
            <a:spLocks noChangeArrowheads="1"/>
          </p:cNvSpPr>
          <p:nvPr/>
        </p:nvSpPr>
        <p:spPr bwMode="auto">
          <a:xfrm>
            <a:off x="642910" y="414293"/>
            <a:ext cx="7715304" cy="5425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r>
              <a:rPr kumimoji="0" lang="ar-IQ"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مبادئ التخطيط الصحي:</a:t>
            </a:r>
            <a:endParaRPr kumimoji="0" lang="en-US" sz="2400" b="1"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لابد من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الاشارة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مبادئ التخطيط الصحي هي واحدة في كافة مجالات انجاز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سواء الخدمية،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 الاجتماعية،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الانسانية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وهي نفسها في المؤسسات الصحية من حيث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الاساس</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وهي: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الواقعية.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الشمولية.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الالتزام.</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المرونة.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الاستمرارية.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العقبات التي تحول دون تطبيق التخطيط بالشكل الذي يؤدي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تحقيق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الخاصة بالمنظمات ومنها: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1- البيئة المعقدة.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2- غموض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3- مقاومة التغيير.</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4- الوقت والكلفة.</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AutoShape 2"/>
          <p:cNvSpPr>
            <a:spLocks noChangeArrowheads="1"/>
          </p:cNvSpPr>
          <p:nvPr/>
        </p:nvSpPr>
        <p:spPr bwMode="auto">
          <a:xfrm>
            <a:off x="4286248" y="214290"/>
            <a:ext cx="4643462"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
            </a:pPr>
            <a:r>
              <a:rPr kumimoji="0" lang="ar-SA" sz="24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الفكرة المركزية </a:t>
            </a:r>
            <a:r>
              <a:rPr kumimoji="0" lang="en-US" sz="2400" b="1" i="0" u="none" strike="noStrike" cap="none" normalizeH="0" baseline="0">
                <a:ln>
                  <a:noFill/>
                </a:ln>
                <a:solidFill>
                  <a:schemeClr val="tx1"/>
                </a:solidFill>
                <a:effectLst/>
                <a:latin typeface="Times New Roman" pitchFamily="18" charset="0"/>
                <a:ea typeface="Arial" pitchFamily="34" charset="0"/>
                <a:cs typeface="Simplified Arabic" pitchFamily="18" charset="-78"/>
              </a:rPr>
              <a:t>central Idea</a:t>
            </a:r>
            <a:r>
              <a:rPr kumimoji="0" lang="en-US" sz="24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a:t>
            </a:r>
            <a:endParaRPr kumimoji="0" lang="en-US" sz="2400" b="1" i="0" u="none" strike="noStrike" cap="none" normalizeH="0" baseline="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4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4194304" name="Table 4"/>
          <p:cNvGraphicFramePr>
            <a:graphicFrameLocks noGrp="1"/>
          </p:cNvGraphicFramePr>
          <p:nvPr/>
        </p:nvGraphicFramePr>
        <p:xfrm>
          <a:off x="357158" y="1000109"/>
          <a:ext cx="8501122" cy="5636660"/>
        </p:xfrm>
        <a:graphic>
          <a:graphicData uri="http://schemas.openxmlformats.org/drawingml/2006/table">
            <a:tbl>
              <a:tblPr rtl="1">
                <a:tableStyleId>{5DA37D80-6434-44D0-A028-1B22A696006F}</a:tableStyleId>
              </a:tblPr>
              <a:tblGrid>
                <a:gridCol w="3006615">
                  <a:extLst>
                    <a:ext uri="{9D8B030D-6E8A-4147-A177-3AD203B41FA5}">
                      <a16:colId xmlns:a16="http://schemas.microsoft.com/office/drawing/2014/main" val="20000"/>
                    </a:ext>
                  </a:extLst>
                </a:gridCol>
                <a:gridCol w="1669900">
                  <a:extLst>
                    <a:ext uri="{9D8B030D-6E8A-4147-A177-3AD203B41FA5}">
                      <a16:colId xmlns:a16="http://schemas.microsoft.com/office/drawing/2014/main" val="20001"/>
                    </a:ext>
                  </a:extLst>
                </a:gridCol>
                <a:gridCol w="3824607">
                  <a:extLst>
                    <a:ext uri="{9D8B030D-6E8A-4147-A177-3AD203B41FA5}">
                      <a16:colId xmlns:a16="http://schemas.microsoft.com/office/drawing/2014/main" val="20002"/>
                    </a:ext>
                  </a:extLst>
                </a:gridCol>
              </a:tblGrid>
              <a:tr h="266258">
                <a:tc>
                  <a:txBody>
                    <a:bodyPr/>
                    <a:lstStyle/>
                    <a:p>
                      <a:pPr algn="ctr" rtl="1">
                        <a:spcAft>
                          <a:spcPts val="0"/>
                        </a:spcAft>
                      </a:pPr>
                      <a:r>
                        <a:rPr lang="ar-IQ" sz="1800" dirty="0" err="1"/>
                        <a:t>الاسبوع</a:t>
                      </a:r>
                      <a:endParaRPr lang="en-US" sz="1800" dirty="0">
                        <a:latin typeface="Times New Roman"/>
                        <a:ea typeface="Times New Roman"/>
                        <a:cs typeface="Arial"/>
                      </a:endParaRPr>
                    </a:p>
                  </a:txBody>
                  <a:tcPr marL="49696" marR="49696" marT="0" marB="0" anchor="ctr">
                    <a:solidFill>
                      <a:schemeClr val="bg2"/>
                    </a:solidFill>
                  </a:tcPr>
                </a:tc>
                <a:tc>
                  <a:txBody>
                    <a:bodyPr/>
                    <a:lstStyle/>
                    <a:p>
                      <a:pPr algn="ctr" rtl="1">
                        <a:spcAft>
                          <a:spcPts val="0"/>
                        </a:spcAft>
                      </a:pPr>
                      <a:r>
                        <a:rPr lang="ar-IQ" sz="1800" dirty="0"/>
                        <a:t>التاريخ</a:t>
                      </a:r>
                      <a:endParaRPr lang="en-US" sz="1800" dirty="0">
                        <a:latin typeface="Times New Roman"/>
                        <a:ea typeface="Times New Roman"/>
                        <a:cs typeface="Arial"/>
                      </a:endParaRPr>
                    </a:p>
                  </a:txBody>
                  <a:tcPr marL="49696" marR="49696" marT="0" marB="0" anchor="ctr">
                    <a:solidFill>
                      <a:schemeClr val="bg2"/>
                    </a:solidFill>
                  </a:tcPr>
                </a:tc>
                <a:tc>
                  <a:txBody>
                    <a:bodyPr/>
                    <a:lstStyle/>
                    <a:p>
                      <a:pPr algn="ctr" rtl="1">
                        <a:spcAft>
                          <a:spcPts val="0"/>
                        </a:spcAft>
                      </a:pPr>
                      <a:r>
                        <a:rPr lang="ar-IQ" sz="1800" dirty="0"/>
                        <a:t>الموضوع</a:t>
                      </a:r>
                      <a:endParaRPr lang="en-US" sz="1800" dirty="0">
                        <a:latin typeface="Times New Roman"/>
                        <a:ea typeface="Times New Roman"/>
                        <a:cs typeface="Arial"/>
                      </a:endParaRPr>
                    </a:p>
                  </a:txBody>
                  <a:tcPr marL="49696" marR="49696" marT="0" marB="0" anchor="ctr">
                    <a:solidFill>
                      <a:schemeClr val="bg2"/>
                    </a:solidFill>
                  </a:tcPr>
                </a:tc>
                <a:extLst>
                  <a:ext uri="{0D108BD9-81ED-4DB2-BD59-A6C34878D82A}">
                    <a16:rowId xmlns:a16="http://schemas.microsoft.com/office/drawing/2014/main" val="10000"/>
                  </a:ext>
                </a:extLst>
              </a:tr>
              <a:tr h="429626">
                <a:tc>
                  <a:txBody>
                    <a:bodyPr/>
                    <a:lstStyle/>
                    <a:p>
                      <a:pPr algn="ctr" rtl="1">
                        <a:spcAft>
                          <a:spcPts val="0"/>
                        </a:spcAft>
                      </a:pPr>
                      <a:r>
                        <a:rPr lang="ar-IQ" sz="1800"/>
                        <a:t>الاسبوع الاول</a:t>
                      </a:r>
                      <a:endParaRPr lang="en-US" sz="1800">
                        <a:latin typeface="Times New Roman"/>
                        <a:ea typeface="Times New Roman"/>
                        <a:cs typeface="Arial"/>
                      </a:endParaRPr>
                    </a:p>
                  </a:txBody>
                  <a:tcPr marL="49696" marR="49696" marT="0" marB="0" anchor="ctr"/>
                </a:tc>
                <a:tc>
                  <a:txBody>
                    <a:bodyPr/>
                    <a:lstStyle/>
                    <a:p>
                      <a:pPr algn="ctr" rtl="0">
                        <a:spcAft>
                          <a:spcPts val="0"/>
                        </a:spcAft>
                      </a:pPr>
                      <a:r>
                        <a:rPr lang="en-US" sz="1800"/>
                        <a:t>2023/10/1</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ar-IQ" sz="1800"/>
                        <a:t>عوامل التطور التاريخي للمستشفيات</a:t>
                      </a:r>
                      <a:endParaRPr lang="en-US" sz="1800">
                        <a:latin typeface="Times New Roman"/>
                        <a:ea typeface="Times New Roman"/>
                        <a:cs typeface="Arial"/>
                      </a:endParaRPr>
                    </a:p>
                  </a:txBody>
                  <a:tcPr marL="49696" marR="49696" marT="0" marB="0" anchor="ctr"/>
                </a:tc>
                <a:extLst>
                  <a:ext uri="{0D108BD9-81ED-4DB2-BD59-A6C34878D82A}">
                    <a16:rowId xmlns:a16="http://schemas.microsoft.com/office/drawing/2014/main" val="10001"/>
                  </a:ext>
                </a:extLst>
              </a:tr>
              <a:tr h="434718">
                <a:tc>
                  <a:txBody>
                    <a:bodyPr/>
                    <a:lstStyle/>
                    <a:p>
                      <a:pPr algn="ctr" rtl="1">
                        <a:spcAft>
                          <a:spcPts val="0"/>
                        </a:spcAft>
                      </a:pPr>
                      <a:r>
                        <a:rPr lang="ar-IQ" sz="1800"/>
                        <a:t>الاسبوع الثاني</a:t>
                      </a:r>
                      <a:endParaRPr lang="en-US" sz="1800">
                        <a:latin typeface="Times New Roman"/>
                        <a:ea typeface="Times New Roman"/>
                        <a:cs typeface="Arial"/>
                      </a:endParaRPr>
                    </a:p>
                  </a:txBody>
                  <a:tcPr marL="49696" marR="49696" marT="0" marB="0" anchor="ctr"/>
                </a:tc>
                <a:tc>
                  <a:txBody>
                    <a:bodyPr/>
                    <a:lstStyle/>
                    <a:p>
                      <a:pPr algn="ctr" rtl="0">
                        <a:spcAft>
                          <a:spcPts val="0"/>
                        </a:spcAft>
                      </a:pPr>
                      <a:r>
                        <a:rPr lang="en-US" sz="1800"/>
                        <a:t>2023/10/8</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ar-IQ" sz="1800"/>
                        <a:t>اهداف المستشفيات وماهي طبيعة عمل المستشفيات</a:t>
                      </a:r>
                      <a:endParaRPr lang="en-US" sz="1800">
                        <a:latin typeface="Times New Roman"/>
                        <a:ea typeface="Times New Roman"/>
                        <a:cs typeface="Arial"/>
                      </a:endParaRPr>
                    </a:p>
                  </a:txBody>
                  <a:tcPr marL="49696" marR="49696" marT="0" marB="0" anchor="ctr"/>
                </a:tc>
                <a:extLst>
                  <a:ext uri="{0D108BD9-81ED-4DB2-BD59-A6C34878D82A}">
                    <a16:rowId xmlns:a16="http://schemas.microsoft.com/office/drawing/2014/main" val="10002"/>
                  </a:ext>
                </a:extLst>
              </a:tr>
              <a:tr h="429626">
                <a:tc>
                  <a:txBody>
                    <a:bodyPr/>
                    <a:lstStyle/>
                    <a:p>
                      <a:pPr algn="ctr" rtl="1">
                        <a:spcAft>
                          <a:spcPts val="0"/>
                        </a:spcAft>
                      </a:pPr>
                      <a:r>
                        <a:rPr lang="ar-IQ" sz="1800"/>
                        <a:t>الاسبوع الثالث</a:t>
                      </a:r>
                      <a:endParaRPr lang="en-US" sz="1800">
                        <a:latin typeface="Times New Roman"/>
                        <a:ea typeface="Times New Roman"/>
                        <a:cs typeface="Arial"/>
                      </a:endParaRPr>
                    </a:p>
                  </a:txBody>
                  <a:tcPr marL="49696" marR="49696" marT="0" marB="0" anchor="ctr"/>
                </a:tc>
                <a:tc>
                  <a:txBody>
                    <a:bodyPr/>
                    <a:lstStyle/>
                    <a:p>
                      <a:pPr algn="ctr" rtl="0">
                        <a:spcAft>
                          <a:spcPts val="0"/>
                        </a:spcAft>
                      </a:pPr>
                      <a:r>
                        <a:rPr lang="en-US" sz="1800"/>
                        <a:t>2023/10/23</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ar-IQ" sz="1800"/>
                        <a:t>تصنيف المستشفيات</a:t>
                      </a:r>
                      <a:endParaRPr lang="en-US" sz="1800">
                        <a:latin typeface="Times New Roman"/>
                        <a:ea typeface="Times New Roman"/>
                        <a:cs typeface="Arial"/>
                      </a:endParaRPr>
                    </a:p>
                  </a:txBody>
                  <a:tcPr marL="49696" marR="49696" marT="0" marB="0" anchor="ctr"/>
                </a:tc>
                <a:extLst>
                  <a:ext uri="{0D108BD9-81ED-4DB2-BD59-A6C34878D82A}">
                    <a16:rowId xmlns:a16="http://schemas.microsoft.com/office/drawing/2014/main" val="10003"/>
                  </a:ext>
                </a:extLst>
              </a:tr>
              <a:tr h="266258">
                <a:tc>
                  <a:txBody>
                    <a:bodyPr/>
                    <a:lstStyle/>
                    <a:p>
                      <a:pPr algn="ctr" rtl="1">
                        <a:spcAft>
                          <a:spcPts val="0"/>
                        </a:spcAft>
                      </a:pPr>
                      <a:r>
                        <a:rPr lang="ar-IQ" sz="1800"/>
                        <a:t>الاسبوع الرابع</a:t>
                      </a:r>
                      <a:endParaRPr lang="en-US" sz="1800">
                        <a:latin typeface="Times New Roman"/>
                        <a:ea typeface="Times New Roman"/>
                        <a:cs typeface="Arial"/>
                      </a:endParaRPr>
                    </a:p>
                  </a:txBody>
                  <a:tcPr marL="49696" marR="49696" marT="0" marB="0" anchor="ctr"/>
                </a:tc>
                <a:tc>
                  <a:txBody>
                    <a:bodyPr/>
                    <a:lstStyle/>
                    <a:p>
                      <a:pPr algn="ctr" rtl="0">
                        <a:spcAft>
                          <a:spcPts val="0"/>
                        </a:spcAft>
                      </a:pPr>
                      <a:r>
                        <a:rPr lang="en-US" sz="1800"/>
                        <a:t>2023/11/6</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ar-IQ" sz="1800"/>
                        <a:t>تخطيط المستشفيات</a:t>
                      </a:r>
                      <a:endParaRPr lang="en-US" sz="1800">
                        <a:latin typeface="Times New Roman"/>
                        <a:ea typeface="Times New Roman"/>
                        <a:cs typeface="Arial"/>
                      </a:endParaRPr>
                    </a:p>
                  </a:txBody>
                  <a:tcPr marL="49696" marR="49696" marT="0" marB="0" anchor="ctr"/>
                </a:tc>
                <a:extLst>
                  <a:ext uri="{0D108BD9-81ED-4DB2-BD59-A6C34878D82A}">
                    <a16:rowId xmlns:a16="http://schemas.microsoft.com/office/drawing/2014/main" val="10004"/>
                  </a:ext>
                </a:extLst>
              </a:tr>
              <a:tr h="429626">
                <a:tc>
                  <a:txBody>
                    <a:bodyPr/>
                    <a:lstStyle/>
                    <a:p>
                      <a:pPr algn="ctr" rtl="1">
                        <a:spcAft>
                          <a:spcPts val="0"/>
                        </a:spcAft>
                      </a:pPr>
                      <a:r>
                        <a:rPr lang="ar-IQ" sz="1800" dirty="0" err="1"/>
                        <a:t>الاسبوع</a:t>
                      </a:r>
                      <a:r>
                        <a:rPr lang="ar-IQ" sz="1800" dirty="0"/>
                        <a:t> الخامس</a:t>
                      </a:r>
                      <a:endParaRPr lang="en-US" sz="1800" dirty="0">
                        <a:latin typeface="Times New Roman"/>
                        <a:ea typeface="Times New Roman"/>
                        <a:cs typeface="Arial"/>
                      </a:endParaRPr>
                    </a:p>
                  </a:txBody>
                  <a:tcPr marL="49696" marR="49696" marT="0" marB="0" anchor="ctr"/>
                </a:tc>
                <a:tc>
                  <a:txBody>
                    <a:bodyPr/>
                    <a:lstStyle/>
                    <a:p>
                      <a:pPr algn="ctr" rtl="0">
                        <a:spcAft>
                          <a:spcPts val="0"/>
                        </a:spcAft>
                      </a:pPr>
                      <a:r>
                        <a:rPr lang="en-US" sz="1800"/>
                        <a:t>2023/11/13</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ar-IQ" sz="1800"/>
                        <a:t>الهيكل التنظيمي</a:t>
                      </a:r>
                      <a:endParaRPr lang="en-US" sz="1800">
                        <a:latin typeface="Times New Roman"/>
                        <a:ea typeface="Times New Roman"/>
                        <a:cs typeface="Arial"/>
                      </a:endParaRPr>
                    </a:p>
                  </a:txBody>
                  <a:tcPr marL="49696" marR="49696" marT="0" marB="0" anchor="ctr"/>
                </a:tc>
                <a:extLst>
                  <a:ext uri="{0D108BD9-81ED-4DB2-BD59-A6C34878D82A}">
                    <a16:rowId xmlns:a16="http://schemas.microsoft.com/office/drawing/2014/main" val="10005"/>
                  </a:ext>
                </a:extLst>
              </a:tr>
              <a:tr h="429626">
                <a:tc>
                  <a:txBody>
                    <a:bodyPr/>
                    <a:lstStyle/>
                    <a:p>
                      <a:pPr algn="ctr" rtl="1">
                        <a:spcAft>
                          <a:spcPts val="0"/>
                        </a:spcAft>
                      </a:pPr>
                      <a:r>
                        <a:rPr lang="ar-IQ" sz="1800"/>
                        <a:t>الاسبوع</a:t>
                      </a:r>
                      <a:r>
                        <a:rPr lang="ar-SA" sz="1800"/>
                        <a:t> الساددس</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en-US" sz="1800"/>
                        <a:t>2023/11/20</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ar-IQ" sz="1800" dirty="0"/>
                        <a:t>الهيئة الطبية</a:t>
                      </a:r>
                      <a:endParaRPr lang="en-US" sz="1800" dirty="0">
                        <a:latin typeface="Times New Roman"/>
                        <a:ea typeface="Times New Roman"/>
                        <a:cs typeface="Arial"/>
                      </a:endParaRPr>
                    </a:p>
                  </a:txBody>
                  <a:tcPr marL="49696" marR="49696" marT="0" marB="0" anchor="ctr"/>
                </a:tc>
                <a:extLst>
                  <a:ext uri="{0D108BD9-81ED-4DB2-BD59-A6C34878D82A}">
                    <a16:rowId xmlns:a16="http://schemas.microsoft.com/office/drawing/2014/main" val="10006"/>
                  </a:ext>
                </a:extLst>
              </a:tr>
              <a:tr h="429626">
                <a:tc>
                  <a:txBody>
                    <a:bodyPr/>
                    <a:lstStyle/>
                    <a:p>
                      <a:pPr algn="ctr" rtl="1">
                        <a:spcAft>
                          <a:spcPts val="0"/>
                        </a:spcAft>
                      </a:pPr>
                      <a:r>
                        <a:rPr lang="ar-IQ" sz="1800"/>
                        <a:t>الاسبوع</a:t>
                      </a:r>
                      <a:r>
                        <a:rPr lang="ar-SA" sz="1800"/>
                        <a:t> السابع</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en-US" sz="1800"/>
                        <a:t>2023/11/27</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ar-IQ" sz="1800"/>
                        <a:t>الهيئة التمريضية</a:t>
                      </a:r>
                      <a:endParaRPr lang="en-US" sz="1800">
                        <a:latin typeface="Times New Roman"/>
                        <a:ea typeface="Times New Roman"/>
                        <a:cs typeface="Arial"/>
                      </a:endParaRPr>
                    </a:p>
                  </a:txBody>
                  <a:tcPr marL="49696" marR="49696" marT="0" marB="0" anchor="ctr"/>
                </a:tc>
                <a:extLst>
                  <a:ext uri="{0D108BD9-81ED-4DB2-BD59-A6C34878D82A}">
                    <a16:rowId xmlns:a16="http://schemas.microsoft.com/office/drawing/2014/main" val="10007"/>
                  </a:ext>
                </a:extLst>
              </a:tr>
              <a:tr h="429626">
                <a:tc>
                  <a:txBody>
                    <a:bodyPr/>
                    <a:lstStyle/>
                    <a:p>
                      <a:pPr algn="ctr" rtl="1">
                        <a:spcAft>
                          <a:spcPts val="0"/>
                        </a:spcAft>
                      </a:pPr>
                      <a:r>
                        <a:rPr lang="ar-IQ" sz="1800"/>
                        <a:t>الاسبوع</a:t>
                      </a:r>
                      <a:r>
                        <a:rPr lang="ar-SA" sz="1800"/>
                        <a:t> الثامن</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en-US" sz="1800"/>
                        <a:t>2023/12/4</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ar-IQ" sz="1800"/>
                        <a:t>الاقسام الطبية/ قسم الادخال/ العيادة الخارجية</a:t>
                      </a:r>
                      <a:endParaRPr lang="en-US" sz="1800">
                        <a:latin typeface="Times New Roman"/>
                        <a:ea typeface="Times New Roman"/>
                        <a:cs typeface="Arial"/>
                      </a:endParaRPr>
                    </a:p>
                  </a:txBody>
                  <a:tcPr marL="49696" marR="49696" marT="0" marB="0" anchor="ctr"/>
                </a:tc>
                <a:extLst>
                  <a:ext uri="{0D108BD9-81ED-4DB2-BD59-A6C34878D82A}">
                    <a16:rowId xmlns:a16="http://schemas.microsoft.com/office/drawing/2014/main" val="10008"/>
                  </a:ext>
                </a:extLst>
              </a:tr>
              <a:tr h="429626">
                <a:tc>
                  <a:txBody>
                    <a:bodyPr/>
                    <a:lstStyle/>
                    <a:p>
                      <a:pPr algn="ctr" rtl="1">
                        <a:spcAft>
                          <a:spcPts val="0"/>
                        </a:spcAft>
                      </a:pPr>
                      <a:r>
                        <a:rPr lang="ar-IQ" sz="1800"/>
                        <a:t>الاسبوع</a:t>
                      </a:r>
                      <a:r>
                        <a:rPr lang="ar-SA" sz="1800"/>
                        <a:t> التاسع</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en-US" sz="1800"/>
                        <a:t>2023/12/17</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ar-IQ" sz="1800"/>
                        <a:t>قسم الطوارئ</a:t>
                      </a:r>
                      <a:endParaRPr lang="en-US" sz="1800">
                        <a:latin typeface="Times New Roman"/>
                        <a:ea typeface="Times New Roman"/>
                        <a:cs typeface="Arial"/>
                      </a:endParaRPr>
                    </a:p>
                  </a:txBody>
                  <a:tcPr marL="49696" marR="49696" marT="0" marB="0" anchor="ctr"/>
                </a:tc>
                <a:extLst>
                  <a:ext uri="{0D108BD9-81ED-4DB2-BD59-A6C34878D82A}">
                    <a16:rowId xmlns:a16="http://schemas.microsoft.com/office/drawing/2014/main" val="10009"/>
                  </a:ext>
                </a:extLst>
              </a:tr>
              <a:tr h="266258">
                <a:tc>
                  <a:txBody>
                    <a:bodyPr/>
                    <a:lstStyle/>
                    <a:p>
                      <a:pPr algn="ctr" rtl="1">
                        <a:spcAft>
                          <a:spcPts val="0"/>
                        </a:spcAft>
                      </a:pPr>
                      <a:r>
                        <a:rPr lang="ar-IQ" sz="1800"/>
                        <a:t>الاسبوع</a:t>
                      </a:r>
                      <a:r>
                        <a:rPr lang="ar-SA" sz="1800"/>
                        <a:t> العاشر</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en-US" sz="1800"/>
                        <a:t>2024/1/3</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ar-IQ" sz="1800"/>
                        <a:t>قسم المختبرات</a:t>
                      </a:r>
                      <a:endParaRPr lang="en-US" sz="1800">
                        <a:latin typeface="Times New Roman"/>
                        <a:ea typeface="Times New Roman"/>
                        <a:cs typeface="Arial"/>
                      </a:endParaRPr>
                    </a:p>
                  </a:txBody>
                  <a:tcPr marL="49696" marR="49696" marT="0" marB="0" anchor="ctr"/>
                </a:tc>
                <a:extLst>
                  <a:ext uri="{0D108BD9-81ED-4DB2-BD59-A6C34878D82A}">
                    <a16:rowId xmlns:a16="http://schemas.microsoft.com/office/drawing/2014/main" val="10010"/>
                  </a:ext>
                </a:extLst>
              </a:tr>
              <a:tr h="266258">
                <a:tc>
                  <a:txBody>
                    <a:bodyPr/>
                    <a:lstStyle/>
                    <a:p>
                      <a:pPr algn="ctr" rtl="1">
                        <a:spcAft>
                          <a:spcPts val="0"/>
                        </a:spcAft>
                      </a:pPr>
                      <a:r>
                        <a:rPr lang="ar-IQ" sz="1800"/>
                        <a:t>الاسبوع</a:t>
                      </a:r>
                      <a:r>
                        <a:rPr lang="ar-SA" sz="1800"/>
                        <a:t> الحادي عشر</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en-US" sz="1800"/>
                        <a:t>2024/2/17</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ar-IQ" sz="1800"/>
                        <a:t>قسم العلاج الطبيعي</a:t>
                      </a:r>
                      <a:endParaRPr lang="en-US" sz="1800">
                        <a:latin typeface="Times New Roman"/>
                        <a:ea typeface="Times New Roman"/>
                        <a:cs typeface="Arial"/>
                      </a:endParaRPr>
                    </a:p>
                  </a:txBody>
                  <a:tcPr marL="49696" marR="49696" marT="0" marB="0" anchor="ctr"/>
                </a:tc>
                <a:extLst>
                  <a:ext uri="{0D108BD9-81ED-4DB2-BD59-A6C34878D82A}">
                    <a16:rowId xmlns:a16="http://schemas.microsoft.com/office/drawing/2014/main" val="10011"/>
                  </a:ext>
                </a:extLst>
              </a:tr>
              <a:tr h="266258">
                <a:tc>
                  <a:txBody>
                    <a:bodyPr/>
                    <a:lstStyle/>
                    <a:p>
                      <a:pPr algn="ctr" rtl="1">
                        <a:spcAft>
                          <a:spcPts val="0"/>
                        </a:spcAft>
                      </a:pPr>
                      <a:r>
                        <a:rPr lang="ar-IQ" sz="1800"/>
                        <a:t>الاسبوع الثاني عشر</a:t>
                      </a:r>
                      <a:endParaRPr lang="en-US" sz="1800">
                        <a:latin typeface="Times New Roman"/>
                        <a:ea typeface="Times New Roman"/>
                        <a:cs typeface="Arial"/>
                      </a:endParaRPr>
                    </a:p>
                  </a:txBody>
                  <a:tcPr marL="49696" marR="49696" marT="0" marB="0" anchor="ctr"/>
                </a:tc>
                <a:tc>
                  <a:txBody>
                    <a:bodyPr/>
                    <a:lstStyle/>
                    <a:p>
                      <a:pPr algn="ctr" rtl="0">
                        <a:spcAft>
                          <a:spcPts val="0"/>
                        </a:spcAft>
                      </a:pPr>
                      <a:r>
                        <a:rPr lang="en-US" sz="1800"/>
                        <a:t>2024/3/1</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ar-IQ" sz="1800"/>
                        <a:t>الاقسام الادارية/ قسم المواد</a:t>
                      </a:r>
                      <a:endParaRPr lang="en-US" sz="1800">
                        <a:latin typeface="Times New Roman"/>
                        <a:ea typeface="Times New Roman"/>
                        <a:cs typeface="Arial"/>
                      </a:endParaRPr>
                    </a:p>
                  </a:txBody>
                  <a:tcPr marL="49696" marR="49696" marT="0" marB="0" anchor="ctr"/>
                </a:tc>
                <a:extLst>
                  <a:ext uri="{0D108BD9-81ED-4DB2-BD59-A6C34878D82A}">
                    <a16:rowId xmlns:a16="http://schemas.microsoft.com/office/drawing/2014/main" val="10012"/>
                  </a:ext>
                </a:extLst>
              </a:tr>
              <a:tr h="266258">
                <a:tc>
                  <a:txBody>
                    <a:bodyPr/>
                    <a:lstStyle/>
                    <a:p>
                      <a:pPr algn="ctr" rtl="1">
                        <a:spcAft>
                          <a:spcPts val="0"/>
                        </a:spcAft>
                      </a:pPr>
                      <a:r>
                        <a:rPr lang="ar-IQ" sz="1800"/>
                        <a:t>الاسبوع</a:t>
                      </a:r>
                      <a:r>
                        <a:rPr lang="ar-SA" sz="1800"/>
                        <a:t> الثالث عشر</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en-US" sz="1800"/>
                        <a:t>2024/3/8</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ar-IQ" sz="1800"/>
                        <a:t>قسم الادارة والذاتية</a:t>
                      </a:r>
                      <a:endParaRPr lang="en-US" sz="1800">
                        <a:latin typeface="Times New Roman"/>
                        <a:ea typeface="Times New Roman"/>
                        <a:cs typeface="Arial"/>
                      </a:endParaRPr>
                    </a:p>
                  </a:txBody>
                  <a:tcPr marL="49696" marR="49696" marT="0" marB="0" anchor="ctr"/>
                </a:tc>
                <a:extLst>
                  <a:ext uri="{0D108BD9-81ED-4DB2-BD59-A6C34878D82A}">
                    <a16:rowId xmlns:a16="http://schemas.microsoft.com/office/drawing/2014/main" val="10013"/>
                  </a:ext>
                </a:extLst>
              </a:tr>
              <a:tr h="266258">
                <a:tc>
                  <a:txBody>
                    <a:bodyPr/>
                    <a:lstStyle/>
                    <a:p>
                      <a:pPr algn="ctr" rtl="1">
                        <a:spcAft>
                          <a:spcPts val="0"/>
                        </a:spcAft>
                      </a:pPr>
                      <a:r>
                        <a:rPr lang="ar-IQ" sz="1800"/>
                        <a:t>الاسبوع</a:t>
                      </a:r>
                      <a:r>
                        <a:rPr lang="ar-SA" sz="1800"/>
                        <a:t> الرابع عشر</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en-US" sz="1800"/>
                        <a:t>2024/3/15</a:t>
                      </a:r>
                      <a:endParaRPr lang="en-US" sz="1800">
                        <a:latin typeface="Times New Roman"/>
                        <a:ea typeface="Times New Roman"/>
                        <a:cs typeface="Arial"/>
                      </a:endParaRPr>
                    </a:p>
                  </a:txBody>
                  <a:tcPr marL="49696" marR="49696" marT="0" marB="0" anchor="ctr"/>
                </a:tc>
                <a:tc>
                  <a:txBody>
                    <a:bodyPr/>
                    <a:lstStyle/>
                    <a:p>
                      <a:pPr algn="ctr" rtl="1">
                        <a:spcAft>
                          <a:spcPts val="0"/>
                        </a:spcAft>
                      </a:pPr>
                      <a:r>
                        <a:rPr lang="ar-IQ" sz="1800"/>
                        <a:t>قسم الاحصاء</a:t>
                      </a:r>
                      <a:endParaRPr lang="en-US" sz="1800">
                        <a:latin typeface="Times New Roman"/>
                        <a:ea typeface="Times New Roman"/>
                        <a:cs typeface="Arial"/>
                      </a:endParaRPr>
                    </a:p>
                  </a:txBody>
                  <a:tcPr marL="49696" marR="49696" marT="0" marB="0" anchor="ctr"/>
                </a:tc>
                <a:extLst>
                  <a:ext uri="{0D108BD9-81ED-4DB2-BD59-A6C34878D82A}">
                    <a16:rowId xmlns:a16="http://schemas.microsoft.com/office/drawing/2014/main" val="10014"/>
                  </a:ext>
                </a:extLst>
              </a:tr>
              <a:tr h="266258">
                <a:tc>
                  <a:txBody>
                    <a:bodyPr/>
                    <a:lstStyle/>
                    <a:p>
                      <a:pPr algn="ctr" rtl="1">
                        <a:spcAft>
                          <a:spcPts val="0"/>
                        </a:spcAft>
                      </a:pPr>
                      <a:r>
                        <a:rPr lang="ar-IQ" sz="1800" dirty="0" err="1"/>
                        <a:t>الاسبوع</a:t>
                      </a:r>
                      <a:r>
                        <a:rPr lang="ar-SA" sz="1800" dirty="0"/>
                        <a:t> الخامس عشر</a:t>
                      </a:r>
                      <a:endParaRPr lang="en-US" sz="1800" dirty="0">
                        <a:latin typeface="Times New Roman"/>
                        <a:ea typeface="Times New Roman"/>
                        <a:cs typeface="Arial"/>
                      </a:endParaRPr>
                    </a:p>
                  </a:txBody>
                  <a:tcPr marL="49696" marR="49696" marT="0" marB="0" anchor="ctr"/>
                </a:tc>
                <a:tc>
                  <a:txBody>
                    <a:bodyPr/>
                    <a:lstStyle/>
                    <a:p>
                      <a:pPr algn="ctr" rtl="1">
                        <a:spcAft>
                          <a:spcPts val="0"/>
                        </a:spcAft>
                      </a:pPr>
                      <a:r>
                        <a:rPr lang="en-US" sz="1800" dirty="0"/>
                        <a:t>2024/3/21</a:t>
                      </a:r>
                      <a:endParaRPr lang="en-US" sz="1800" dirty="0">
                        <a:latin typeface="Times New Roman"/>
                        <a:ea typeface="Times New Roman"/>
                        <a:cs typeface="Arial"/>
                      </a:endParaRPr>
                    </a:p>
                  </a:txBody>
                  <a:tcPr marL="49696" marR="49696" marT="0" marB="0" anchor="ctr"/>
                </a:tc>
                <a:tc>
                  <a:txBody>
                    <a:bodyPr/>
                    <a:lstStyle/>
                    <a:p>
                      <a:pPr algn="ctr" rtl="1">
                        <a:spcAft>
                          <a:spcPts val="0"/>
                        </a:spcAft>
                      </a:pPr>
                      <a:r>
                        <a:rPr lang="ar-IQ" sz="1800" dirty="0"/>
                        <a:t>قسم </a:t>
                      </a:r>
                      <a:r>
                        <a:rPr lang="ar-IQ" sz="1800" dirty="0" err="1"/>
                        <a:t>الادارة</a:t>
                      </a:r>
                      <a:r>
                        <a:rPr lang="ar-IQ" sz="1800" dirty="0"/>
                        <a:t> الفندقية</a:t>
                      </a:r>
                      <a:endParaRPr lang="en-US" sz="1800" dirty="0">
                        <a:latin typeface="Times New Roman"/>
                        <a:ea typeface="Times New Roman"/>
                        <a:cs typeface="Arial"/>
                      </a:endParaRPr>
                    </a:p>
                  </a:txBody>
                  <a:tcPr marL="49696" marR="49696" marT="0" marB="0" anchor="ctr"/>
                </a:tc>
                <a:extLst>
                  <a:ext uri="{0D108BD9-81ED-4DB2-BD59-A6C34878D82A}">
                    <a16:rowId xmlns:a16="http://schemas.microsoft.com/office/drawing/2014/main" val="1001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Rectangle 1"/>
          <p:cNvSpPr>
            <a:spLocks noChangeArrowheads="1"/>
          </p:cNvSpPr>
          <p:nvPr/>
        </p:nvSpPr>
        <p:spPr bwMode="auto">
          <a:xfrm>
            <a:off x="714348" y="385076"/>
            <a:ext cx="7929586" cy="15138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IQ"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مراحل عملية التخطيط للخدمات الصحية.</a:t>
            </a:r>
            <a:endParaRPr kumimoji="0" lang="en-US" sz="2400" b="1"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تعتمد مراحل عملية التخطيط للخدمات الصحية على التكامل والتوافق والاعتمادية بعضها على البعض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الاخر</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حيث تأخذ شكلا حلزونيا ودائريا وعلى ضوء الشكل التالي:</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
        <p:nvSpPr>
          <p:cNvPr id="1048663"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pSp>
        <p:nvGrpSpPr>
          <p:cNvPr id="2" name=" 2"/>
          <p:cNvGrpSpPr>
            <a:grpSpLocks noChangeAspect="1"/>
          </p:cNvGrpSpPr>
          <p:nvPr/>
        </p:nvGrpSpPr>
        <p:grpSpPr bwMode="auto">
          <a:xfrm>
            <a:off x="928688" y="1714500"/>
            <a:ext cx="6715125" cy="4714875"/>
            <a:chOff x="1640" y="2610"/>
            <a:chExt cx="8640" cy="8640"/>
          </a:xfrm>
        </p:grpSpPr>
        <p:sp>
          <p:nvSpPr>
            <p:cNvPr id="3" name="_s43022"/>
            <p:cNvSpPr>
              <a:spLocks noChangeArrowheads="1" noTextEdit="1"/>
            </p:cNvSpPr>
            <p:nvPr/>
          </p:nvSpPr>
          <p:spPr bwMode="auto">
            <a:xfrm>
              <a:off x="4051" y="3258"/>
              <a:ext cx="3819" cy="3819"/>
            </a:xfrm>
            <a:custGeom>
              <a:avLst/>
              <a:gdLst>
                <a:gd name="G0" fmla="+- -5570560 0 0"/>
                <a:gd name="G1" fmla="+- -7208960 0 0"/>
                <a:gd name="G2" fmla="+- -5570560 0 -7208960"/>
                <a:gd name="G3" fmla="+- 10800 0 0"/>
                <a:gd name="G4" fmla="+- 0 0 -5570560"/>
                <a:gd name="T0" fmla="*/ 360 256 1"/>
                <a:gd name="T1" fmla="*/ 0 256 1"/>
                <a:gd name="G5" fmla="+- G2 T0 T1"/>
                <a:gd name="G6" fmla="?: G2 G2 G5"/>
                <a:gd name="G7" fmla="+- 0 0 G6"/>
                <a:gd name="G8" fmla="+- 7200 0 0"/>
                <a:gd name="G9" fmla="+- 0 0 -7208960"/>
                <a:gd name="G10" fmla="+- 7200 0 2700"/>
                <a:gd name="G11" fmla="cos G10 -5570560"/>
                <a:gd name="G12" fmla="sin G10 -5570560"/>
                <a:gd name="G13" fmla="cos 13500 -5570560"/>
                <a:gd name="G14" fmla="sin 13500 -5570560"/>
                <a:gd name="G15" fmla="+- G11 10800 0"/>
                <a:gd name="G16" fmla="+- G12 10800 0"/>
                <a:gd name="G17" fmla="+- G13 10800 0"/>
                <a:gd name="G18" fmla="+- G14 10800 0"/>
                <a:gd name="G19" fmla="*/ 7200 1 2"/>
                <a:gd name="G20" fmla="+- G19 5400 0"/>
                <a:gd name="G21" fmla="cos G20 -5570560"/>
                <a:gd name="G22" fmla="sin G20 -5570560"/>
                <a:gd name="G23" fmla="+- G21 10800 0"/>
                <a:gd name="G24" fmla="+- G12 G23 G22"/>
                <a:gd name="G25" fmla="+- G22 G23 G11"/>
                <a:gd name="G26" fmla="cos 10800 -5570560"/>
                <a:gd name="G27" fmla="sin 10800 -5570560"/>
                <a:gd name="G28" fmla="cos 7200 -5570560"/>
                <a:gd name="G29" fmla="sin 7200 -5570560"/>
                <a:gd name="G30" fmla="+- G26 10800 0"/>
                <a:gd name="G31" fmla="+- G27 10800 0"/>
                <a:gd name="G32" fmla="+- G28 10800 0"/>
                <a:gd name="G33" fmla="+- G29 10800 0"/>
                <a:gd name="G34" fmla="+- G19 5400 0"/>
                <a:gd name="G35" fmla="cos G34 -7208960"/>
                <a:gd name="G36" fmla="sin G34 -7208960"/>
                <a:gd name="G37" fmla="+/ -7208960 -557056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390 w 21600"/>
                <a:gd name="T5" fmla="*/ 92 h 21600"/>
                <a:gd name="T6" fmla="*/ 7721 w 21600"/>
                <a:gd name="T7" fmla="*/ 2342 h 21600"/>
                <a:gd name="T8" fmla="*/ 9860 w 21600"/>
                <a:gd name="T9" fmla="*/ 3661 h 21600"/>
                <a:gd name="T10" fmla="*/ 11976 w 21600"/>
                <a:gd name="T11" fmla="*/ -2649 h 21600"/>
                <a:gd name="T12" fmla="*/ 16067 w 21600"/>
                <a:gd name="T13" fmla="*/ 2226 h 21600"/>
                <a:gd name="T14" fmla="*/ 11192 w 21600"/>
                <a:gd name="T15" fmla="*/ 6317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427" y="3627"/>
                  </a:moveTo>
                  <a:cubicBezTo>
                    <a:pt x="11218" y="3609"/>
                    <a:pt x="11009" y="3600"/>
                    <a:pt x="10800" y="3600"/>
                  </a:cubicBezTo>
                  <a:cubicBezTo>
                    <a:pt x="9960" y="3600"/>
                    <a:pt x="9126" y="3746"/>
                    <a:pt x="8337" y="4034"/>
                  </a:cubicBezTo>
                  <a:lnTo>
                    <a:pt x="7106" y="651"/>
                  </a:lnTo>
                  <a:cubicBezTo>
                    <a:pt x="8290" y="220"/>
                    <a:pt x="9540" y="0"/>
                    <a:pt x="10800" y="0"/>
                  </a:cubicBezTo>
                  <a:cubicBezTo>
                    <a:pt x="11114" y="0"/>
                    <a:pt x="11428" y="13"/>
                    <a:pt x="11741" y="41"/>
                  </a:cubicBezTo>
                  <a:lnTo>
                    <a:pt x="11976" y="-2649"/>
                  </a:lnTo>
                  <a:lnTo>
                    <a:pt x="16067" y="2226"/>
                  </a:lnTo>
                  <a:lnTo>
                    <a:pt x="11192" y="6317"/>
                  </a:lnTo>
                  <a:lnTo>
                    <a:pt x="11427" y="3627"/>
                  </a:lnTo>
                  <a:close/>
                </a:path>
              </a:pathLst>
            </a:custGeom>
            <a:solidFill>
              <a:srgbClr val="BBE0E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ar-IQ"/>
            </a:p>
          </p:txBody>
        </p:sp>
        <p:sp>
          <p:nvSpPr>
            <p:cNvPr id="4" name="_s43021"/>
            <p:cNvSpPr>
              <a:spLocks noChangeArrowheads="1" noTextEdit="1"/>
            </p:cNvSpPr>
            <p:nvPr/>
          </p:nvSpPr>
          <p:spPr bwMode="auto">
            <a:xfrm rot="3600000">
              <a:off x="5578" y="4139"/>
              <a:ext cx="3819" cy="3819"/>
            </a:xfrm>
            <a:custGeom>
              <a:avLst/>
              <a:gdLst>
                <a:gd name="G0" fmla="+- -5570560 0 0"/>
                <a:gd name="G1" fmla="+- -7208960 0 0"/>
                <a:gd name="G2" fmla="+- -5570560 0 -7208960"/>
                <a:gd name="G3" fmla="+- 10800 0 0"/>
                <a:gd name="G4" fmla="+- 0 0 -5570560"/>
                <a:gd name="T0" fmla="*/ 360 256 1"/>
                <a:gd name="T1" fmla="*/ 0 256 1"/>
                <a:gd name="G5" fmla="+- G2 T0 T1"/>
                <a:gd name="G6" fmla="?: G2 G2 G5"/>
                <a:gd name="G7" fmla="+- 0 0 G6"/>
                <a:gd name="G8" fmla="+- 7200 0 0"/>
                <a:gd name="G9" fmla="+- 0 0 -7208960"/>
                <a:gd name="G10" fmla="+- 7200 0 2700"/>
                <a:gd name="G11" fmla="cos G10 -5570560"/>
                <a:gd name="G12" fmla="sin G10 -5570560"/>
                <a:gd name="G13" fmla="cos 13500 -5570560"/>
                <a:gd name="G14" fmla="sin 13500 -5570560"/>
                <a:gd name="G15" fmla="+- G11 10800 0"/>
                <a:gd name="G16" fmla="+- G12 10800 0"/>
                <a:gd name="G17" fmla="+- G13 10800 0"/>
                <a:gd name="G18" fmla="+- G14 10800 0"/>
                <a:gd name="G19" fmla="*/ 7200 1 2"/>
                <a:gd name="G20" fmla="+- G19 5400 0"/>
                <a:gd name="G21" fmla="cos G20 -5570560"/>
                <a:gd name="G22" fmla="sin G20 -5570560"/>
                <a:gd name="G23" fmla="+- G21 10800 0"/>
                <a:gd name="G24" fmla="+- G12 G23 G22"/>
                <a:gd name="G25" fmla="+- G22 G23 G11"/>
                <a:gd name="G26" fmla="cos 10800 -5570560"/>
                <a:gd name="G27" fmla="sin 10800 -5570560"/>
                <a:gd name="G28" fmla="cos 7200 -5570560"/>
                <a:gd name="G29" fmla="sin 7200 -5570560"/>
                <a:gd name="G30" fmla="+- G26 10800 0"/>
                <a:gd name="G31" fmla="+- G27 10800 0"/>
                <a:gd name="G32" fmla="+- G28 10800 0"/>
                <a:gd name="G33" fmla="+- G29 10800 0"/>
                <a:gd name="G34" fmla="+- G19 5400 0"/>
                <a:gd name="G35" fmla="cos G34 -7208960"/>
                <a:gd name="G36" fmla="sin G34 -7208960"/>
                <a:gd name="G37" fmla="+/ -7208960 -557056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390 w 21600"/>
                <a:gd name="T5" fmla="*/ 92 h 21600"/>
                <a:gd name="T6" fmla="*/ 7721 w 21600"/>
                <a:gd name="T7" fmla="*/ 2342 h 21600"/>
                <a:gd name="T8" fmla="*/ 9860 w 21600"/>
                <a:gd name="T9" fmla="*/ 3661 h 21600"/>
                <a:gd name="T10" fmla="*/ 11976 w 21600"/>
                <a:gd name="T11" fmla="*/ -2649 h 21600"/>
                <a:gd name="T12" fmla="*/ 16067 w 21600"/>
                <a:gd name="T13" fmla="*/ 2226 h 21600"/>
                <a:gd name="T14" fmla="*/ 11192 w 21600"/>
                <a:gd name="T15" fmla="*/ 6317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427" y="3627"/>
                  </a:moveTo>
                  <a:cubicBezTo>
                    <a:pt x="11218" y="3609"/>
                    <a:pt x="11009" y="3600"/>
                    <a:pt x="10800" y="3600"/>
                  </a:cubicBezTo>
                  <a:cubicBezTo>
                    <a:pt x="9960" y="3600"/>
                    <a:pt x="9126" y="3746"/>
                    <a:pt x="8337" y="4034"/>
                  </a:cubicBezTo>
                  <a:lnTo>
                    <a:pt x="7106" y="651"/>
                  </a:lnTo>
                  <a:cubicBezTo>
                    <a:pt x="8290" y="220"/>
                    <a:pt x="9540" y="0"/>
                    <a:pt x="10800" y="0"/>
                  </a:cubicBezTo>
                  <a:cubicBezTo>
                    <a:pt x="11114" y="0"/>
                    <a:pt x="11428" y="13"/>
                    <a:pt x="11741" y="41"/>
                  </a:cubicBezTo>
                  <a:lnTo>
                    <a:pt x="11976" y="-2649"/>
                  </a:lnTo>
                  <a:lnTo>
                    <a:pt x="16067" y="2226"/>
                  </a:lnTo>
                  <a:lnTo>
                    <a:pt x="11192" y="6317"/>
                  </a:lnTo>
                  <a:lnTo>
                    <a:pt x="11427" y="3627"/>
                  </a:lnTo>
                  <a:close/>
                </a:path>
              </a:pathLst>
            </a:custGeom>
            <a:solidFill>
              <a:srgbClr val="BBE0E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ar-IQ"/>
            </a:p>
          </p:txBody>
        </p:sp>
        <p:sp>
          <p:nvSpPr>
            <p:cNvPr id="5" name="_s43020"/>
            <p:cNvSpPr>
              <a:spLocks noChangeArrowheads="1" noTextEdit="1"/>
            </p:cNvSpPr>
            <p:nvPr/>
          </p:nvSpPr>
          <p:spPr bwMode="auto">
            <a:xfrm rot="7200000">
              <a:off x="5578" y="5902"/>
              <a:ext cx="3819" cy="3819"/>
            </a:xfrm>
            <a:custGeom>
              <a:avLst/>
              <a:gdLst>
                <a:gd name="G0" fmla="+- -5570560 0 0"/>
                <a:gd name="G1" fmla="+- -7208960 0 0"/>
                <a:gd name="G2" fmla="+- -5570560 0 -7208960"/>
                <a:gd name="G3" fmla="+- 10800 0 0"/>
                <a:gd name="G4" fmla="+- 0 0 -5570560"/>
                <a:gd name="T0" fmla="*/ 360 256 1"/>
                <a:gd name="T1" fmla="*/ 0 256 1"/>
                <a:gd name="G5" fmla="+- G2 T0 T1"/>
                <a:gd name="G6" fmla="?: G2 G2 G5"/>
                <a:gd name="G7" fmla="+- 0 0 G6"/>
                <a:gd name="G8" fmla="+- 7200 0 0"/>
                <a:gd name="G9" fmla="+- 0 0 -7208960"/>
                <a:gd name="G10" fmla="+- 7200 0 2700"/>
                <a:gd name="G11" fmla="cos G10 -5570560"/>
                <a:gd name="G12" fmla="sin G10 -5570560"/>
                <a:gd name="G13" fmla="cos 13500 -5570560"/>
                <a:gd name="G14" fmla="sin 13500 -5570560"/>
                <a:gd name="G15" fmla="+- G11 10800 0"/>
                <a:gd name="G16" fmla="+- G12 10800 0"/>
                <a:gd name="G17" fmla="+- G13 10800 0"/>
                <a:gd name="G18" fmla="+- G14 10800 0"/>
                <a:gd name="G19" fmla="*/ 7200 1 2"/>
                <a:gd name="G20" fmla="+- G19 5400 0"/>
                <a:gd name="G21" fmla="cos G20 -5570560"/>
                <a:gd name="G22" fmla="sin G20 -5570560"/>
                <a:gd name="G23" fmla="+- G21 10800 0"/>
                <a:gd name="G24" fmla="+- G12 G23 G22"/>
                <a:gd name="G25" fmla="+- G22 G23 G11"/>
                <a:gd name="G26" fmla="cos 10800 -5570560"/>
                <a:gd name="G27" fmla="sin 10800 -5570560"/>
                <a:gd name="G28" fmla="cos 7200 -5570560"/>
                <a:gd name="G29" fmla="sin 7200 -5570560"/>
                <a:gd name="G30" fmla="+- G26 10800 0"/>
                <a:gd name="G31" fmla="+- G27 10800 0"/>
                <a:gd name="G32" fmla="+- G28 10800 0"/>
                <a:gd name="G33" fmla="+- G29 10800 0"/>
                <a:gd name="G34" fmla="+- G19 5400 0"/>
                <a:gd name="G35" fmla="cos G34 -7208960"/>
                <a:gd name="G36" fmla="sin G34 -7208960"/>
                <a:gd name="G37" fmla="+/ -7208960 -557056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390 w 21600"/>
                <a:gd name="T5" fmla="*/ 92 h 21600"/>
                <a:gd name="T6" fmla="*/ 7721 w 21600"/>
                <a:gd name="T7" fmla="*/ 2342 h 21600"/>
                <a:gd name="T8" fmla="*/ 9860 w 21600"/>
                <a:gd name="T9" fmla="*/ 3661 h 21600"/>
                <a:gd name="T10" fmla="*/ 11976 w 21600"/>
                <a:gd name="T11" fmla="*/ -2649 h 21600"/>
                <a:gd name="T12" fmla="*/ 16067 w 21600"/>
                <a:gd name="T13" fmla="*/ 2226 h 21600"/>
                <a:gd name="T14" fmla="*/ 11192 w 21600"/>
                <a:gd name="T15" fmla="*/ 6317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427" y="3627"/>
                  </a:moveTo>
                  <a:cubicBezTo>
                    <a:pt x="11218" y="3609"/>
                    <a:pt x="11009" y="3600"/>
                    <a:pt x="10800" y="3600"/>
                  </a:cubicBezTo>
                  <a:cubicBezTo>
                    <a:pt x="9960" y="3600"/>
                    <a:pt x="9126" y="3746"/>
                    <a:pt x="8337" y="4034"/>
                  </a:cubicBezTo>
                  <a:lnTo>
                    <a:pt x="7106" y="651"/>
                  </a:lnTo>
                  <a:cubicBezTo>
                    <a:pt x="8290" y="220"/>
                    <a:pt x="9540" y="0"/>
                    <a:pt x="10800" y="0"/>
                  </a:cubicBezTo>
                  <a:cubicBezTo>
                    <a:pt x="11114" y="0"/>
                    <a:pt x="11428" y="13"/>
                    <a:pt x="11741" y="41"/>
                  </a:cubicBezTo>
                  <a:lnTo>
                    <a:pt x="11976" y="-2649"/>
                  </a:lnTo>
                  <a:lnTo>
                    <a:pt x="16067" y="2226"/>
                  </a:lnTo>
                  <a:lnTo>
                    <a:pt x="11192" y="6317"/>
                  </a:lnTo>
                  <a:lnTo>
                    <a:pt x="11427" y="3627"/>
                  </a:lnTo>
                  <a:close/>
                </a:path>
              </a:pathLst>
            </a:custGeom>
            <a:solidFill>
              <a:srgbClr val="BBE0E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ar-IQ"/>
            </a:p>
          </p:txBody>
        </p:sp>
        <p:sp>
          <p:nvSpPr>
            <p:cNvPr id="6" name="_s43019"/>
            <p:cNvSpPr>
              <a:spLocks noChangeArrowheads="1" noTextEdit="1"/>
            </p:cNvSpPr>
            <p:nvPr/>
          </p:nvSpPr>
          <p:spPr bwMode="auto">
            <a:xfrm rot="10800000">
              <a:off x="4051" y="6784"/>
              <a:ext cx="3819" cy="3819"/>
            </a:xfrm>
            <a:custGeom>
              <a:avLst/>
              <a:gdLst>
                <a:gd name="G0" fmla="+- -5570560 0 0"/>
                <a:gd name="G1" fmla="+- -7208960 0 0"/>
                <a:gd name="G2" fmla="+- -5570560 0 -7208960"/>
                <a:gd name="G3" fmla="+- 10800 0 0"/>
                <a:gd name="G4" fmla="+- 0 0 -5570560"/>
                <a:gd name="T0" fmla="*/ 360 256 1"/>
                <a:gd name="T1" fmla="*/ 0 256 1"/>
                <a:gd name="G5" fmla="+- G2 T0 T1"/>
                <a:gd name="G6" fmla="?: G2 G2 G5"/>
                <a:gd name="G7" fmla="+- 0 0 G6"/>
                <a:gd name="G8" fmla="+- 7200 0 0"/>
                <a:gd name="G9" fmla="+- 0 0 -7208960"/>
                <a:gd name="G10" fmla="+- 7200 0 2700"/>
                <a:gd name="G11" fmla="cos G10 -5570560"/>
                <a:gd name="G12" fmla="sin G10 -5570560"/>
                <a:gd name="G13" fmla="cos 13500 -5570560"/>
                <a:gd name="G14" fmla="sin 13500 -5570560"/>
                <a:gd name="G15" fmla="+- G11 10800 0"/>
                <a:gd name="G16" fmla="+- G12 10800 0"/>
                <a:gd name="G17" fmla="+- G13 10800 0"/>
                <a:gd name="G18" fmla="+- G14 10800 0"/>
                <a:gd name="G19" fmla="*/ 7200 1 2"/>
                <a:gd name="G20" fmla="+- G19 5400 0"/>
                <a:gd name="G21" fmla="cos G20 -5570560"/>
                <a:gd name="G22" fmla="sin G20 -5570560"/>
                <a:gd name="G23" fmla="+- G21 10800 0"/>
                <a:gd name="G24" fmla="+- G12 G23 G22"/>
                <a:gd name="G25" fmla="+- G22 G23 G11"/>
                <a:gd name="G26" fmla="cos 10800 -5570560"/>
                <a:gd name="G27" fmla="sin 10800 -5570560"/>
                <a:gd name="G28" fmla="cos 7200 -5570560"/>
                <a:gd name="G29" fmla="sin 7200 -5570560"/>
                <a:gd name="G30" fmla="+- G26 10800 0"/>
                <a:gd name="G31" fmla="+- G27 10800 0"/>
                <a:gd name="G32" fmla="+- G28 10800 0"/>
                <a:gd name="G33" fmla="+- G29 10800 0"/>
                <a:gd name="G34" fmla="+- G19 5400 0"/>
                <a:gd name="G35" fmla="cos G34 -7208960"/>
                <a:gd name="G36" fmla="sin G34 -7208960"/>
                <a:gd name="G37" fmla="+/ -7208960 -557056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390 w 21600"/>
                <a:gd name="T5" fmla="*/ 92 h 21600"/>
                <a:gd name="T6" fmla="*/ 7721 w 21600"/>
                <a:gd name="T7" fmla="*/ 2342 h 21600"/>
                <a:gd name="T8" fmla="*/ 9860 w 21600"/>
                <a:gd name="T9" fmla="*/ 3661 h 21600"/>
                <a:gd name="T10" fmla="*/ 11976 w 21600"/>
                <a:gd name="T11" fmla="*/ -2649 h 21600"/>
                <a:gd name="T12" fmla="*/ 16067 w 21600"/>
                <a:gd name="T13" fmla="*/ 2226 h 21600"/>
                <a:gd name="T14" fmla="*/ 11192 w 21600"/>
                <a:gd name="T15" fmla="*/ 6317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427" y="3627"/>
                  </a:moveTo>
                  <a:cubicBezTo>
                    <a:pt x="11218" y="3609"/>
                    <a:pt x="11009" y="3600"/>
                    <a:pt x="10800" y="3600"/>
                  </a:cubicBezTo>
                  <a:cubicBezTo>
                    <a:pt x="9960" y="3600"/>
                    <a:pt x="9126" y="3746"/>
                    <a:pt x="8337" y="4034"/>
                  </a:cubicBezTo>
                  <a:lnTo>
                    <a:pt x="7106" y="651"/>
                  </a:lnTo>
                  <a:cubicBezTo>
                    <a:pt x="8290" y="220"/>
                    <a:pt x="9540" y="0"/>
                    <a:pt x="10800" y="0"/>
                  </a:cubicBezTo>
                  <a:cubicBezTo>
                    <a:pt x="11114" y="0"/>
                    <a:pt x="11428" y="13"/>
                    <a:pt x="11741" y="41"/>
                  </a:cubicBezTo>
                  <a:lnTo>
                    <a:pt x="11976" y="-2649"/>
                  </a:lnTo>
                  <a:lnTo>
                    <a:pt x="16067" y="2226"/>
                  </a:lnTo>
                  <a:lnTo>
                    <a:pt x="11192" y="6317"/>
                  </a:lnTo>
                  <a:lnTo>
                    <a:pt x="11427" y="3627"/>
                  </a:lnTo>
                  <a:close/>
                </a:path>
              </a:pathLst>
            </a:custGeom>
            <a:solidFill>
              <a:srgbClr val="BBE0E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ar-IQ"/>
            </a:p>
          </p:txBody>
        </p:sp>
        <p:sp>
          <p:nvSpPr>
            <p:cNvPr id="7" name="_s43018"/>
            <p:cNvSpPr>
              <a:spLocks noChangeArrowheads="1" noTextEdit="1"/>
            </p:cNvSpPr>
            <p:nvPr/>
          </p:nvSpPr>
          <p:spPr bwMode="auto">
            <a:xfrm rot="14400000">
              <a:off x="2524" y="5902"/>
              <a:ext cx="3819" cy="3819"/>
            </a:xfrm>
            <a:custGeom>
              <a:avLst/>
              <a:gdLst>
                <a:gd name="G0" fmla="+- -5570560 0 0"/>
                <a:gd name="G1" fmla="+- -7208960 0 0"/>
                <a:gd name="G2" fmla="+- -5570560 0 -7208960"/>
                <a:gd name="G3" fmla="+- 10800 0 0"/>
                <a:gd name="G4" fmla="+- 0 0 -5570560"/>
                <a:gd name="T0" fmla="*/ 360 256 1"/>
                <a:gd name="T1" fmla="*/ 0 256 1"/>
                <a:gd name="G5" fmla="+- G2 T0 T1"/>
                <a:gd name="G6" fmla="?: G2 G2 G5"/>
                <a:gd name="G7" fmla="+- 0 0 G6"/>
                <a:gd name="G8" fmla="+- 7200 0 0"/>
                <a:gd name="G9" fmla="+- 0 0 -7208960"/>
                <a:gd name="G10" fmla="+- 7200 0 2700"/>
                <a:gd name="G11" fmla="cos G10 -5570560"/>
                <a:gd name="G12" fmla="sin G10 -5570560"/>
                <a:gd name="G13" fmla="cos 13500 -5570560"/>
                <a:gd name="G14" fmla="sin 13500 -5570560"/>
                <a:gd name="G15" fmla="+- G11 10800 0"/>
                <a:gd name="G16" fmla="+- G12 10800 0"/>
                <a:gd name="G17" fmla="+- G13 10800 0"/>
                <a:gd name="G18" fmla="+- G14 10800 0"/>
                <a:gd name="G19" fmla="*/ 7200 1 2"/>
                <a:gd name="G20" fmla="+- G19 5400 0"/>
                <a:gd name="G21" fmla="cos G20 -5570560"/>
                <a:gd name="G22" fmla="sin G20 -5570560"/>
                <a:gd name="G23" fmla="+- G21 10800 0"/>
                <a:gd name="G24" fmla="+- G12 G23 G22"/>
                <a:gd name="G25" fmla="+- G22 G23 G11"/>
                <a:gd name="G26" fmla="cos 10800 -5570560"/>
                <a:gd name="G27" fmla="sin 10800 -5570560"/>
                <a:gd name="G28" fmla="cos 7200 -5570560"/>
                <a:gd name="G29" fmla="sin 7200 -5570560"/>
                <a:gd name="G30" fmla="+- G26 10800 0"/>
                <a:gd name="G31" fmla="+- G27 10800 0"/>
                <a:gd name="G32" fmla="+- G28 10800 0"/>
                <a:gd name="G33" fmla="+- G29 10800 0"/>
                <a:gd name="G34" fmla="+- G19 5400 0"/>
                <a:gd name="G35" fmla="cos G34 -7208960"/>
                <a:gd name="G36" fmla="sin G34 -7208960"/>
                <a:gd name="G37" fmla="+/ -7208960 -557056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390 w 21600"/>
                <a:gd name="T5" fmla="*/ 92 h 21600"/>
                <a:gd name="T6" fmla="*/ 7721 w 21600"/>
                <a:gd name="T7" fmla="*/ 2342 h 21600"/>
                <a:gd name="T8" fmla="*/ 9860 w 21600"/>
                <a:gd name="T9" fmla="*/ 3661 h 21600"/>
                <a:gd name="T10" fmla="*/ 11976 w 21600"/>
                <a:gd name="T11" fmla="*/ -2649 h 21600"/>
                <a:gd name="T12" fmla="*/ 16067 w 21600"/>
                <a:gd name="T13" fmla="*/ 2226 h 21600"/>
                <a:gd name="T14" fmla="*/ 11192 w 21600"/>
                <a:gd name="T15" fmla="*/ 6317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427" y="3627"/>
                  </a:moveTo>
                  <a:cubicBezTo>
                    <a:pt x="11218" y="3609"/>
                    <a:pt x="11009" y="3600"/>
                    <a:pt x="10800" y="3600"/>
                  </a:cubicBezTo>
                  <a:cubicBezTo>
                    <a:pt x="9960" y="3600"/>
                    <a:pt x="9126" y="3746"/>
                    <a:pt x="8337" y="4034"/>
                  </a:cubicBezTo>
                  <a:lnTo>
                    <a:pt x="7106" y="651"/>
                  </a:lnTo>
                  <a:cubicBezTo>
                    <a:pt x="8290" y="220"/>
                    <a:pt x="9540" y="0"/>
                    <a:pt x="10800" y="0"/>
                  </a:cubicBezTo>
                  <a:cubicBezTo>
                    <a:pt x="11114" y="0"/>
                    <a:pt x="11428" y="13"/>
                    <a:pt x="11741" y="41"/>
                  </a:cubicBezTo>
                  <a:lnTo>
                    <a:pt x="11976" y="-2649"/>
                  </a:lnTo>
                  <a:lnTo>
                    <a:pt x="16067" y="2226"/>
                  </a:lnTo>
                  <a:lnTo>
                    <a:pt x="11192" y="6317"/>
                  </a:lnTo>
                  <a:lnTo>
                    <a:pt x="11427" y="3627"/>
                  </a:lnTo>
                  <a:close/>
                </a:path>
              </a:pathLst>
            </a:custGeom>
            <a:solidFill>
              <a:srgbClr val="BBE0E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ar-IQ"/>
            </a:p>
          </p:txBody>
        </p:sp>
        <p:sp>
          <p:nvSpPr>
            <p:cNvPr id="8" name="_s43017"/>
            <p:cNvSpPr>
              <a:spLocks noChangeArrowheads="1" noTextEdit="1"/>
            </p:cNvSpPr>
            <p:nvPr/>
          </p:nvSpPr>
          <p:spPr bwMode="auto">
            <a:xfrm rot="18000000">
              <a:off x="2524" y="4139"/>
              <a:ext cx="3819" cy="3819"/>
            </a:xfrm>
            <a:custGeom>
              <a:avLst/>
              <a:gdLst>
                <a:gd name="G0" fmla="+- -5570560 0 0"/>
                <a:gd name="G1" fmla="+- -7208960 0 0"/>
                <a:gd name="G2" fmla="+- -5570560 0 -7208960"/>
                <a:gd name="G3" fmla="+- 10800 0 0"/>
                <a:gd name="G4" fmla="+- 0 0 -5570560"/>
                <a:gd name="T0" fmla="*/ 360 256 1"/>
                <a:gd name="T1" fmla="*/ 0 256 1"/>
                <a:gd name="G5" fmla="+- G2 T0 T1"/>
                <a:gd name="G6" fmla="?: G2 G2 G5"/>
                <a:gd name="G7" fmla="+- 0 0 G6"/>
                <a:gd name="G8" fmla="+- 7200 0 0"/>
                <a:gd name="G9" fmla="+- 0 0 -7208960"/>
                <a:gd name="G10" fmla="+- 7200 0 2700"/>
                <a:gd name="G11" fmla="cos G10 -5570560"/>
                <a:gd name="G12" fmla="sin G10 -5570560"/>
                <a:gd name="G13" fmla="cos 13500 -5570560"/>
                <a:gd name="G14" fmla="sin 13500 -5570560"/>
                <a:gd name="G15" fmla="+- G11 10800 0"/>
                <a:gd name="G16" fmla="+- G12 10800 0"/>
                <a:gd name="G17" fmla="+- G13 10800 0"/>
                <a:gd name="G18" fmla="+- G14 10800 0"/>
                <a:gd name="G19" fmla="*/ 7200 1 2"/>
                <a:gd name="G20" fmla="+- G19 5400 0"/>
                <a:gd name="G21" fmla="cos G20 -5570560"/>
                <a:gd name="G22" fmla="sin G20 -5570560"/>
                <a:gd name="G23" fmla="+- G21 10800 0"/>
                <a:gd name="G24" fmla="+- G12 G23 G22"/>
                <a:gd name="G25" fmla="+- G22 G23 G11"/>
                <a:gd name="G26" fmla="cos 10800 -5570560"/>
                <a:gd name="G27" fmla="sin 10800 -5570560"/>
                <a:gd name="G28" fmla="cos 7200 -5570560"/>
                <a:gd name="G29" fmla="sin 7200 -5570560"/>
                <a:gd name="G30" fmla="+- G26 10800 0"/>
                <a:gd name="G31" fmla="+- G27 10800 0"/>
                <a:gd name="G32" fmla="+- G28 10800 0"/>
                <a:gd name="G33" fmla="+- G29 10800 0"/>
                <a:gd name="G34" fmla="+- G19 5400 0"/>
                <a:gd name="G35" fmla="cos G34 -7208960"/>
                <a:gd name="G36" fmla="sin G34 -7208960"/>
                <a:gd name="G37" fmla="+/ -7208960 -557056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390 w 21600"/>
                <a:gd name="T5" fmla="*/ 92 h 21600"/>
                <a:gd name="T6" fmla="*/ 7721 w 21600"/>
                <a:gd name="T7" fmla="*/ 2342 h 21600"/>
                <a:gd name="T8" fmla="*/ 9860 w 21600"/>
                <a:gd name="T9" fmla="*/ 3661 h 21600"/>
                <a:gd name="T10" fmla="*/ 11976 w 21600"/>
                <a:gd name="T11" fmla="*/ -2649 h 21600"/>
                <a:gd name="T12" fmla="*/ 16067 w 21600"/>
                <a:gd name="T13" fmla="*/ 2226 h 21600"/>
                <a:gd name="T14" fmla="*/ 11192 w 21600"/>
                <a:gd name="T15" fmla="*/ 6317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427" y="3627"/>
                  </a:moveTo>
                  <a:cubicBezTo>
                    <a:pt x="11218" y="3609"/>
                    <a:pt x="11009" y="3600"/>
                    <a:pt x="10800" y="3600"/>
                  </a:cubicBezTo>
                  <a:cubicBezTo>
                    <a:pt x="9960" y="3600"/>
                    <a:pt x="9126" y="3746"/>
                    <a:pt x="8337" y="4034"/>
                  </a:cubicBezTo>
                  <a:lnTo>
                    <a:pt x="7106" y="651"/>
                  </a:lnTo>
                  <a:cubicBezTo>
                    <a:pt x="8290" y="220"/>
                    <a:pt x="9540" y="0"/>
                    <a:pt x="10800" y="0"/>
                  </a:cubicBezTo>
                  <a:cubicBezTo>
                    <a:pt x="11114" y="0"/>
                    <a:pt x="11428" y="13"/>
                    <a:pt x="11741" y="41"/>
                  </a:cubicBezTo>
                  <a:lnTo>
                    <a:pt x="11976" y="-2649"/>
                  </a:lnTo>
                  <a:lnTo>
                    <a:pt x="16067" y="2226"/>
                  </a:lnTo>
                  <a:lnTo>
                    <a:pt x="11192" y="6317"/>
                  </a:lnTo>
                  <a:lnTo>
                    <a:pt x="11427" y="3627"/>
                  </a:lnTo>
                  <a:close/>
                </a:path>
              </a:pathLst>
            </a:custGeom>
            <a:solidFill>
              <a:srgbClr val="BBE0E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ar-IQ"/>
            </a:p>
          </p:txBody>
        </p:sp>
        <p:sp>
          <p:nvSpPr>
            <p:cNvPr id="9" name="_s43016"/>
            <p:cNvSpPr>
              <a:spLocks noChangeArrowheads="1"/>
            </p:cNvSpPr>
            <p:nvPr/>
          </p:nvSpPr>
          <p:spPr bwMode="auto">
            <a:xfrm>
              <a:off x="6932" y="3303"/>
              <a:ext cx="1423" cy="1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endParaRPr lang="ar-IQ"/>
            </a:p>
          </p:txBody>
        </p:sp>
        <p:sp>
          <p:nvSpPr>
            <p:cNvPr id="10" name="_s43015"/>
            <p:cNvSpPr>
              <a:spLocks noChangeArrowheads="1"/>
            </p:cNvSpPr>
            <p:nvPr/>
          </p:nvSpPr>
          <p:spPr bwMode="auto">
            <a:xfrm>
              <a:off x="1883" y="6218"/>
              <a:ext cx="1423" cy="1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endParaRPr lang="ar-IQ"/>
            </a:p>
          </p:txBody>
        </p:sp>
        <p:sp>
          <p:nvSpPr>
            <p:cNvPr id="11" name="_s43014"/>
            <p:cNvSpPr>
              <a:spLocks noChangeArrowheads="1"/>
            </p:cNvSpPr>
            <p:nvPr/>
          </p:nvSpPr>
          <p:spPr bwMode="auto">
            <a:xfrm>
              <a:off x="3566" y="3303"/>
              <a:ext cx="1423" cy="1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endParaRPr lang="ar-IQ"/>
            </a:p>
          </p:txBody>
        </p:sp>
        <p:sp>
          <p:nvSpPr>
            <p:cNvPr id="12" name="_s43013"/>
            <p:cNvSpPr>
              <a:spLocks noChangeArrowheads="1"/>
            </p:cNvSpPr>
            <p:nvPr/>
          </p:nvSpPr>
          <p:spPr bwMode="auto">
            <a:xfrm>
              <a:off x="8615" y="6218"/>
              <a:ext cx="1423" cy="1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endParaRPr lang="ar-IQ"/>
            </a:p>
          </p:txBody>
        </p:sp>
        <p:sp>
          <p:nvSpPr>
            <p:cNvPr id="13" name="_s43012"/>
            <p:cNvSpPr>
              <a:spLocks noChangeArrowheads="1"/>
            </p:cNvSpPr>
            <p:nvPr/>
          </p:nvSpPr>
          <p:spPr bwMode="auto">
            <a:xfrm>
              <a:off x="6932" y="9133"/>
              <a:ext cx="1423" cy="1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endParaRPr lang="ar-IQ"/>
            </a:p>
          </p:txBody>
        </p:sp>
        <p:sp>
          <p:nvSpPr>
            <p:cNvPr id="14" name="_s43011"/>
            <p:cNvSpPr>
              <a:spLocks noChangeArrowheads="1"/>
            </p:cNvSpPr>
            <p:nvPr/>
          </p:nvSpPr>
          <p:spPr bwMode="auto">
            <a:xfrm>
              <a:off x="3566" y="9133"/>
              <a:ext cx="1423" cy="1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endParaRPr lang="ar-IQ"/>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4"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pPr lvl="0" fontAlgn="base">
              <a:spcAft>
                <a:spcPct val="0"/>
              </a:spcAft>
              <a:tabLst>
                <a:tab pos="504825" algn="l"/>
              </a:tabLst>
            </a:pPr>
            <a:r>
              <a:rPr lang="ar-SA" b="1" dirty="0"/>
              <a:t>الاختبار </a:t>
            </a:r>
            <a:r>
              <a:rPr lang="ar-SA" b="1" dirty="0" err="1"/>
              <a:t>البعدي</a:t>
            </a:r>
            <a:endParaRPr lang="en-US" sz="2000" b="1" dirty="0">
              <a:solidFill>
                <a:schemeClr val="bg1"/>
              </a:solidFill>
              <a:latin typeface="Arial" pitchFamily="34" charset="0"/>
              <a:cs typeface="Arial" pitchFamily="34" charset="0"/>
            </a:endParaRPr>
          </a:p>
        </p:txBody>
      </p:sp>
      <p:sp>
        <p:nvSpPr>
          <p:cNvPr id="1048665" name="Rectangle 1"/>
          <p:cNvSpPr>
            <a:spLocks noChangeArrowheads="1"/>
          </p:cNvSpPr>
          <p:nvPr/>
        </p:nvSpPr>
        <p:spPr bwMode="auto">
          <a:xfrm>
            <a:off x="285720" y="1429865"/>
            <a:ext cx="8572560" cy="50698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س1: وضح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وجهات النظر التي دعت لتنسيق العمل في المنظمات الصحية؟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س2: وضح مفهوم التنسيق وما هي الفروق التي يمكن تأشيرها بين التعاون والتنسيق في المؤسسات الصحية؟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س3: تظهر الحاجة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التنسيق بين المؤسسات الصحية المختلفة من خلال درجة الاعتمادية عددها ووضح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عناصرها؟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س4: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ادوات</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التنسيق التي يمكن استخدامها مجتمعة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منفردة بحسب طبيعة وحجم المؤسسات الصحية، عددها واشرح واحدة منها؟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س5: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مبادئ التخطيط الصحي وضح ذلك بشكل مختصر؟</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س6: حدد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اعتبارات التخطيط الصحي وضح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تلك الاعتبارات؟</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س7: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العقبات التي تحول دون تطبيق التخطيط في مجال الصحي والحيلولة دون تنفيذه؟</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س8: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عملية التخطيط للخدمات الصحية؟ اشرحها مع الرسم؟</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س9: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مراحل التخطيط في المؤسسات الصحية وفق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ازمان</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حقب مختلفة وضح تلك المراحل؟</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6" name="AutoShape 1"/>
          <p:cNvSpPr>
            <a:spLocks noChangeArrowheads="1"/>
          </p:cNvSpPr>
          <p:nvPr/>
        </p:nvSpPr>
        <p:spPr bwMode="auto">
          <a:xfrm>
            <a:off x="642910" y="214290"/>
            <a:ext cx="8277225" cy="714380"/>
          </a:xfrm>
          <a:prstGeom prst="ribbon">
            <a:avLst>
              <a:gd name="adj1" fmla="val 12500"/>
              <a:gd name="adj2" fmla="val 50000"/>
            </a:avLst>
          </a:prstGeom>
          <a:solidFill>
            <a:srgbClr val="D99594"/>
          </a:solidFill>
          <a:ln w="9525">
            <a:solidFill>
              <a:srgbClr val="000000"/>
            </a:solidFill>
            <a:round/>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pPr>
            <a:r>
              <a:rPr kumimoji="0" lang="ar-SA" sz="20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الوحدة الرابعة</a:t>
            </a:r>
            <a:endParaRPr kumimoji="0" lang="ar-SA" sz="18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pPr>
            <a:endParaRPr kumimoji="0" lang="en-US" sz="16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667" name="AutoShape 2"/>
          <p:cNvSpPr>
            <a:spLocks noChangeArrowheads="1"/>
          </p:cNvSpPr>
          <p:nvPr/>
        </p:nvSpPr>
        <p:spPr bwMode="auto">
          <a:xfrm>
            <a:off x="857224" y="1071546"/>
            <a:ext cx="6715172" cy="928694"/>
          </a:xfrm>
          <a:prstGeom prst="cloudCallout">
            <a:avLst>
              <a:gd name="adj1" fmla="val 47013"/>
              <a:gd name="adj2" fmla="val 78083"/>
            </a:avLst>
          </a:prstGeom>
          <a:solidFill>
            <a:srgbClr val="243F60"/>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774700" lvl="0" indent="0" algn="ctr" defTabSz="914400" rtl="1" eaLnBrk="1" fontAlgn="base" latinLnBrk="0" hangingPunct="1">
              <a:lnSpc>
                <a:spcPct val="100000"/>
              </a:lnSpc>
              <a:spcBef>
                <a:spcPct val="0"/>
              </a:spcBef>
              <a:spcAft>
                <a:spcPts val="1000"/>
              </a:spcAft>
              <a:buClr>
                <a:srgbClr val="FFFFFF"/>
              </a:buClr>
              <a:buSzTx/>
              <a:buFont typeface="Times New Roman" pitchFamily="18" charset="0"/>
              <a:buChar char="1"/>
            </a:pPr>
            <a:r>
              <a:rPr kumimoji="0" lang="ar-SA" sz="1800" b="1" i="0" u="none" strike="noStrike" cap="none" normalizeH="0" baseline="0">
                <a:ln>
                  <a:noFill/>
                </a:ln>
                <a:solidFill>
                  <a:srgbClr val="FFFFFF"/>
                </a:solidFill>
                <a:effectLst/>
                <a:latin typeface="Simplified Arabic" pitchFamily="18" charset="-78"/>
                <a:ea typeface="Arial" pitchFamily="34" charset="0"/>
                <a:cs typeface="Simplified Arabic" pitchFamily="18" charset="-78"/>
              </a:rPr>
              <a:t>النظرة الشاملة للوحدة الرابعة </a:t>
            </a:r>
            <a:r>
              <a:rPr kumimoji="0" lang="en-US" sz="1800" b="1" i="0" u="none" strike="noStrike" cap="none" normalizeH="0" baseline="0">
                <a:ln>
                  <a:noFill/>
                </a:ln>
                <a:solidFill>
                  <a:srgbClr val="FFFFFF"/>
                </a:solidFill>
                <a:effectLst/>
                <a:latin typeface="Times New Roman" pitchFamily="18" charset="0"/>
                <a:ea typeface="Arial" pitchFamily="34" charset="0"/>
                <a:cs typeface="Simplified Arabic" pitchFamily="18" charset="-78"/>
              </a:rPr>
              <a:t>Over View</a:t>
            </a: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668" name="AutoShape 5"/>
          <p:cNvSpPr>
            <a:spLocks noChangeArrowheads="1"/>
          </p:cNvSpPr>
          <p:nvPr/>
        </p:nvSpPr>
        <p:spPr bwMode="auto">
          <a:xfrm>
            <a:off x="5429256" y="2500306"/>
            <a:ext cx="3449646"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أ"/>
            </a:pPr>
            <a:r>
              <a:rPr kumimoji="0" lang="ar-SA" sz="20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الفئة المستهدفة:</a:t>
            </a:r>
            <a:endParaRPr kumimoji="0" lang="en-US" sz="2000" b="1" i="0" u="none" strike="noStrike" cap="none" normalizeH="0" baseline="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a:ln>
                <a:noFill/>
              </a:ln>
              <a:solidFill>
                <a:schemeClr val="tx1"/>
              </a:solidFill>
              <a:effectLst/>
              <a:latin typeface="Arial" pitchFamily="34" charset="0"/>
              <a:cs typeface="Arial" pitchFamily="34" charset="0"/>
            </a:endParaRPr>
          </a:p>
        </p:txBody>
      </p:sp>
      <p:sp>
        <p:nvSpPr>
          <p:cNvPr id="1048669" name="AutoShape 6"/>
          <p:cNvSpPr>
            <a:spLocks noChangeArrowheads="1"/>
          </p:cNvSpPr>
          <p:nvPr/>
        </p:nvSpPr>
        <p:spPr bwMode="auto">
          <a:xfrm>
            <a:off x="5429256" y="3929066"/>
            <a:ext cx="3444885"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571500" lvl="0" indent="0" algn="just" defTabSz="914400" rtl="1" eaLnBrk="1" fontAlgn="base" latinLnBrk="0" hangingPunct="1">
              <a:lnSpc>
                <a:spcPct val="100000"/>
              </a:lnSpc>
              <a:spcBef>
                <a:spcPct val="0"/>
              </a:spcBef>
              <a:spcAft>
                <a:spcPts val="1000"/>
              </a:spcAft>
              <a:buClrTx/>
              <a:buSzTx/>
              <a:buFontTx/>
              <a:buNone/>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ب- المبررات: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Rationale</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 </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048670" name="Rectangle 5"/>
          <p:cNvSpPr/>
          <p:nvPr/>
        </p:nvSpPr>
        <p:spPr>
          <a:xfrm>
            <a:off x="1428728" y="3244334"/>
            <a:ext cx="5067037" cy="802640"/>
          </a:xfrm>
          <a:prstGeom prst="rect">
            <a:avLst/>
          </a:prstGeom>
        </p:spPr>
        <p:txBody>
          <a:bodyPr wrap="square">
            <a:spAutoFit/>
          </a:bodyPr>
          <a:lstStyle/>
          <a:p>
            <a:r>
              <a:rPr lang="ar-IQ" sz="2400" dirty="0"/>
              <a:t>طلبة المرحلة الثانية المعهد الطبي التقني/ الديوانية </a:t>
            </a:r>
            <a:endParaRPr lang="ar-SA" sz="2400" dirty="0"/>
          </a:p>
        </p:txBody>
      </p:sp>
      <p:sp>
        <p:nvSpPr>
          <p:cNvPr id="1048671" name="Rectangle 7"/>
          <p:cNvSpPr>
            <a:spLocks noChangeArrowheads="1"/>
          </p:cNvSpPr>
          <p:nvPr/>
        </p:nvSpPr>
        <p:spPr bwMode="auto">
          <a:xfrm>
            <a:off x="1071538" y="4697155"/>
            <a:ext cx="5572132" cy="802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التعرف على كيفية تصميم المستشفى وتوزيع المسؤوليات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وانواع</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الهياكل التنظيمية</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2" name="AutoShape 16"/>
          <p:cNvSpPr>
            <a:spLocks noChangeArrowheads="1"/>
          </p:cNvSpPr>
          <p:nvPr/>
        </p:nvSpPr>
        <p:spPr bwMode="auto">
          <a:xfrm>
            <a:off x="4071934" y="3000372"/>
            <a:ext cx="4845063"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justLow" defTabSz="914400" rtl="1" eaLnBrk="1" fontAlgn="base" latinLnBrk="0" hangingPunct="1">
              <a:lnSpc>
                <a:spcPct val="100000"/>
              </a:lnSpc>
              <a:spcBef>
                <a:spcPct val="0"/>
              </a:spcBef>
              <a:spcAft>
                <a:spcPct val="0"/>
              </a:spcAft>
              <a:buClrTx/>
              <a:buSzTx/>
              <a:buFontTx/>
              <a:buChar char="•"/>
            </a:pP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اهداف الوحدة: </a:t>
            </a:r>
            <a:r>
              <a:rPr kumimoji="0" lang="en-US"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(objectives</a:t>
            </a:r>
            <a:r>
              <a:rPr kumimoji="0" lang="ar-SA"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a:t>
            </a: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ar-SA" sz="2400" b="0" i="0" u="none" strike="noStrike" cap="none" normalizeH="0" baseline="0">
              <a:ln>
                <a:noFill/>
              </a:ln>
              <a:solidFill>
                <a:schemeClr val="tx1"/>
              </a:solidFill>
              <a:effectLst/>
              <a:latin typeface="Arial" pitchFamily="34" charset="0"/>
              <a:cs typeface="Arial" pitchFamily="34" charset="0"/>
            </a:endParaRPr>
          </a:p>
        </p:txBody>
      </p:sp>
      <p:sp>
        <p:nvSpPr>
          <p:cNvPr id="1048673" name="AutoShape 11"/>
          <p:cNvSpPr>
            <a:spLocks noChangeArrowheads="1"/>
          </p:cNvSpPr>
          <p:nvPr/>
        </p:nvSpPr>
        <p:spPr bwMode="auto">
          <a:xfrm>
            <a:off x="4429124" y="500042"/>
            <a:ext cx="4451359"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ج"/>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الفكرة المركزية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central Idea</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48674" name="Rectangle 1"/>
          <p:cNvSpPr>
            <a:spLocks noChangeArrowheads="1"/>
          </p:cNvSpPr>
          <p:nvPr/>
        </p:nvSpPr>
        <p:spPr bwMode="auto">
          <a:xfrm>
            <a:off x="1214414" y="1395862"/>
            <a:ext cx="7215238" cy="11582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تتضمن الفكرة المركزية على عملية التصميم وتوزيع المسؤوليات المرتبطة بشكل كبير في عملية التخطيط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وادارتها</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والاهداف</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تسعى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تحقيقها مع رسم الهيكل التنظيمي.</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
        <p:nvSpPr>
          <p:cNvPr id="1048675" name="Rectangle 2"/>
          <p:cNvSpPr>
            <a:spLocks noChangeArrowheads="1"/>
          </p:cNvSpPr>
          <p:nvPr/>
        </p:nvSpPr>
        <p:spPr bwMode="auto">
          <a:xfrm>
            <a:off x="714348" y="3864346"/>
            <a:ext cx="7929586" cy="2580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0175" algn="l"/>
                <a:tab pos="1873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بعد دراسة الطالب لهذه الوحدة يتوقع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قادرا على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130175" algn="l"/>
                <a:tab pos="1873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يتعرف على كيفية تصميم المستشفى مع الحاجات الفعلية من الخدمات الصحية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130175" algn="l"/>
                <a:tab pos="1873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يميز بين تصميم المستشفى وتوزيع المسؤوليات ورسم وتحديد نوع الهيكل التنظيمي المراد تصحيحه.</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130175" algn="l"/>
                <a:tab pos="1873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يحدد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المراد تصميمها بشكل يؤدي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انسيابية في العمل مع تحديد المسؤوليات والصلاحيات</a:t>
            </a:r>
            <a:r>
              <a:rPr kumimoji="0" lang="ar-IQ" sz="16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6"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pPr lvl="0" fontAlgn="base">
              <a:spcAft>
                <a:spcPct val="0"/>
              </a:spcAft>
              <a:tabLst>
                <a:tab pos="504825" algn="l"/>
              </a:tabLst>
            </a:pPr>
            <a:r>
              <a:rPr lang="ar-IQ" b="1" dirty="0"/>
              <a:t>تصميم المستشفى وتوزيع المسؤوليات</a:t>
            </a:r>
            <a:endParaRPr lang="en-US" sz="2000" b="1" dirty="0">
              <a:solidFill>
                <a:schemeClr val="bg1"/>
              </a:solidFill>
              <a:latin typeface="Arial" pitchFamily="34" charset="0"/>
              <a:cs typeface="Arial" pitchFamily="34" charset="0"/>
            </a:endParaRPr>
          </a:p>
        </p:txBody>
      </p:sp>
      <p:sp>
        <p:nvSpPr>
          <p:cNvPr id="1048677" name="Rectangle 2"/>
          <p:cNvSpPr>
            <a:spLocks noChangeArrowheads="1"/>
          </p:cNvSpPr>
          <p:nvPr/>
        </p:nvSpPr>
        <p:spPr bwMode="auto">
          <a:xfrm>
            <a:off x="785786" y="1511617"/>
            <a:ext cx="7072362" cy="38633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عملية التصميم ترتبط بشكل كبير في عملية التخطيط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وادارتها</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المحتلفة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والاهداف</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تسعى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تحقيقها.</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التصميم يرتبط مع الحاجات الفعلية من الخدمات الصحية سواء على مستوى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الامراض</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العامة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التخصصية.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على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الادارات</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مسؤلية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تقديم البيانات التي تساعد على انسيابية العمل الصحي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اي</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جمهور المرضى.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التصميم يرتبط بحد كبير في توزيع المسؤوليات التي تناط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بالادارات</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والواجبات المختلفة في الشخص.</a:t>
            </a:r>
            <a:endParaRPr kumimoji="0" lang="ar-IQ"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8" name="Rectangle 1"/>
          <p:cNvSpPr>
            <a:spLocks noChangeArrowheads="1"/>
          </p:cNvSpPr>
          <p:nvPr/>
        </p:nvSpPr>
        <p:spPr bwMode="auto">
          <a:xfrm>
            <a:off x="428596" y="365357"/>
            <a:ext cx="8001056" cy="6187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لذا يجب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تأخذ بنظر الاعتبار مركزية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لا مركزية تنظيمية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جغرافية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لكلاهما في عمل هذه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الادارات</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لذلك لابد من التوضيح لبعض العلاقات الخاصة بالتخطيط:</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لتصميم المستشفى</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تقديم الخدمة الصحية وتصميم المستشفى.</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اعادة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التقويم لتصميم المستشفى.</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تصميم وتحديد مواقع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المستشفى: حيث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المسألة الجوهرية التي يؤكد عليها في عملية تصميم المستشفى هو تحقيق الانسيابية في العمل والاستجابة السريعة لتلبية احتياجات وطلبات المرضى بحيث يحقق التوافق بين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الاقسامك</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لذلك لابد من تحديد مواقع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بشكل يؤدي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انسيابية في العمل، ومن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هذه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هي: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العيادة الخارجية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والاسعاف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والطوارئ.</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السجلات الطبية.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الاشعة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التشخيصية.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السريرية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(الطبية).</a:t>
            </a:r>
            <a:endPar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endParaRPr>
          </a:p>
          <a:p>
            <a:pPr lvl="0"/>
            <a:r>
              <a:rPr lang="ar-IQ" sz="2000" dirty="0" err="1"/>
              <a:t>الاقسام</a:t>
            </a:r>
            <a:r>
              <a:rPr lang="ar-IQ" sz="2000" dirty="0"/>
              <a:t> </a:t>
            </a:r>
            <a:r>
              <a:rPr lang="ar-IQ" sz="2000" dirty="0" err="1"/>
              <a:t>السريرية</a:t>
            </a:r>
            <a:r>
              <a:rPr lang="ar-IQ" sz="2000" dirty="0"/>
              <a:t> (الطبية).</a:t>
            </a:r>
            <a:endParaRPr lang="en-US" sz="2000" dirty="0"/>
          </a:p>
          <a:p>
            <a:pPr lvl="0"/>
            <a:r>
              <a:rPr lang="ar-IQ" sz="2000" dirty="0"/>
              <a:t>المختبرات.</a:t>
            </a:r>
            <a:endParaRPr lang="en-US" sz="2000" dirty="0"/>
          </a:p>
          <a:p>
            <a:pPr lvl="0"/>
            <a:r>
              <a:rPr lang="ar-IQ" sz="2000" dirty="0"/>
              <a:t>الصيدلية.</a:t>
            </a:r>
            <a:endParaRPr lang="en-US" sz="2000" dirty="0"/>
          </a:p>
          <a:p>
            <a:pPr lvl="0"/>
            <a:r>
              <a:rPr lang="ar-IQ" sz="2000" dirty="0"/>
              <a:t>الخدمات </a:t>
            </a:r>
            <a:r>
              <a:rPr lang="ar-IQ" sz="2000" dirty="0" err="1"/>
              <a:t>والاقسام</a:t>
            </a:r>
            <a:r>
              <a:rPr lang="ar-IQ" sz="2000" dirty="0"/>
              <a:t> </a:t>
            </a:r>
            <a:r>
              <a:rPr lang="ar-IQ" sz="2000" dirty="0" err="1"/>
              <a:t>الادارية</a:t>
            </a:r>
            <a:r>
              <a:rPr lang="ar-IQ" sz="2000" dirty="0"/>
              <a:t>.</a:t>
            </a:r>
            <a:endParaRPr lang="en-US" sz="2000" dirty="0"/>
          </a:p>
          <a:p>
            <a:pPr lvl="0"/>
            <a:r>
              <a:rPr lang="ar-IQ" sz="2000" dirty="0"/>
              <a:t>الخدمات الهندسية.</a:t>
            </a:r>
            <a:endParaRPr lang="en-US" sz="2000" dirty="0"/>
          </a:p>
          <a:p>
            <a:pPr lvl="0"/>
            <a:r>
              <a:rPr lang="ar-IQ" sz="2000" dirty="0"/>
              <a:t>استراحة وسكن </a:t>
            </a:r>
            <a:r>
              <a:rPr lang="ar-IQ" sz="2000" dirty="0" err="1"/>
              <a:t>الاطباء</a:t>
            </a:r>
            <a:r>
              <a:rPr lang="ar-IQ" sz="2000" dirty="0"/>
              <a:t> والموظفين.</a:t>
            </a:r>
            <a:endParaRPr lang="en-US" sz="2000" dirty="0"/>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endParaRPr kumimoji="0" lang="ar-IQ"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9" name="Rectangle 35"/>
          <p:cNvSpPr>
            <a:spLocks noChangeArrowheads="1"/>
          </p:cNvSpPr>
          <p:nvPr/>
        </p:nvSpPr>
        <p:spPr bwMode="auto">
          <a:xfrm>
            <a:off x="642910" y="285580"/>
            <a:ext cx="7929618" cy="22250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pPr>
            <a:r>
              <a:rPr kumimoji="0" lang="ar-IQ"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توزيع المسؤوليات في المستشفى:</a:t>
            </a:r>
            <a:endParaRPr kumimoji="0" lang="en-US" sz="2400" b="1" i="0" u="none" strike="noStrike" cap="none" normalizeH="0" baseline="0" dirty="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عند الحديث عن المسؤولية في العمل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يستوجب الحديث عن الصلاحية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المسؤولية = الصلاحية</a:t>
            </a:r>
          </a:p>
          <a:p>
            <a:pPr marL="0" marR="0" lvl="0" indent="0" algn="just" defTabSz="914400" eaLnBrk="0" fontAlgn="base" latinLnBrk="0" hangingPunct="0">
              <a:lnSpc>
                <a:spcPct val="100000"/>
              </a:lnSpc>
              <a:spcBef>
                <a:spcPct val="0"/>
              </a:spcBef>
              <a:spcAft>
                <a:spcPct val="0"/>
              </a:spcAft>
              <a:buClrTx/>
              <a:buSzTx/>
              <a:buFontTx/>
              <a:buNone/>
            </a:pP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المسؤولية: عبارة عن صلاحية منحت مستوى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ضمن الهيكل التنظيمي للمنظمة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r>
              <a:rPr kumimoji="0" lang="en-US" sz="2400" b="0" i="0" u="none" strike="noStrike" cap="none" normalizeH="0" baseline="0" dirty="0">
                <a:ln>
                  <a:noFill/>
                </a:ln>
                <a:solidFill>
                  <a:schemeClr val="tx1"/>
                </a:solidFill>
                <a:effectLst/>
                <a:latin typeface="Arial" pitchFamily="34" charset="0"/>
                <a:cs typeface="Arial" pitchFamily="34" charset="0"/>
              </a:rPr>
              <a:t> </a:t>
            </a:r>
          </a:p>
        </p:txBody>
      </p:sp>
      <p:grpSp>
        <p:nvGrpSpPr>
          <p:cNvPr id="175" name="Group 36"/>
          <p:cNvGrpSpPr/>
          <p:nvPr/>
        </p:nvGrpSpPr>
        <p:grpSpPr bwMode="auto">
          <a:xfrm>
            <a:off x="1643042" y="2214554"/>
            <a:ext cx="5857916" cy="4214842"/>
            <a:chOff x="1440" y="7380"/>
            <a:chExt cx="5040" cy="4860"/>
          </a:xfrm>
        </p:grpSpPr>
        <p:grpSp>
          <p:nvGrpSpPr>
            <p:cNvPr id="176" name="Group 37"/>
            <p:cNvGrpSpPr/>
            <p:nvPr/>
          </p:nvGrpSpPr>
          <p:grpSpPr bwMode="auto">
            <a:xfrm>
              <a:off x="1440" y="7380"/>
              <a:ext cx="5040" cy="4860"/>
              <a:chOff x="5400" y="7560"/>
              <a:chExt cx="5040" cy="4860"/>
            </a:xfrm>
          </p:grpSpPr>
          <p:sp>
            <p:nvSpPr>
              <p:cNvPr id="1048680" name="Text Box 38"/>
              <p:cNvSpPr txBox="1">
                <a:spLocks noChangeArrowheads="1"/>
              </p:cNvSpPr>
              <p:nvPr/>
            </p:nvSpPr>
            <p:spPr bwMode="auto">
              <a:xfrm>
                <a:off x="7200" y="11520"/>
                <a:ext cx="1800" cy="900"/>
              </a:xfrm>
              <a:prstGeom prst="rect">
                <a:avLst/>
              </a:prstGeom>
              <a:solidFill>
                <a:srgbClr val="FFFFFF"/>
              </a:solidFill>
              <a:ln w="2857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pPr>
                <a:r>
                  <a:rPr kumimoji="0" lang="ar-IQ" sz="1600" b="1" i="0" u="none" strike="noStrike" cap="none" normalizeH="0" baseline="0">
                    <a:ln>
                      <a:noFill/>
                    </a:ln>
                    <a:solidFill>
                      <a:schemeClr val="tx1"/>
                    </a:solidFill>
                    <a:effectLst/>
                    <a:latin typeface="Arial" pitchFamily="34" charset="0"/>
                    <a:ea typeface="Arial" pitchFamily="34" charset="0"/>
                    <a:cs typeface="Arial" pitchFamily="34" charset="0"/>
                  </a:rPr>
                  <a:t>المرؤوس</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681" name="Text Box 39"/>
              <p:cNvSpPr txBox="1">
                <a:spLocks noChangeArrowheads="1"/>
              </p:cNvSpPr>
              <p:nvPr/>
            </p:nvSpPr>
            <p:spPr bwMode="auto">
              <a:xfrm>
                <a:off x="6840" y="7560"/>
                <a:ext cx="1800" cy="900"/>
              </a:xfrm>
              <a:prstGeom prst="rect">
                <a:avLst/>
              </a:prstGeom>
              <a:solidFill>
                <a:srgbClr val="FFFFFF"/>
              </a:solidFill>
              <a:ln w="2857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pPr>
                <a:r>
                  <a:rPr kumimoji="0" lang="ar-IQ" sz="1600" b="1" i="0" u="none" strike="noStrike" cap="none" normalizeH="0" baseline="0">
                    <a:ln>
                      <a:noFill/>
                    </a:ln>
                    <a:solidFill>
                      <a:schemeClr val="tx1"/>
                    </a:solidFill>
                    <a:effectLst/>
                    <a:latin typeface="Arial" pitchFamily="34" charset="0"/>
                    <a:ea typeface="Arial" pitchFamily="34" charset="0"/>
                    <a:cs typeface="Arial" pitchFamily="34" charset="0"/>
                  </a:rPr>
                  <a:t>الرئيس</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682" name="Text Box 40"/>
              <p:cNvSpPr txBox="1">
                <a:spLocks noChangeArrowheads="1"/>
              </p:cNvSpPr>
              <p:nvPr/>
            </p:nvSpPr>
            <p:spPr bwMode="auto">
              <a:xfrm>
                <a:off x="5400" y="9180"/>
                <a:ext cx="1800" cy="900"/>
              </a:xfrm>
              <a:prstGeom prst="rect">
                <a:avLst/>
              </a:prstGeom>
              <a:solidFill>
                <a:srgbClr val="FFFFFF"/>
              </a:solidFill>
              <a:ln w="2857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pPr>
                <a:r>
                  <a:rPr kumimoji="0" lang="ar-IQ" sz="1600" b="1" i="0" u="none" strike="noStrike" cap="none" normalizeH="0" baseline="0">
                    <a:ln>
                      <a:noFill/>
                    </a:ln>
                    <a:solidFill>
                      <a:schemeClr val="tx1"/>
                    </a:solidFill>
                    <a:effectLst/>
                    <a:latin typeface="Arial" pitchFamily="34" charset="0"/>
                    <a:ea typeface="Arial" pitchFamily="34" charset="0"/>
                    <a:cs typeface="Arial" pitchFamily="34" charset="0"/>
                  </a:rPr>
                  <a:t>الصلاحية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683" name="Text Box 41"/>
              <p:cNvSpPr txBox="1">
                <a:spLocks noChangeArrowheads="1"/>
              </p:cNvSpPr>
              <p:nvPr/>
            </p:nvSpPr>
            <p:spPr bwMode="auto">
              <a:xfrm>
                <a:off x="8640" y="9360"/>
                <a:ext cx="1800" cy="900"/>
              </a:xfrm>
              <a:prstGeom prst="rect">
                <a:avLst/>
              </a:prstGeom>
              <a:solidFill>
                <a:srgbClr val="FFFFFF"/>
              </a:solidFill>
              <a:ln w="2857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pPr>
                <a:r>
                  <a:rPr kumimoji="0" lang="ar-IQ" sz="1600" b="1" i="0" u="none" strike="noStrike" cap="none" normalizeH="0" baseline="0">
                    <a:ln>
                      <a:noFill/>
                    </a:ln>
                    <a:solidFill>
                      <a:schemeClr val="tx1"/>
                    </a:solidFill>
                    <a:effectLst/>
                    <a:latin typeface="Arial" pitchFamily="34" charset="0"/>
                    <a:ea typeface="Arial" pitchFamily="34" charset="0"/>
                    <a:cs typeface="Arial" pitchFamily="34" charset="0"/>
                  </a:rPr>
                  <a:t>المسؤولية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684" name="AutoShape 42"/>
              <p:cNvSpPr>
                <a:spLocks noChangeArrowheads="1"/>
              </p:cNvSpPr>
              <p:nvPr/>
            </p:nvSpPr>
            <p:spPr bwMode="auto">
              <a:xfrm>
                <a:off x="6120" y="8100"/>
                <a:ext cx="3960" cy="3420"/>
              </a:xfrm>
              <a:prstGeom prst="triangle">
                <a:avLst>
                  <a:gd name="adj" fmla="val 50000"/>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pPr>
                <a:r>
                  <a:rPr kumimoji="0" lang="ar-IQ" sz="1600" b="1" i="0" u="none" strike="noStrike" cap="none" normalizeH="0" baseline="0">
                    <a:ln>
                      <a:noFill/>
                    </a:ln>
                    <a:solidFill>
                      <a:schemeClr val="tx1"/>
                    </a:solidFill>
                    <a:effectLst/>
                    <a:latin typeface="Arial" pitchFamily="34" charset="0"/>
                    <a:ea typeface="Arial" pitchFamily="34" charset="0"/>
                    <a:cs typeface="Arial" pitchFamily="34" charset="0"/>
                  </a:rPr>
                  <a:t>الاتصال</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685" name="Line 43"/>
              <p:cNvSpPr>
                <a:spLocks noChangeShapeType="1"/>
              </p:cNvSpPr>
              <p:nvPr/>
            </p:nvSpPr>
            <p:spPr bwMode="auto">
              <a:xfrm>
                <a:off x="6300" y="11160"/>
                <a:ext cx="36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048686" name="Line 44"/>
            <p:cNvSpPr>
              <a:spLocks noChangeShapeType="1"/>
            </p:cNvSpPr>
            <p:nvPr/>
          </p:nvSpPr>
          <p:spPr bwMode="auto">
            <a:xfrm flipH="1" flipV="1">
              <a:off x="4500" y="9000"/>
              <a:ext cx="900" cy="162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48687" name="Line 45"/>
            <p:cNvSpPr>
              <a:spLocks noChangeShapeType="1"/>
            </p:cNvSpPr>
            <p:nvPr/>
          </p:nvSpPr>
          <p:spPr bwMode="auto">
            <a:xfrm flipH="1">
              <a:off x="2880" y="9000"/>
              <a:ext cx="900" cy="162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8" name="Rectangle 1"/>
          <p:cNvSpPr>
            <a:spLocks noChangeArrowheads="1"/>
          </p:cNvSpPr>
          <p:nvPr/>
        </p:nvSpPr>
        <p:spPr bwMode="auto">
          <a:xfrm>
            <a:off x="571472" y="498393"/>
            <a:ext cx="8072462" cy="55397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504825" algn="l"/>
                <a:tab pos="6508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يتضح من الرسم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الرئيس يتمتع بالصلاحية التي تتيح له الحق بالاتصال بالمستويات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الادنى</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منه ومتابعة ما مطلوب انجازه وما يقابله من مسؤولية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الادنى</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تجاه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الاعلى</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تنفيذ ما عهد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اليه</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504825" algn="l"/>
                <a:tab pos="6508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بمعنى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الرئيس له صلاحية يستطيع من خلالها متابعة المستويات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الادنى</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لتحقيق من انجاز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حسب ما هو مخطط له.</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504825" algn="l"/>
                <a:tab pos="650875" algn="l"/>
              </a:tabLst>
            </a:pP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اذا</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الصلاحية هي (حق المدير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فدرته المستمدة من منصبه الرسمي على اتخاذ القرارات المؤثرة في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مرؤسيه</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504825" algn="l"/>
                <a:tab pos="6508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هناك ثلاثة مستويات من الصلاحية وهي:</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الصلاحية الرأسية.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الصلاحية الاستشارية.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الصلاحية الوظيفية.</a:t>
            </a:r>
            <a:endParaRPr kumimoji="0" lang="ar-IQ"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9" name="Rectangle 1"/>
          <p:cNvSpPr>
            <a:spLocks noChangeArrowheads="1"/>
          </p:cNvSpPr>
          <p:nvPr/>
        </p:nvSpPr>
        <p:spPr bwMode="auto">
          <a:xfrm>
            <a:off x="642910" y="732108"/>
            <a:ext cx="8001024" cy="4917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504825" algn="l"/>
                <a:tab pos="650875" algn="l"/>
              </a:tabLst>
            </a:pP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اما</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بالنسبة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المسؤولية لا تعهد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التزام المرؤوسين بتنفيذ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اوجه</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نشاط معين معهود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اليه</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باحسن</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مافي</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قدرته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التزام الفرد بالقيام بواجبات محددة بحكم كونه فردا في المستشفى بغض النظر عن رغباته الخاصة، لذلك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لايمكن</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تكون المسؤولية حقيقية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بتطبيق:</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المسؤولية في انجاز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المسؤولية تحقيق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اهداف</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المسؤولية بالالتزام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باخلاقيات</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العمل.</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المسؤولية تحمل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تبعاغت</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اعماله</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الوظيفية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الطبية.</a:t>
            </a:r>
            <a:endParaRPr kumimoji="0" lang="ar-IQ"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0" name="Rectangle 1"/>
          <p:cNvSpPr>
            <a:spLocks noChangeArrowheads="1"/>
          </p:cNvSpPr>
          <p:nvPr/>
        </p:nvSpPr>
        <p:spPr bwMode="auto">
          <a:xfrm>
            <a:off x="428596" y="1398346"/>
            <a:ext cx="8215370" cy="4358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504825" algn="l"/>
                <a:tab pos="6508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تعريف الهيكل التنظيمي (البناء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والاطاؤر</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الذي يحدد التركيب الداخلي للمنظمة فهو يبين التقسيمات التنظيمية والوحدات الفرعية التي تقوم بمختلف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والانشطة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يتطلبها تحقيق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اهداف</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المنظمة ويوضح نوعية العلاقات بين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اقسامها</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وخطوط السلطة وشبكات الاتصال).</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504825" algn="l"/>
                <a:tab pos="6508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سمات الهيكل التنظيمي: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انه يعكس حالة المنظمة في حالبة السكون- بما يتيح انسب الظروف لتدفق العمل.</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الهيكل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التنظيميب</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ليس هدف، بل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تسيتخدم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وتحقق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تسعى المنظمة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تحقيقها.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لا يوجد هيكل تنظيمي مثالي صالح لتطبيق في مختلف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انواع</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المنظمات.</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ياخذ</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الهيكل التنظيمي في الغالب الشكل الهرمي في داخله العلاقات القائمة في المنظمة وحدودها... الخ.</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
        <p:nvSpPr>
          <p:cNvPr id="1048691"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pPr lvl="0" fontAlgn="base">
              <a:spcAft>
                <a:spcPct val="0"/>
              </a:spcAft>
              <a:tabLst>
                <a:tab pos="504825" algn="l"/>
              </a:tabLst>
            </a:pPr>
            <a:r>
              <a:rPr lang="ar-IQ" b="1" dirty="0"/>
              <a:t>مفهوم الهيكل التنظيمي</a:t>
            </a:r>
            <a:endParaRPr lang="en-US" sz="2000" b="1" dirty="0">
              <a:solidFill>
                <a:schemeClr val="bg1"/>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5" name="Table 3"/>
          <p:cNvGraphicFramePr>
            <a:graphicFrameLocks noGrp="1"/>
          </p:cNvGraphicFramePr>
          <p:nvPr/>
        </p:nvGraphicFramePr>
        <p:xfrm>
          <a:off x="285720" y="285731"/>
          <a:ext cx="8643999" cy="6286540"/>
        </p:xfrm>
        <a:graphic>
          <a:graphicData uri="http://schemas.openxmlformats.org/drawingml/2006/table">
            <a:tbl>
              <a:tblPr rtl="1">
                <a:tableStyleId>{5DA37D80-6434-44D0-A028-1B22A696006F}</a:tableStyleId>
              </a:tblPr>
              <a:tblGrid>
                <a:gridCol w="3057148">
                  <a:extLst>
                    <a:ext uri="{9D8B030D-6E8A-4147-A177-3AD203B41FA5}">
                      <a16:colId xmlns:a16="http://schemas.microsoft.com/office/drawing/2014/main" val="20000"/>
                    </a:ext>
                  </a:extLst>
                </a:gridCol>
                <a:gridCol w="1697965">
                  <a:extLst>
                    <a:ext uri="{9D8B030D-6E8A-4147-A177-3AD203B41FA5}">
                      <a16:colId xmlns:a16="http://schemas.microsoft.com/office/drawing/2014/main" val="20001"/>
                    </a:ext>
                  </a:extLst>
                </a:gridCol>
                <a:gridCol w="3888886">
                  <a:extLst>
                    <a:ext uri="{9D8B030D-6E8A-4147-A177-3AD203B41FA5}">
                      <a16:colId xmlns:a16="http://schemas.microsoft.com/office/drawing/2014/main" val="20002"/>
                    </a:ext>
                  </a:extLst>
                </a:gridCol>
              </a:tblGrid>
              <a:tr h="419102">
                <a:tc rowSpan="2">
                  <a:txBody>
                    <a:bodyPr/>
                    <a:lstStyle/>
                    <a:p>
                      <a:pPr algn="ctr" rtl="1">
                        <a:spcAft>
                          <a:spcPts val="0"/>
                        </a:spcAft>
                      </a:pPr>
                      <a:r>
                        <a:rPr lang="ar-IQ" sz="1800"/>
                        <a:t>الاسبوع</a:t>
                      </a:r>
                      <a:r>
                        <a:rPr lang="ar-SA" sz="1800"/>
                        <a:t> السادس عشر</a:t>
                      </a:r>
                      <a:endParaRPr lang="en-US" sz="1800"/>
                    </a:p>
                    <a:p>
                      <a:pPr algn="ctr" rtl="1">
                        <a:spcAft>
                          <a:spcPts val="0"/>
                        </a:spcAft>
                      </a:pPr>
                      <a:r>
                        <a:rPr lang="ar-IQ" sz="1800"/>
                        <a:t>الاسبوع</a:t>
                      </a:r>
                      <a:r>
                        <a:rPr lang="ar-SA" sz="1800"/>
                        <a:t> السابع عشر</a:t>
                      </a:r>
                      <a:endParaRPr lang="en-US" sz="1800">
                        <a:latin typeface="Times New Roman"/>
                        <a:ea typeface="Times New Roman"/>
                        <a:cs typeface="Arial"/>
                      </a:endParaRPr>
                    </a:p>
                  </a:txBody>
                  <a:tcPr marL="68580" marR="68580" marT="0" marB="0" anchor="ctr"/>
                </a:tc>
                <a:tc>
                  <a:txBody>
                    <a:bodyPr/>
                    <a:lstStyle/>
                    <a:p>
                      <a:pPr algn="ctr" rtl="1">
                        <a:spcAft>
                          <a:spcPts val="0"/>
                        </a:spcAft>
                      </a:pPr>
                      <a:r>
                        <a:rPr lang="en-US" sz="1800"/>
                        <a:t>2024/3/28</a:t>
                      </a:r>
                      <a:endParaRPr lang="en-US" sz="1800">
                        <a:latin typeface="Times New Roman"/>
                        <a:ea typeface="Times New Roman"/>
                        <a:cs typeface="Arial"/>
                      </a:endParaRPr>
                    </a:p>
                  </a:txBody>
                  <a:tcPr marL="68580" marR="68580" marT="0" marB="0" anchor="ctr"/>
                </a:tc>
                <a:tc rowSpan="2">
                  <a:txBody>
                    <a:bodyPr/>
                    <a:lstStyle/>
                    <a:p>
                      <a:pPr algn="ctr" rtl="1">
                        <a:spcAft>
                          <a:spcPts val="0"/>
                        </a:spcAft>
                      </a:pPr>
                      <a:r>
                        <a:rPr lang="ar-IQ" sz="1800"/>
                        <a:t>قسم الصيانة</a:t>
                      </a:r>
                      <a:endParaRPr lang="en-US" sz="1800">
                        <a:latin typeface="Times New Roman"/>
                        <a:ea typeface="Times New Roman"/>
                        <a:cs typeface="Arial"/>
                      </a:endParaRPr>
                    </a:p>
                  </a:txBody>
                  <a:tcPr marL="68580" marR="68580" marT="0" marB="0" anchor="ctr"/>
                </a:tc>
                <a:extLst>
                  <a:ext uri="{0D108BD9-81ED-4DB2-BD59-A6C34878D82A}">
                    <a16:rowId xmlns:a16="http://schemas.microsoft.com/office/drawing/2014/main" val="10000"/>
                  </a:ext>
                </a:extLst>
              </a:tr>
              <a:tr h="419102">
                <a:tc vMerge="1">
                  <a:txBody>
                    <a:bodyPr/>
                    <a:lstStyle/>
                    <a:p>
                      <a:pPr rtl="1"/>
                      <a:endParaRPr lang="ar-SA"/>
                    </a:p>
                  </a:txBody>
                  <a:tcPr/>
                </a:tc>
                <a:tc>
                  <a:txBody>
                    <a:bodyPr/>
                    <a:lstStyle/>
                    <a:p>
                      <a:pPr algn="ctr" rtl="1">
                        <a:spcAft>
                          <a:spcPts val="0"/>
                        </a:spcAft>
                      </a:pPr>
                      <a:r>
                        <a:rPr lang="en-US" sz="1800"/>
                        <a:t>2024/4/6</a:t>
                      </a:r>
                      <a:endParaRPr lang="en-US" sz="1800">
                        <a:latin typeface="Times New Roman"/>
                        <a:ea typeface="Times New Roman"/>
                        <a:cs typeface="Arial"/>
                      </a:endParaRPr>
                    </a:p>
                  </a:txBody>
                  <a:tcPr marL="68580" marR="68580" marT="0" marB="0" anchor="ctr"/>
                </a:tc>
                <a:tc vMerge="1">
                  <a:txBody>
                    <a:bodyPr/>
                    <a:lstStyle/>
                    <a:p>
                      <a:pPr rtl="1"/>
                      <a:endParaRPr lang="ar-SA"/>
                    </a:p>
                  </a:txBody>
                  <a:tcPr/>
                </a:tc>
                <a:extLst>
                  <a:ext uri="{0D108BD9-81ED-4DB2-BD59-A6C34878D82A}">
                    <a16:rowId xmlns:a16="http://schemas.microsoft.com/office/drawing/2014/main" val="10001"/>
                  </a:ext>
                </a:extLst>
              </a:tr>
              <a:tr h="419102">
                <a:tc rowSpan="3">
                  <a:txBody>
                    <a:bodyPr/>
                    <a:lstStyle/>
                    <a:p>
                      <a:pPr algn="ctr" rtl="1">
                        <a:spcAft>
                          <a:spcPts val="0"/>
                        </a:spcAft>
                      </a:pPr>
                      <a:r>
                        <a:rPr lang="ar-IQ" sz="1800" dirty="0" err="1"/>
                        <a:t>الاسبوع</a:t>
                      </a:r>
                      <a:r>
                        <a:rPr lang="ar-SA" sz="1800" dirty="0"/>
                        <a:t> الثامن عشر </a:t>
                      </a:r>
                      <a:endParaRPr lang="en-US" sz="1800" dirty="0"/>
                    </a:p>
                    <a:p>
                      <a:pPr algn="ctr" rtl="1">
                        <a:spcAft>
                          <a:spcPts val="0"/>
                        </a:spcAft>
                      </a:pPr>
                      <a:r>
                        <a:rPr lang="ar-IQ" sz="1800" dirty="0" err="1"/>
                        <a:t>الاسبوع</a:t>
                      </a:r>
                      <a:r>
                        <a:rPr lang="ar-SA" sz="1800" dirty="0"/>
                        <a:t> التاسع عشر</a:t>
                      </a:r>
                      <a:endParaRPr lang="en-US" sz="1800" dirty="0"/>
                    </a:p>
                    <a:p>
                      <a:pPr algn="ctr" rtl="1">
                        <a:spcAft>
                          <a:spcPts val="0"/>
                        </a:spcAft>
                      </a:pPr>
                      <a:r>
                        <a:rPr lang="ar-IQ" sz="1800" dirty="0" err="1"/>
                        <a:t>الاسبوع</a:t>
                      </a:r>
                      <a:r>
                        <a:rPr lang="ar-SA" sz="1800" dirty="0"/>
                        <a:t> العشرون </a:t>
                      </a:r>
                      <a:endParaRPr lang="en-US" sz="1800" dirty="0">
                        <a:latin typeface="Times New Roman"/>
                        <a:ea typeface="Times New Roman"/>
                        <a:cs typeface="Arial"/>
                      </a:endParaRPr>
                    </a:p>
                  </a:txBody>
                  <a:tcPr marL="68580" marR="68580" marT="0" marB="0" anchor="ctr"/>
                </a:tc>
                <a:tc>
                  <a:txBody>
                    <a:bodyPr/>
                    <a:lstStyle/>
                    <a:p>
                      <a:pPr algn="ctr" rtl="1">
                        <a:spcAft>
                          <a:spcPts val="0"/>
                        </a:spcAft>
                      </a:pPr>
                      <a:r>
                        <a:rPr lang="en-US" sz="1800"/>
                        <a:t>2024/4/13</a:t>
                      </a:r>
                      <a:endParaRPr lang="en-US" sz="1800">
                        <a:latin typeface="Times New Roman"/>
                        <a:ea typeface="Times New Roman"/>
                        <a:cs typeface="Arial"/>
                      </a:endParaRPr>
                    </a:p>
                  </a:txBody>
                  <a:tcPr marL="68580" marR="68580" marT="0" marB="0" anchor="ctr"/>
                </a:tc>
                <a:tc rowSpan="3">
                  <a:txBody>
                    <a:bodyPr/>
                    <a:lstStyle/>
                    <a:p>
                      <a:pPr algn="ctr" rtl="1">
                        <a:spcAft>
                          <a:spcPts val="0"/>
                        </a:spcAft>
                      </a:pPr>
                      <a:r>
                        <a:rPr lang="ar-IQ" sz="1800"/>
                        <a:t>المخاطر في المستشفيات</a:t>
                      </a:r>
                      <a:endParaRPr lang="en-US" sz="1800">
                        <a:latin typeface="Times New Roman"/>
                        <a:ea typeface="Times New Roman"/>
                        <a:cs typeface="Arial"/>
                      </a:endParaRPr>
                    </a:p>
                  </a:txBody>
                  <a:tcPr marL="68580" marR="68580" marT="0" marB="0" anchor="ctr"/>
                </a:tc>
                <a:extLst>
                  <a:ext uri="{0D108BD9-81ED-4DB2-BD59-A6C34878D82A}">
                    <a16:rowId xmlns:a16="http://schemas.microsoft.com/office/drawing/2014/main" val="10002"/>
                  </a:ext>
                </a:extLst>
              </a:tr>
              <a:tr h="419102">
                <a:tc vMerge="1">
                  <a:txBody>
                    <a:bodyPr/>
                    <a:lstStyle/>
                    <a:p>
                      <a:pPr rtl="1"/>
                      <a:endParaRPr lang="ar-SA"/>
                    </a:p>
                  </a:txBody>
                  <a:tcPr/>
                </a:tc>
                <a:tc>
                  <a:txBody>
                    <a:bodyPr/>
                    <a:lstStyle/>
                    <a:p>
                      <a:pPr algn="ctr" rtl="1">
                        <a:spcAft>
                          <a:spcPts val="0"/>
                        </a:spcAft>
                      </a:pPr>
                      <a:r>
                        <a:rPr lang="en-US" sz="1800"/>
                        <a:t>2024/4/13</a:t>
                      </a:r>
                      <a:endParaRPr lang="en-US" sz="1800">
                        <a:latin typeface="Times New Roman"/>
                        <a:ea typeface="Times New Roman"/>
                        <a:cs typeface="Arial"/>
                      </a:endParaRPr>
                    </a:p>
                  </a:txBody>
                  <a:tcPr marL="68580" marR="68580" marT="0" marB="0" anchor="ctr"/>
                </a:tc>
                <a:tc vMerge="1">
                  <a:txBody>
                    <a:bodyPr/>
                    <a:lstStyle/>
                    <a:p>
                      <a:pPr rtl="1"/>
                      <a:endParaRPr lang="ar-SA"/>
                    </a:p>
                  </a:txBody>
                  <a:tcPr/>
                </a:tc>
                <a:extLst>
                  <a:ext uri="{0D108BD9-81ED-4DB2-BD59-A6C34878D82A}">
                    <a16:rowId xmlns:a16="http://schemas.microsoft.com/office/drawing/2014/main" val="10003"/>
                  </a:ext>
                </a:extLst>
              </a:tr>
              <a:tr h="419102">
                <a:tc vMerge="1">
                  <a:txBody>
                    <a:bodyPr/>
                    <a:lstStyle/>
                    <a:p>
                      <a:pPr rtl="1"/>
                      <a:endParaRPr lang="ar-SA"/>
                    </a:p>
                  </a:txBody>
                  <a:tcPr/>
                </a:tc>
                <a:tc>
                  <a:txBody>
                    <a:bodyPr/>
                    <a:lstStyle/>
                    <a:p>
                      <a:pPr algn="ctr" rtl="1">
                        <a:spcAft>
                          <a:spcPts val="0"/>
                        </a:spcAft>
                      </a:pPr>
                      <a:r>
                        <a:rPr lang="en-US" sz="1800"/>
                        <a:t>2024/5/1</a:t>
                      </a:r>
                      <a:endParaRPr lang="en-US" sz="1800">
                        <a:latin typeface="Times New Roman"/>
                        <a:ea typeface="Times New Roman"/>
                        <a:cs typeface="Arial"/>
                      </a:endParaRPr>
                    </a:p>
                  </a:txBody>
                  <a:tcPr marL="68580" marR="68580" marT="0" marB="0" anchor="ctr"/>
                </a:tc>
                <a:tc vMerge="1">
                  <a:txBody>
                    <a:bodyPr/>
                    <a:lstStyle/>
                    <a:p>
                      <a:pPr rtl="1"/>
                      <a:endParaRPr lang="ar-SA"/>
                    </a:p>
                  </a:txBody>
                  <a:tcPr/>
                </a:tc>
                <a:extLst>
                  <a:ext uri="{0D108BD9-81ED-4DB2-BD59-A6C34878D82A}">
                    <a16:rowId xmlns:a16="http://schemas.microsoft.com/office/drawing/2014/main" val="10004"/>
                  </a:ext>
                </a:extLst>
              </a:tr>
              <a:tr h="1257309">
                <a:tc>
                  <a:txBody>
                    <a:bodyPr/>
                    <a:lstStyle/>
                    <a:p>
                      <a:pPr algn="ctr" rtl="1">
                        <a:spcAft>
                          <a:spcPts val="0"/>
                        </a:spcAft>
                      </a:pPr>
                      <a:r>
                        <a:rPr lang="ar-IQ" sz="1800"/>
                        <a:t>الاسبوع</a:t>
                      </a:r>
                      <a:r>
                        <a:rPr lang="ar-SA" sz="1800"/>
                        <a:t> الحادي والعشرون</a:t>
                      </a:r>
                      <a:endParaRPr lang="en-US" sz="1800"/>
                    </a:p>
                    <a:p>
                      <a:pPr algn="ctr" rtl="1">
                        <a:spcAft>
                          <a:spcPts val="0"/>
                        </a:spcAft>
                      </a:pPr>
                      <a:r>
                        <a:rPr lang="ar-IQ" sz="1800"/>
                        <a:t>الاسبوع</a:t>
                      </a:r>
                      <a:r>
                        <a:rPr lang="ar-SA" sz="1800"/>
                        <a:t> الثاني والعشرون</a:t>
                      </a:r>
                      <a:endParaRPr lang="en-US" sz="1800"/>
                    </a:p>
                    <a:p>
                      <a:pPr algn="ctr" rtl="1">
                        <a:spcAft>
                          <a:spcPts val="0"/>
                        </a:spcAft>
                      </a:pPr>
                      <a:r>
                        <a:rPr lang="ar-IQ" sz="1800"/>
                        <a:t>الاسبوع</a:t>
                      </a:r>
                      <a:r>
                        <a:rPr lang="ar-SA" sz="1800"/>
                        <a:t> الثالث والعشرون</a:t>
                      </a:r>
                      <a:endParaRPr lang="en-US" sz="1800">
                        <a:latin typeface="Times New Roman"/>
                        <a:ea typeface="Times New Roman"/>
                        <a:cs typeface="Arial"/>
                      </a:endParaRPr>
                    </a:p>
                  </a:txBody>
                  <a:tcPr marL="68580" marR="68580" marT="0" marB="0" anchor="ctr"/>
                </a:tc>
                <a:tc>
                  <a:txBody>
                    <a:bodyPr/>
                    <a:lstStyle/>
                    <a:p>
                      <a:pPr algn="ctr" rtl="1">
                        <a:spcAft>
                          <a:spcPts val="0"/>
                        </a:spcAft>
                      </a:pPr>
                      <a:r>
                        <a:rPr lang="en-US" sz="1800"/>
                        <a:t>2024/5/8</a:t>
                      </a:r>
                      <a:endParaRPr lang="en-US" sz="1800">
                        <a:latin typeface="Times New Roman"/>
                        <a:ea typeface="Times New Roman"/>
                        <a:cs typeface="Arial"/>
                      </a:endParaRPr>
                    </a:p>
                  </a:txBody>
                  <a:tcPr marL="68580" marR="68580" marT="0" marB="0" anchor="ctr"/>
                </a:tc>
                <a:tc>
                  <a:txBody>
                    <a:bodyPr/>
                    <a:lstStyle/>
                    <a:p>
                      <a:pPr algn="ctr" rtl="1">
                        <a:spcAft>
                          <a:spcPts val="0"/>
                        </a:spcAft>
                      </a:pPr>
                      <a:r>
                        <a:rPr lang="ar-IQ" sz="1800"/>
                        <a:t>برامج الخطر في المستشفيات</a:t>
                      </a:r>
                      <a:endParaRPr lang="en-US" sz="1800">
                        <a:latin typeface="Times New Roman"/>
                        <a:ea typeface="Times New Roman"/>
                        <a:cs typeface="Arial"/>
                      </a:endParaRPr>
                    </a:p>
                  </a:txBody>
                  <a:tcPr marL="68580" marR="68580" marT="0" marB="0" anchor="ctr"/>
                </a:tc>
                <a:extLst>
                  <a:ext uri="{0D108BD9-81ED-4DB2-BD59-A6C34878D82A}">
                    <a16:rowId xmlns:a16="http://schemas.microsoft.com/office/drawing/2014/main" val="10005"/>
                  </a:ext>
                </a:extLst>
              </a:tr>
              <a:tr h="838207">
                <a:tc>
                  <a:txBody>
                    <a:bodyPr/>
                    <a:lstStyle/>
                    <a:p>
                      <a:pPr algn="ctr" rtl="1">
                        <a:spcAft>
                          <a:spcPts val="0"/>
                        </a:spcAft>
                      </a:pPr>
                      <a:r>
                        <a:rPr lang="ar-IQ" sz="1800"/>
                        <a:t>الاسبوع الرابع والعشرون </a:t>
                      </a:r>
                      <a:endParaRPr lang="en-US" sz="1800"/>
                    </a:p>
                    <a:p>
                      <a:pPr algn="ctr" rtl="1">
                        <a:spcAft>
                          <a:spcPts val="0"/>
                        </a:spcAft>
                      </a:pPr>
                      <a:r>
                        <a:rPr lang="ar-IQ" sz="1800"/>
                        <a:t>الاسبوع</a:t>
                      </a:r>
                      <a:r>
                        <a:rPr lang="ar-SA" sz="1800"/>
                        <a:t> الخامس والعشرون</a:t>
                      </a:r>
                      <a:endParaRPr lang="en-US" sz="1800">
                        <a:latin typeface="Times New Roman"/>
                        <a:ea typeface="Times New Roman"/>
                        <a:cs typeface="Arial"/>
                      </a:endParaRPr>
                    </a:p>
                  </a:txBody>
                  <a:tcPr marL="68580" marR="68580" marT="0" marB="0" anchor="ctr"/>
                </a:tc>
                <a:tc>
                  <a:txBody>
                    <a:bodyPr/>
                    <a:lstStyle/>
                    <a:p>
                      <a:pPr algn="ctr" rtl="1">
                        <a:spcAft>
                          <a:spcPts val="0"/>
                        </a:spcAft>
                      </a:pPr>
                      <a:endParaRPr lang="ar-IQ" sz="1800">
                        <a:latin typeface="Times New Roman"/>
                        <a:ea typeface="Times New Roman"/>
                        <a:cs typeface="Simplified Arabic"/>
                      </a:endParaRPr>
                    </a:p>
                  </a:txBody>
                  <a:tcPr marL="68580" marR="68580" marT="0" marB="0" anchor="ctr"/>
                </a:tc>
                <a:tc>
                  <a:txBody>
                    <a:bodyPr/>
                    <a:lstStyle/>
                    <a:p>
                      <a:pPr algn="ctr" rtl="1">
                        <a:spcAft>
                          <a:spcPts val="0"/>
                        </a:spcAft>
                      </a:pPr>
                      <a:r>
                        <a:rPr lang="ar-IQ" sz="1800"/>
                        <a:t>تقويم الاداء</a:t>
                      </a:r>
                      <a:endParaRPr lang="en-US" sz="1800">
                        <a:latin typeface="Times New Roman"/>
                        <a:ea typeface="Times New Roman"/>
                        <a:cs typeface="Arial"/>
                      </a:endParaRPr>
                    </a:p>
                  </a:txBody>
                  <a:tcPr marL="68580" marR="68580" marT="0" marB="0" anchor="ctr"/>
                </a:tc>
                <a:extLst>
                  <a:ext uri="{0D108BD9-81ED-4DB2-BD59-A6C34878D82A}">
                    <a16:rowId xmlns:a16="http://schemas.microsoft.com/office/drawing/2014/main" val="10006"/>
                  </a:ext>
                </a:extLst>
              </a:tr>
              <a:tr h="419102">
                <a:tc>
                  <a:txBody>
                    <a:bodyPr/>
                    <a:lstStyle/>
                    <a:p>
                      <a:pPr algn="ctr" rtl="1">
                        <a:spcAft>
                          <a:spcPts val="0"/>
                        </a:spcAft>
                      </a:pPr>
                      <a:r>
                        <a:rPr lang="ar-IQ" sz="1800"/>
                        <a:t>الاسبوع السادس والعشرون</a:t>
                      </a:r>
                      <a:endParaRPr lang="en-US" sz="1800">
                        <a:latin typeface="Times New Roman"/>
                        <a:ea typeface="Times New Roman"/>
                        <a:cs typeface="Arial"/>
                      </a:endParaRPr>
                    </a:p>
                  </a:txBody>
                  <a:tcPr marL="68580" marR="68580" marT="0" marB="0" anchor="ctr"/>
                </a:tc>
                <a:tc>
                  <a:txBody>
                    <a:bodyPr/>
                    <a:lstStyle/>
                    <a:p>
                      <a:pPr algn="ctr" rtl="1">
                        <a:spcAft>
                          <a:spcPts val="0"/>
                        </a:spcAft>
                      </a:pPr>
                      <a:endParaRPr lang="ar-IQ" sz="1800">
                        <a:latin typeface="Times New Roman"/>
                        <a:ea typeface="Times New Roman"/>
                        <a:cs typeface="Simplified Arabic"/>
                      </a:endParaRPr>
                    </a:p>
                  </a:txBody>
                  <a:tcPr marL="68580" marR="68580" marT="0" marB="0" anchor="ctr"/>
                </a:tc>
                <a:tc>
                  <a:txBody>
                    <a:bodyPr/>
                    <a:lstStyle/>
                    <a:p>
                      <a:pPr algn="ctr" rtl="1">
                        <a:spcAft>
                          <a:spcPts val="0"/>
                        </a:spcAft>
                      </a:pPr>
                      <a:r>
                        <a:rPr lang="ar-IQ" sz="1800"/>
                        <a:t>مؤشرات تقويم الاداء</a:t>
                      </a:r>
                      <a:endParaRPr lang="en-US" sz="1800">
                        <a:latin typeface="Times New Roman"/>
                        <a:ea typeface="Times New Roman"/>
                        <a:cs typeface="Arial"/>
                      </a:endParaRPr>
                    </a:p>
                  </a:txBody>
                  <a:tcPr marL="68580" marR="68580" marT="0" marB="0" anchor="ctr"/>
                </a:tc>
                <a:extLst>
                  <a:ext uri="{0D108BD9-81ED-4DB2-BD59-A6C34878D82A}">
                    <a16:rowId xmlns:a16="http://schemas.microsoft.com/office/drawing/2014/main" val="10007"/>
                  </a:ext>
                </a:extLst>
              </a:tr>
              <a:tr h="1676412">
                <a:tc>
                  <a:txBody>
                    <a:bodyPr/>
                    <a:lstStyle/>
                    <a:p>
                      <a:pPr algn="ctr" rtl="1">
                        <a:spcAft>
                          <a:spcPts val="0"/>
                        </a:spcAft>
                      </a:pPr>
                      <a:r>
                        <a:rPr lang="ar-IQ" sz="1800" dirty="0" err="1"/>
                        <a:t>الاسبوع</a:t>
                      </a:r>
                      <a:r>
                        <a:rPr lang="ar-IQ" sz="1800" dirty="0"/>
                        <a:t> </a:t>
                      </a:r>
                      <a:r>
                        <a:rPr lang="ar-SA" sz="1800" dirty="0"/>
                        <a:t>السابع والعشرون</a:t>
                      </a:r>
                      <a:endParaRPr lang="en-US" sz="1800" dirty="0"/>
                    </a:p>
                    <a:p>
                      <a:pPr algn="ctr" rtl="1">
                        <a:spcAft>
                          <a:spcPts val="0"/>
                        </a:spcAft>
                      </a:pPr>
                      <a:r>
                        <a:rPr lang="ar-IQ" sz="1800" dirty="0" err="1"/>
                        <a:t>الاسبوع</a:t>
                      </a:r>
                      <a:r>
                        <a:rPr lang="ar-IQ" sz="1800" dirty="0"/>
                        <a:t> </a:t>
                      </a:r>
                      <a:r>
                        <a:rPr lang="ar-SA" sz="1800" dirty="0"/>
                        <a:t>الثامن والعشرين </a:t>
                      </a:r>
                      <a:endParaRPr lang="en-US" sz="1800" dirty="0"/>
                    </a:p>
                    <a:p>
                      <a:pPr algn="ctr" rtl="1">
                        <a:spcAft>
                          <a:spcPts val="0"/>
                        </a:spcAft>
                      </a:pPr>
                      <a:r>
                        <a:rPr lang="ar-IQ" sz="1800" dirty="0" err="1"/>
                        <a:t>الاسبوع</a:t>
                      </a:r>
                      <a:r>
                        <a:rPr lang="ar-IQ" sz="1800" dirty="0"/>
                        <a:t> </a:t>
                      </a:r>
                      <a:r>
                        <a:rPr lang="ar-SA" sz="1800" dirty="0"/>
                        <a:t>التاسع والعشرين</a:t>
                      </a:r>
                      <a:endParaRPr lang="en-US" sz="1800" dirty="0"/>
                    </a:p>
                    <a:p>
                      <a:pPr algn="ctr" rtl="1">
                        <a:spcAft>
                          <a:spcPts val="0"/>
                        </a:spcAft>
                      </a:pPr>
                      <a:r>
                        <a:rPr lang="ar-IQ" sz="1800" dirty="0" err="1"/>
                        <a:t>الاسبوع</a:t>
                      </a:r>
                      <a:r>
                        <a:rPr lang="ar-IQ" sz="1800" dirty="0"/>
                        <a:t> </a:t>
                      </a:r>
                      <a:r>
                        <a:rPr lang="ar-SA" sz="1800" dirty="0"/>
                        <a:t>الثلاثون</a:t>
                      </a:r>
                      <a:endParaRPr lang="en-US" sz="1800" dirty="0">
                        <a:latin typeface="Times New Roman"/>
                        <a:ea typeface="Times New Roman"/>
                        <a:cs typeface="Arial"/>
                      </a:endParaRPr>
                    </a:p>
                  </a:txBody>
                  <a:tcPr marL="68580" marR="68580" marT="0" marB="0" anchor="ctr"/>
                </a:tc>
                <a:tc>
                  <a:txBody>
                    <a:bodyPr/>
                    <a:lstStyle/>
                    <a:p>
                      <a:pPr algn="ctr" rtl="1">
                        <a:spcAft>
                          <a:spcPts val="0"/>
                        </a:spcAft>
                      </a:pPr>
                      <a:endParaRPr lang="ar-IQ" sz="1800" dirty="0">
                        <a:latin typeface="Times New Roman"/>
                        <a:ea typeface="Times New Roman"/>
                        <a:cs typeface="Simplified Arabic"/>
                      </a:endParaRPr>
                    </a:p>
                  </a:txBody>
                  <a:tcPr marL="68580" marR="68580" marT="0" marB="0" anchor="ctr"/>
                </a:tc>
                <a:tc>
                  <a:txBody>
                    <a:bodyPr/>
                    <a:lstStyle/>
                    <a:p>
                      <a:pPr algn="ctr" rtl="1">
                        <a:spcAft>
                          <a:spcPts val="0"/>
                        </a:spcAft>
                      </a:pPr>
                      <a:r>
                        <a:rPr lang="ar-IQ" sz="1800" dirty="0"/>
                        <a:t>الفاعلية </a:t>
                      </a:r>
                      <a:endParaRPr lang="en-US" sz="1800" dirty="0"/>
                    </a:p>
                    <a:p>
                      <a:pPr algn="ctr" rtl="1">
                        <a:spcAft>
                          <a:spcPts val="0"/>
                        </a:spcAft>
                      </a:pPr>
                      <a:r>
                        <a:rPr lang="ar-IQ" sz="1800" dirty="0" err="1"/>
                        <a:t>الانتاجية</a:t>
                      </a:r>
                      <a:endParaRPr lang="en-US" sz="1800" dirty="0"/>
                    </a:p>
                    <a:p>
                      <a:pPr algn="ctr" rtl="1">
                        <a:spcAft>
                          <a:spcPts val="0"/>
                        </a:spcAft>
                      </a:pPr>
                      <a:r>
                        <a:rPr lang="ar-IQ" sz="1800" dirty="0"/>
                        <a:t>الكفاءة</a:t>
                      </a:r>
                      <a:endParaRPr lang="en-US" sz="1800" dirty="0">
                        <a:latin typeface="Times New Roman"/>
                        <a:ea typeface="Times New Roman"/>
                        <a:cs typeface="Arial"/>
                      </a:endParaRPr>
                    </a:p>
                  </a:txBody>
                  <a:tcPr marL="68580" marR="68580" marT="0" marB="0" anchor="ctr"/>
                </a:tc>
                <a:extLst>
                  <a:ext uri="{0D108BD9-81ED-4DB2-BD59-A6C34878D82A}">
                    <a16:rowId xmlns:a16="http://schemas.microsoft.com/office/drawing/2014/main" val="10008"/>
                  </a:ext>
                </a:extLst>
              </a:tr>
            </a:tbl>
          </a:graphicData>
        </a:graphic>
      </p:graphicFrame>
      <p:sp>
        <p:nvSpPr>
          <p:cNvPr id="1048600"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2"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pPr lvl="0" fontAlgn="base">
              <a:spcAft>
                <a:spcPct val="0"/>
              </a:spcAft>
              <a:tabLst>
                <a:tab pos="504825" algn="l"/>
              </a:tabLst>
            </a:pPr>
            <a:r>
              <a:rPr lang="ar-SA" b="1" dirty="0"/>
              <a:t>تصميم</a:t>
            </a:r>
            <a:r>
              <a:rPr lang="ar-IQ" b="1" dirty="0"/>
              <a:t> الهيكل التنظيمي</a:t>
            </a:r>
            <a:endParaRPr lang="en-US" sz="2000" b="1" dirty="0">
              <a:solidFill>
                <a:schemeClr val="bg1"/>
              </a:solidFill>
              <a:latin typeface="Arial" pitchFamily="34" charset="0"/>
              <a:cs typeface="Arial" pitchFamily="34" charset="0"/>
            </a:endParaRPr>
          </a:p>
        </p:txBody>
      </p:sp>
      <p:sp>
        <p:nvSpPr>
          <p:cNvPr id="1048693" name="Rectangle 1"/>
          <p:cNvSpPr>
            <a:spLocks noChangeArrowheads="1"/>
          </p:cNvSpPr>
          <p:nvPr/>
        </p:nvSpPr>
        <p:spPr bwMode="auto">
          <a:xfrm>
            <a:off x="642910" y="1073577"/>
            <a:ext cx="7858148" cy="52730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اشرنا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بانه</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لا يوجد هناك هيكل تنظيمي مثالي يمكن تطبيقه على كافة المنظمات لكن هنالك خطوات رئيسية يمكن اعتمادها عند التعميم:</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تحديد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الاساسية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للمنظمة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والاهداف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الفرعية لكي يتم تحديد الاحتياجات.</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تحديد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الرئيسية والفرعية وتجميعها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كانشطة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يتولى كل قسم مدير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مسؤول</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يمتلك السلطة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الصلاحية.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تحديد علاقات العمل الوظيفية بين مختلف التقسيمات والموحدات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ضمنم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الهيكل التنظيمي.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اشاعة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روح التعاون من خلال عمليات الاتصال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الكفوءة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تجري بين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اجراء</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الهيكل التنظيمي.</a:t>
            </a:r>
            <a:endPar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tabLst>
                <a:tab pos="504825" algn="l"/>
                <a:tab pos="650875" algn="l"/>
              </a:tabLst>
            </a:pPr>
            <a:endPar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endParaRPr>
          </a:p>
          <a:p>
            <a:r>
              <a:rPr lang="ar-IQ" sz="2000" dirty="0" err="1">
                <a:solidFill>
                  <a:schemeClr val="accent1"/>
                </a:solidFill>
              </a:rPr>
              <a:t>انواع</a:t>
            </a:r>
            <a:r>
              <a:rPr lang="ar-IQ" sz="2000" dirty="0">
                <a:solidFill>
                  <a:schemeClr val="accent1"/>
                </a:solidFill>
              </a:rPr>
              <a:t> الهياكل التنظيمية:</a:t>
            </a:r>
            <a:endParaRPr lang="en-US" sz="2000" dirty="0">
              <a:solidFill>
                <a:schemeClr val="accent1"/>
              </a:solidFill>
            </a:endParaRPr>
          </a:p>
          <a:p>
            <a:pPr lvl="0"/>
            <a:r>
              <a:rPr lang="ar-IQ" sz="2000" dirty="0"/>
              <a:t>الهيكل التنظيمي الرسمي.</a:t>
            </a:r>
            <a:endParaRPr lang="en-US" sz="2000" dirty="0"/>
          </a:p>
          <a:p>
            <a:pPr lvl="0"/>
            <a:r>
              <a:rPr lang="ar-IQ" sz="2000" dirty="0"/>
              <a:t>اله9يكل </a:t>
            </a:r>
            <a:r>
              <a:rPr lang="ar-IQ" sz="2000" dirty="0" err="1"/>
              <a:t>التنظثيمي</a:t>
            </a:r>
            <a:r>
              <a:rPr lang="ar-IQ" sz="2000" dirty="0"/>
              <a:t> الوظيفي.</a:t>
            </a:r>
            <a:endParaRPr lang="en-US" sz="2000" dirty="0"/>
          </a:p>
          <a:p>
            <a:pPr lvl="0"/>
            <a:r>
              <a:rPr lang="ar-IQ" sz="2000" dirty="0"/>
              <a:t>الهيكل التنظيمي الرأسي والاستشاري.</a:t>
            </a:r>
            <a:endParaRPr lang="en-US" sz="2000" dirty="0"/>
          </a:p>
          <a:p>
            <a:pPr lvl="0"/>
            <a:r>
              <a:rPr lang="ar-IQ" sz="2000" dirty="0" err="1"/>
              <a:t>التنظيمك</a:t>
            </a:r>
            <a:r>
              <a:rPr lang="ar-IQ" sz="2000" dirty="0"/>
              <a:t> </a:t>
            </a:r>
            <a:r>
              <a:rPr lang="ar-IQ" sz="2000" dirty="0" err="1"/>
              <a:t>المصفوفي</a:t>
            </a:r>
            <a:r>
              <a:rPr lang="ar-IQ" sz="2000" dirty="0"/>
              <a:t>.</a:t>
            </a:r>
            <a:endParaRPr lang="en-US" sz="2000" dirty="0"/>
          </a:p>
          <a:p>
            <a:pPr lvl="0"/>
            <a:r>
              <a:rPr lang="ar-IQ" sz="2000" dirty="0"/>
              <a:t>الهيكل </a:t>
            </a:r>
            <a:r>
              <a:rPr lang="ar-IQ" sz="2000" dirty="0" err="1"/>
              <a:t>التنظيمير</a:t>
            </a:r>
            <a:r>
              <a:rPr lang="ar-IQ" sz="2000" dirty="0"/>
              <a:t> غير الرسمي.</a:t>
            </a:r>
            <a:endParaRPr lang="en-US" sz="2000" dirty="0"/>
          </a:p>
          <a:p>
            <a:pPr marL="0" marR="0" lvl="0" indent="0" algn="r" defTabSz="914400" rtl="1" eaLnBrk="0" fontAlgn="base" latinLnBrk="0" hangingPunct="0">
              <a:lnSpc>
                <a:spcPct val="100000"/>
              </a:lnSpc>
              <a:spcBef>
                <a:spcPct val="0"/>
              </a:spcBef>
              <a:spcAft>
                <a:spcPct val="0"/>
              </a:spcAft>
              <a:buClrTx/>
              <a:buSzTx/>
              <a:tabLst>
                <a:tab pos="504825" algn="l"/>
                <a:tab pos="650875" algn="l"/>
              </a:tabLst>
            </a:pPr>
            <a:endParaRPr kumimoji="0" lang="ar-IQ"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7"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pPr lvl="0" fontAlgn="base">
              <a:spcAft>
                <a:spcPct val="0"/>
              </a:spcAft>
              <a:tabLst>
                <a:tab pos="504825" algn="l"/>
              </a:tabLst>
            </a:pPr>
            <a:r>
              <a:rPr lang="ar-IQ" b="1" dirty="0"/>
              <a:t>مبادئ تنظيم الهيكل التنظيمي</a:t>
            </a:r>
            <a:endParaRPr lang="en-US" sz="2000" b="1" dirty="0">
              <a:solidFill>
                <a:schemeClr val="bg1"/>
              </a:solidFill>
              <a:latin typeface="Arial" pitchFamily="34" charset="0"/>
              <a:cs typeface="Arial" pitchFamily="34" charset="0"/>
            </a:endParaRPr>
          </a:p>
        </p:txBody>
      </p:sp>
      <p:sp>
        <p:nvSpPr>
          <p:cNvPr id="1048698" name="Rectangle 1"/>
          <p:cNvSpPr>
            <a:spLocks noChangeArrowheads="1"/>
          </p:cNvSpPr>
          <p:nvPr/>
        </p:nvSpPr>
        <p:spPr bwMode="auto">
          <a:xfrm>
            <a:off x="285752" y="1146707"/>
            <a:ext cx="8643966" cy="52730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مبدأ التسلسل الهرمي: ويقصد بذلك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المستوى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الاعلى</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الهيكل يكون مرؤوسا على المستوى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الادنى</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له،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ومصولا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قمة الهرم التنظيمي.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مبدأ نطاق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وهي قدرة المدير في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علةى</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عدد من المرؤوسين وترتبط بعدد من العوامل منها:</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طبيعة العمل</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القدرات الشخصية للمدير</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القدرات الشخصية للمرؤوسين</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الاسلوب</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المعتمد في انجاز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الاعمال</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الوقت المتاح لانجاز العمل.</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مبدأ المرونة: وهو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الهيكل التنظيمي قابلاً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لاجراء</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التعديلات عليه تبعاً للتغيرات الداخلية والخارجية.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التوازن: ويعني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اجراء</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تحقيق العلاقة المتوازنة بين الصلاحية والمسؤولية الممنوحة للفرد داخل الهيكل التنظيمي، وتحديد خطوات الاتصال التي تجري في المنظمة بما يكفل استمرارها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واداءها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للعمل بالشكل الصحيح.</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الاستمرار: ويتوافق هذا المبدأ مع مبدأ المرونة،ى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اذ</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الهيكل التنظيمي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يستم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طالما كانت المنظمة باقية وناجحة في عملها. وان تسعى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ابلى</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جعل الهيكل التنظيمي مستقرا لفترة مناسبة من الزمن يمكن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يعكس حقيقة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الذي تستطيع المنظمة انجازه.</a:t>
            </a:r>
            <a:endParaRPr kumimoji="0" lang="ar-IQ"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9" name="Rectangle 1"/>
          <p:cNvSpPr>
            <a:spLocks noChangeArrowheads="1"/>
          </p:cNvSpPr>
          <p:nvPr/>
        </p:nvSpPr>
        <p:spPr bwMode="auto">
          <a:xfrm>
            <a:off x="500034" y="363836"/>
            <a:ext cx="8001056" cy="11582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504825" algn="l"/>
                <a:tab pos="650875" algn="l"/>
              </a:tabLst>
            </a:pPr>
            <a:r>
              <a:rPr kumimoji="0" lang="ar-IQ" sz="24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الهيكل التنظيمي الصحي في العراق:</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الوزير: هو الر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ئيس</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الاعلى</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للوزظتارةو</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والمسؤول</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الاول</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عن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اعمالها</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وتوجيه سياستها ويرتبط بالوزير  كل من:</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
        <p:nvSpPr>
          <p:cNvPr id="104870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pSp>
        <p:nvGrpSpPr>
          <p:cNvPr id="2" name=" 3"/>
          <p:cNvGrpSpPr>
            <a:grpSpLocks noChangeAspect="1"/>
          </p:cNvGrpSpPr>
          <p:nvPr/>
        </p:nvGrpSpPr>
        <p:grpSpPr bwMode="auto">
          <a:xfrm>
            <a:off x="285750" y="1928813"/>
            <a:ext cx="8501063" cy="3714750"/>
            <a:chOff x="1640" y="7430"/>
            <a:chExt cx="14787" cy="1703"/>
          </a:xfrm>
        </p:grpSpPr>
        <p:cxnSp>
          <p:nvCxnSpPr>
            <p:cNvPr id="85008" name="_s85008"/>
            <p:cNvCxnSpPr>
              <a:cxnSpLocks noChangeShapeType="1"/>
              <a:stCxn id="4294967295" idx="0"/>
              <a:endCxn id="4294967295" idx="2"/>
            </p:cNvCxnSpPr>
            <p:nvPr/>
          </p:nvCxnSpPr>
          <p:spPr bwMode="auto">
            <a:xfrm rot="5400000" flipH="1">
              <a:off x="12065" y="5148"/>
              <a:ext cx="201" cy="6268"/>
            </a:xfrm>
            <a:prstGeom prst="bentConnector3">
              <a:avLst>
                <a:gd name="adj1" fmla="val 26088"/>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85007" name="_s85007"/>
            <p:cNvCxnSpPr>
              <a:cxnSpLocks noChangeShapeType="1"/>
              <a:stCxn id="4294967295" idx="0"/>
              <a:endCxn id="4294967295" idx="2"/>
            </p:cNvCxnSpPr>
            <p:nvPr/>
          </p:nvCxnSpPr>
          <p:spPr bwMode="auto">
            <a:xfrm rot="5400000" flipH="1">
              <a:off x="10812" y="6401"/>
              <a:ext cx="201" cy="3761"/>
            </a:xfrm>
            <a:prstGeom prst="bentConnector3">
              <a:avLst>
                <a:gd name="adj1" fmla="val 26088"/>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85006" name="_s85006"/>
            <p:cNvCxnSpPr>
              <a:cxnSpLocks noChangeShapeType="1"/>
              <a:stCxn id="4294967295" idx="0"/>
              <a:endCxn id="4294967295" idx="2"/>
            </p:cNvCxnSpPr>
            <p:nvPr/>
          </p:nvCxnSpPr>
          <p:spPr bwMode="auto">
            <a:xfrm rot="5400000" flipH="1">
              <a:off x="9560" y="7653"/>
              <a:ext cx="201" cy="1257"/>
            </a:xfrm>
            <a:prstGeom prst="bentConnector3">
              <a:avLst>
                <a:gd name="adj1" fmla="val 26088"/>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85005" name="_s85005"/>
            <p:cNvCxnSpPr>
              <a:cxnSpLocks noChangeShapeType="1"/>
              <a:stCxn id="4294967295" idx="0"/>
              <a:endCxn id="4294967295" idx="2"/>
            </p:cNvCxnSpPr>
            <p:nvPr/>
          </p:nvCxnSpPr>
          <p:spPr bwMode="auto">
            <a:xfrm rot="16200000">
              <a:off x="8306" y="7656"/>
              <a:ext cx="201" cy="1251"/>
            </a:xfrm>
            <a:prstGeom prst="bentConnector3">
              <a:avLst>
                <a:gd name="adj1" fmla="val 26088"/>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85004" name="_s85004"/>
            <p:cNvCxnSpPr>
              <a:cxnSpLocks noChangeShapeType="1"/>
              <a:stCxn id="4294967295" idx="0"/>
              <a:endCxn id="4294967295" idx="2"/>
            </p:cNvCxnSpPr>
            <p:nvPr/>
          </p:nvCxnSpPr>
          <p:spPr bwMode="auto">
            <a:xfrm rot="16200000">
              <a:off x="7052" y="6403"/>
              <a:ext cx="201" cy="3758"/>
            </a:xfrm>
            <a:prstGeom prst="bentConnector3">
              <a:avLst>
                <a:gd name="adj1" fmla="val 26088"/>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85003" name="_s85003"/>
            <p:cNvCxnSpPr>
              <a:cxnSpLocks noChangeShapeType="1"/>
              <a:stCxn id="4294967295" idx="0"/>
              <a:endCxn id="4294967295" idx="2"/>
            </p:cNvCxnSpPr>
            <p:nvPr/>
          </p:nvCxnSpPr>
          <p:spPr bwMode="auto">
            <a:xfrm rot="16200000">
              <a:off x="5799" y="5149"/>
              <a:ext cx="201" cy="6265"/>
            </a:xfrm>
            <a:prstGeom prst="bentConnector3">
              <a:avLst>
                <a:gd name="adj1" fmla="val 26088"/>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3" name="_s85002"/>
            <p:cNvSpPr>
              <a:spLocks noChangeArrowheads="1"/>
            </p:cNvSpPr>
            <p:nvPr/>
          </p:nvSpPr>
          <p:spPr bwMode="auto">
            <a:xfrm>
              <a:off x="7906" y="7430"/>
              <a:ext cx="2254" cy="751"/>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4" name="_s85001"/>
            <p:cNvSpPr>
              <a:spLocks noChangeArrowheads="1"/>
            </p:cNvSpPr>
            <p:nvPr/>
          </p:nvSpPr>
          <p:spPr bwMode="auto">
            <a:xfrm>
              <a:off x="1640" y="8382"/>
              <a:ext cx="2254" cy="751"/>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5" name="_s85000"/>
            <p:cNvSpPr>
              <a:spLocks noChangeArrowheads="1"/>
            </p:cNvSpPr>
            <p:nvPr/>
          </p:nvSpPr>
          <p:spPr bwMode="auto">
            <a:xfrm>
              <a:off x="4147" y="8382"/>
              <a:ext cx="2254" cy="751"/>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6" name="_s84999"/>
            <p:cNvSpPr>
              <a:spLocks noChangeArrowheads="1"/>
            </p:cNvSpPr>
            <p:nvPr/>
          </p:nvSpPr>
          <p:spPr bwMode="auto">
            <a:xfrm>
              <a:off x="6654" y="8382"/>
              <a:ext cx="2254" cy="751"/>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7" name="_s84998"/>
            <p:cNvSpPr>
              <a:spLocks noChangeArrowheads="1"/>
            </p:cNvSpPr>
            <p:nvPr/>
          </p:nvSpPr>
          <p:spPr bwMode="auto">
            <a:xfrm>
              <a:off x="9161" y="8382"/>
              <a:ext cx="2253" cy="751"/>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8" name="_s84997"/>
            <p:cNvSpPr>
              <a:spLocks noChangeArrowheads="1"/>
            </p:cNvSpPr>
            <p:nvPr/>
          </p:nvSpPr>
          <p:spPr bwMode="auto">
            <a:xfrm>
              <a:off x="11667" y="8382"/>
              <a:ext cx="2253" cy="751"/>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9" name="_s84996"/>
            <p:cNvSpPr>
              <a:spLocks noChangeArrowheads="1"/>
            </p:cNvSpPr>
            <p:nvPr/>
          </p:nvSpPr>
          <p:spPr bwMode="auto">
            <a:xfrm>
              <a:off x="14173" y="8382"/>
              <a:ext cx="2254" cy="751"/>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1" name="Rectangle 1"/>
          <p:cNvSpPr>
            <a:spLocks noChangeArrowheads="1"/>
          </p:cNvSpPr>
          <p:nvPr/>
        </p:nvSpPr>
        <p:spPr bwMode="auto">
          <a:xfrm>
            <a:off x="0" y="82698"/>
            <a:ext cx="8786842" cy="67970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وكيل الوزارة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الاقدم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المسؤول</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امام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الوزير عن تنفيذ سياسة الوزارة وخطتها فيما يتعلق بالتشكيلات التي يقرر الوزير ارتباطها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وترتبط بالوكيل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الاقدم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الدوائر التالية: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التشكيلات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لديوان الوزارة.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دائرة اليرموك الطبية.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مدينة الطب.</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الشركة العامة لتسويق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الادويسة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والمستلزمات الطبية.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دائرة صحة بغداد.</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دائرة العيادات الطبية الشعبية.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دائرة الصحة في المحافظات وعددها (14).</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التدقيق.</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التربية الصحية.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لجنة التعبئة المركزية.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وكيل الوزارة للشؤون الفنية،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المسؤول</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امام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الوزير عن تنفيذ المهمات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الاتية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التخطيط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لادخال</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التكنولوجيا الحديثة.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متابعة توافر الخدمات الهندسية والفندقية اللازمة للمؤسسات الصحية.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متابعة توافر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الاجهزة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الطبية والخدمية.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اعداد</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ومتابعة وتنفيذ برامج الصيانة الدورية الصحية.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اعداد</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ومتابعة برنامج الصيانة.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متابعة توافر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الادوات</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الاحتياطية.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متابعة توافر وتدريب وتأهيل وتطوير الكوادر الهندسية.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تنفيذ مشاريع الخطة الاستشارية.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 pos="6508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ويرتبط قسم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الاسعاف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الفوري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والاقسام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الهندسية الصحية في المحافظات وقسم الصيانة</a:t>
            </a:r>
            <a:endParaRPr kumimoji="0" lang="ar-IQ"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2" name="Rectangle 1"/>
          <p:cNvSpPr>
            <a:spLocks noChangeArrowheads="1"/>
          </p:cNvSpPr>
          <p:nvPr/>
        </p:nvSpPr>
        <p:spPr bwMode="auto">
          <a:xfrm>
            <a:off x="142844" y="1170184"/>
            <a:ext cx="8572528" cy="55778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-دائرة التفتيش: وهي الدائرة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المسؤولة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عن تقييم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الصحي في منظمات الوزارة كافة فضلا عن تفتيش المؤسسات الصحية الحكومية وغير الحكومية وتسلم الشكاوي والتحري عنها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والاجابة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عليها وترتبط بالوزير ومن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دوائرها:</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تقييم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الصحي.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تفتيش المؤسسات الصحية الحكومية وغير الحكومية.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الشكاوي.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دائرة حماية وتحسين البيئة: وهي الدائرة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المسؤولة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عن متابعة سلامة البيئة وتحسينها ودراسة المشاكل المتعلقة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واقتراح الحلول لمعالجتها مع تحديد مصادر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الاشعاع</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الاستخدامات السلمية وضمان الوقاية من التعرض لها والتلوث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وترتبط مباشرة بالوزير ومن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الدوائر:</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مركز حماية الموارد البيئية.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مركز الوقاية من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الاشعاع</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الدراسات والتخطيط والمتابعة.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المختبرات البيئية.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الرقابة البيئية.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العلاقات والتوعية.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القسم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والمالي والقانوني.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شؤون مجلس حماية وتحسين البيئة.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شعبة التدقيق.</a:t>
            </a:r>
            <a:endParaRPr kumimoji="0" lang="ar-IQ" sz="2000" b="0" i="0" u="none" strike="noStrike" cap="none" normalizeH="0" baseline="0" dirty="0">
              <a:ln>
                <a:noFill/>
              </a:ln>
              <a:solidFill>
                <a:schemeClr val="tx1"/>
              </a:solidFill>
              <a:effectLst/>
              <a:latin typeface="Arial" pitchFamily="34" charset="0"/>
              <a:cs typeface="Arial" pitchFamily="34" charset="0"/>
            </a:endParaRPr>
          </a:p>
        </p:txBody>
      </p:sp>
      <p:sp>
        <p:nvSpPr>
          <p:cNvPr id="1048703"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pPr lvl="0" fontAlgn="base">
              <a:spcAft>
                <a:spcPct val="0"/>
              </a:spcAft>
              <a:tabLst>
                <a:tab pos="504825" algn="l"/>
              </a:tabLst>
            </a:pPr>
            <a:r>
              <a:rPr lang="ar-IQ" b="1" dirty="0"/>
              <a:t>التشكيلات </a:t>
            </a:r>
            <a:r>
              <a:rPr lang="ar-IQ" b="1" dirty="0" err="1"/>
              <a:t>الادارية</a:t>
            </a:r>
            <a:r>
              <a:rPr lang="ar-IQ" b="1"/>
              <a:t> لديوان وزارة الصحة</a:t>
            </a:r>
            <a:endParaRPr lang="en-US" sz="2000" b="1" dirty="0">
              <a:solidFill>
                <a:schemeClr val="bg1"/>
              </a:solidFill>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4" name="Rectangle 1"/>
          <p:cNvSpPr>
            <a:spLocks noChangeArrowheads="1"/>
          </p:cNvSpPr>
          <p:nvPr/>
        </p:nvSpPr>
        <p:spPr bwMode="auto">
          <a:xfrm>
            <a:off x="0" y="245990"/>
            <a:ext cx="8929686" cy="64922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الدائرة القانونية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والادارية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ويتبع لها:</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القسم القانوني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الخدمات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الاموزر</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الماليةوالمحاسبية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الافراد</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معمل النقل.</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دائرة التخطيط والتعليم الصحي ويتبع لها:</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التعليبم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الصحي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التخطيط وصيانة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الابنية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التخطيط المالي.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الاحصاء</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الصحي والحياتي.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القوى العاملة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مركز التدريب والتطوير.</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دائرة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الامور</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الفنية وهي الدائرة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المسؤولة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عن شؤون الصحة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الدوليةوصحة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الاسنان</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والامور</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العلاجية والمختبرات وتتكون من اللجان التالية: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اللجان الاستشارية.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الصحة الدولية.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الصيدلة.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فسم صحة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الاسنان</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الامور</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العلاجية.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457200" marR="0" lvl="1" indent="0" algn="r" defTabSz="914400" rtl="1" eaLnBrk="0" fontAlgn="base" latinLnBrk="0" hangingPunct="0">
              <a:lnSpc>
                <a:spcPct val="100000"/>
              </a:lnSpc>
              <a:spcBef>
                <a:spcPct val="0"/>
              </a:spcBef>
              <a:spcAft>
                <a:spcPct val="0"/>
              </a:spcAft>
              <a:buClrTx/>
              <a:buSzTx/>
              <a:buFontTx/>
              <a:buAutoNum type="arabicPeriod"/>
              <a:tabLst>
                <a:tab pos="650875" algn="l"/>
                <a:tab pos="96202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المختبرات.</a:t>
            </a:r>
            <a:endParaRPr kumimoji="0" lang="ar-IQ"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5"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pPr lvl="0" fontAlgn="base">
              <a:spcAft>
                <a:spcPct val="0"/>
              </a:spcAft>
              <a:tabLst>
                <a:tab pos="504825" algn="l"/>
              </a:tabLst>
            </a:pPr>
            <a:r>
              <a:rPr lang="ar-SA" b="1" dirty="0"/>
              <a:t>الاختبار </a:t>
            </a:r>
            <a:r>
              <a:rPr lang="ar-SA" b="1" dirty="0" err="1"/>
              <a:t>البعدي</a:t>
            </a:r>
            <a:endParaRPr lang="en-US" sz="2000" b="1" dirty="0">
              <a:solidFill>
                <a:schemeClr val="bg1"/>
              </a:solidFill>
              <a:latin typeface="Arial" pitchFamily="34" charset="0"/>
              <a:cs typeface="Arial" pitchFamily="34" charset="0"/>
            </a:endParaRPr>
          </a:p>
        </p:txBody>
      </p:sp>
      <p:sp>
        <p:nvSpPr>
          <p:cNvPr id="1048706" name="Rectangle 1"/>
          <p:cNvSpPr>
            <a:spLocks noChangeArrowheads="1"/>
          </p:cNvSpPr>
          <p:nvPr/>
        </p:nvSpPr>
        <p:spPr bwMode="auto">
          <a:xfrm>
            <a:off x="642910" y="1499432"/>
            <a:ext cx="7929586" cy="4358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6508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س1: وضح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اعادة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التقويم لتصميم المستشفى؟ وما هي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الجوانب التي يجب مراعاتها في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اعادة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التقويم.</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6508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س2: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المعلومات التي يجب توافرها في تصميم المستشفى وتحديد حجمها.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6508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س3: تقسم الصلاحية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ثلاثة مستويات ما هي؟ وما هي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الاسس</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يجب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تراعى فيها.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6508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س4: وضح مفهوم الهيكل التنظيمي وما هي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سمات الهيكل التنظيمي؟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6508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س5: ما هي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خطوات تصميم الهيكل التنظيمي التي يمكن اعتمادها؟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6508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س6: وضح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انواع</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الهياكل التنظيمية؟</a:t>
            </a:r>
          </a:p>
          <a:p>
            <a:pPr marL="0" marR="0" lvl="0" indent="0" algn="just" defTabSz="914400" eaLnBrk="0" fontAlgn="base" latinLnBrk="0" hangingPunct="0">
              <a:lnSpc>
                <a:spcPct val="100000"/>
              </a:lnSpc>
              <a:spcBef>
                <a:spcPct val="0"/>
              </a:spcBef>
              <a:spcAft>
                <a:spcPct val="0"/>
              </a:spcAft>
              <a:buClrTx/>
              <a:buSzTx/>
              <a:buFontTx/>
              <a:buNone/>
              <a:tabLst>
                <a:tab pos="65087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س7: هنالك عدد من المبادئ تنظم الهيكل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التنظيمكي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واعداده</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وضح ذلك؟</a:t>
            </a:r>
            <a:r>
              <a:rPr kumimoji="0" lang="en-US" sz="24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7" name="AutoShape 1"/>
          <p:cNvSpPr>
            <a:spLocks noChangeArrowheads="1"/>
          </p:cNvSpPr>
          <p:nvPr/>
        </p:nvSpPr>
        <p:spPr bwMode="auto">
          <a:xfrm>
            <a:off x="1785918" y="214290"/>
            <a:ext cx="6572296" cy="628650"/>
          </a:xfrm>
          <a:prstGeom prst="ribbon">
            <a:avLst>
              <a:gd name="adj1" fmla="val 12500"/>
              <a:gd name="adj2" fmla="val 50000"/>
            </a:avLst>
          </a:prstGeom>
          <a:solidFill>
            <a:srgbClr val="D99594"/>
          </a:solidFill>
          <a:ln w="9525">
            <a:solidFill>
              <a:srgbClr val="000000"/>
            </a:solidFill>
            <a:round/>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pPr>
            <a:r>
              <a:rPr kumimoji="0" lang="ar-SA" sz="20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الوحدة الخامسة</a:t>
            </a:r>
            <a:endParaRPr kumimoji="0" lang="ar-SA" sz="18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pPr>
            <a:endParaRPr kumimoji="0" lang="en-US" sz="16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708" name="AutoShape 2"/>
          <p:cNvSpPr>
            <a:spLocks noChangeArrowheads="1"/>
          </p:cNvSpPr>
          <p:nvPr/>
        </p:nvSpPr>
        <p:spPr bwMode="auto">
          <a:xfrm>
            <a:off x="2357422" y="857232"/>
            <a:ext cx="4797425" cy="1104900"/>
          </a:xfrm>
          <a:prstGeom prst="cloudCallout">
            <a:avLst>
              <a:gd name="adj1" fmla="val 49436"/>
              <a:gd name="adj2" fmla="val 55025"/>
            </a:avLst>
          </a:prstGeom>
          <a:solidFill>
            <a:srgbClr val="243F60"/>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774700" lvl="0" indent="0" algn="ctr" defTabSz="914400" rtl="1" eaLnBrk="1" fontAlgn="base" latinLnBrk="0" hangingPunct="1">
              <a:lnSpc>
                <a:spcPct val="100000"/>
              </a:lnSpc>
              <a:spcBef>
                <a:spcPct val="0"/>
              </a:spcBef>
              <a:spcAft>
                <a:spcPts val="1000"/>
              </a:spcAft>
              <a:buClr>
                <a:srgbClr val="FFFFFF"/>
              </a:buClr>
              <a:buSzTx/>
              <a:buFont typeface="Times New Roman" pitchFamily="18" charset="0"/>
              <a:buChar char="1"/>
            </a:pPr>
            <a:r>
              <a:rPr kumimoji="0" lang="ar-SA" sz="1800" b="1" i="0" u="none" strike="noStrike" cap="none" normalizeH="0" baseline="0">
                <a:ln>
                  <a:noFill/>
                </a:ln>
                <a:solidFill>
                  <a:srgbClr val="FFFFFF"/>
                </a:solidFill>
                <a:effectLst/>
                <a:latin typeface="Simplified Arabic" pitchFamily="18" charset="-78"/>
                <a:ea typeface="Arial" pitchFamily="34" charset="0"/>
                <a:cs typeface="Simplified Arabic" pitchFamily="18" charset="-78"/>
              </a:rPr>
              <a:t>النظرة الشاملة للوحدة الخامسة </a:t>
            </a:r>
            <a:r>
              <a:rPr kumimoji="0" lang="en-US" sz="1800" b="1" i="0" u="none" strike="noStrike" cap="none" normalizeH="0" baseline="0">
                <a:ln>
                  <a:noFill/>
                </a:ln>
                <a:solidFill>
                  <a:srgbClr val="FFFFFF"/>
                </a:solidFill>
                <a:effectLst/>
                <a:latin typeface="Times New Roman" pitchFamily="18" charset="0"/>
                <a:ea typeface="Arial" pitchFamily="34" charset="0"/>
                <a:cs typeface="Simplified Arabic" pitchFamily="18" charset="-78"/>
              </a:rPr>
              <a:t>Over View</a:t>
            </a: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709" name="AutoShape 5"/>
          <p:cNvSpPr>
            <a:spLocks noChangeArrowheads="1"/>
          </p:cNvSpPr>
          <p:nvPr/>
        </p:nvSpPr>
        <p:spPr bwMode="auto">
          <a:xfrm>
            <a:off x="5429256" y="2500306"/>
            <a:ext cx="3449646"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أ"/>
            </a:pPr>
            <a:r>
              <a:rPr kumimoji="0" lang="ar-SA" sz="20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الفئة المستهدفة:</a:t>
            </a:r>
            <a:endParaRPr kumimoji="0" lang="en-US" sz="2000" b="1" i="0" u="none" strike="noStrike" cap="none" normalizeH="0" baseline="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a:ln>
                <a:noFill/>
              </a:ln>
              <a:solidFill>
                <a:schemeClr val="tx1"/>
              </a:solidFill>
              <a:effectLst/>
              <a:latin typeface="Arial" pitchFamily="34" charset="0"/>
              <a:cs typeface="Arial" pitchFamily="34" charset="0"/>
            </a:endParaRPr>
          </a:p>
        </p:txBody>
      </p:sp>
      <p:sp>
        <p:nvSpPr>
          <p:cNvPr id="1048710" name="AutoShape 6"/>
          <p:cNvSpPr>
            <a:spLocks noChangeArrowheads="1"/>
          </p:cNvSpPr>
          <p:nvPr/>
        </p:nvSpPr>
        <p:spPr bwMode="auto">
          <a:xfrm>
            <a:off x="5429256" y="4173546"/>
            <a:ext cx="3444885"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571500" lvl="0" indent="0" algn="just" defTabSz="914400" rtl="1" eaLnBrk="1" fontAlgn="base" latinLnBrk="0" hangingPunct="1">
              <a:lnSpc>
                <a:spcPct val="100000"/>
              </a:lnSpc>
              <a:spcBef>
                <a:spcPct val="0"/>
              </a:spcBef>
              <a:spcAft>
                <a:spcPts val="1000"/>
              </a:spcAft>
              <a:buClrTx/>
              <a:buSzTx/>
              <a:buFontTx/>
              <a:buNone/>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ب- المبررات: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Rationale</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 </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048711" name="Rectangle 5"/>
          <p:cNvSpPr/>
          <p:nvPr/>
        </p:nvSpPr>
        <p:spPr>
          <a:xfrm>
            <a:off x="1428728" y="3105835"/>
            <a:ext cx="5429272" cy="802640"/>
          </a:xfrm>
          <a:prstGeom prst="rect">
            <a:avLst/>
          </a:prstGeom>
        </p:spPr>
        <p:txBody>
          <a:bodyPr wrap="square">
            <a:spAutoFit/>
          </a:bodyPr>
          <a:lstStyle/>
          <a:p>
            <a:r>
              <a:rPr lang="ar-SA" sz="2400" dirty="0"/>
              <a:t>طلبة المرحلة الثانية/ قسم </a:t>
            </a:r>
            <a:r>
              <a:rPr lang="ar-SA" sz="2400" dirty="0" err="1"/>
              <a:t>الادارة</a:t>
            </a:r>
            <a:r>
              <a:rPr lang="ar-SA" sz="2400" dirty="0"/>
              <a:t> الصحية، المعهد الطبي التقني/ الديوانية </a:t>
            </a:r>
          </a:p>
        </p:txBody>
      </p:sp>
      <p:sp>
        <p:nvSpPr>
          <p:cNvPr id="104871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48713" name="Rectangle 6"/>
          <p:cNvSpPr>
            <a:spLocks noChangeArrowheads="1"/>
          </p:cNvSpPr>
          <p:nvPr/>
        </p:nvSpPr>
        <p:spPr bwMode="auto">
          <a:xfrm>
            <a:off x="1643042" y="5175479"/>
            <a:ext cx="7143736" cy="802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6508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التعرف على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الهيئة الطبية والتمريضية باعتبارها العنصر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الاكثر</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تاثيرا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تقديم الخدمة الصحية.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4" name="AutoShape 16"/>
          <p:cNvSpPr>
            <a:spLocks noChangeArrowheads="1"/>
          </p:cNvSpPr>
          <p:nvPr/>
        </p:nvSpPr>
        <p:spPr bwMode="auto">
          <a:xfrm>
            <a:off x="4071934" y="3000372"/>
            <a:ext cx="4845063"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justLow" defTabSz="914400" rtl="1" eaLnBrk="1" fontAlgn="base" latinLnBrk="0" hangingPunct="1">
              <a:lnSpc>
                <a:spcPct val="100000"/>
              </a:lnSpc>
              <a:spcBef>
                <a:spcPct val="0"/>
              </a:spcBef>
              <a:spcAft>
                <a:spcPct val="0"/>
              </a:spcAft>
              <a:buClrTx/>
              <a:buSzTx/>
              <a:buFontTx/>
              <a:buChar char="•"/>
            </a:pP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اهداف الوحدة: </a:t>
            </a:r>
            <a:r>
              <a:rPr kumimoji="0" lang="en-US"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(objectives</a:t>
            </a:r>
            <a:r>
              <a:rPr kumimoji="0" lang="ar-SA"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a:t>
            </a: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ar-SA" sz="2400" b="0" i="0" u="none" strike="noStrike" cap="none" normalizeH="0" baseline="0">
              <a:ln>
                <a:noFill/>
              </a:ln>
              <a:solidFill>
                <a:schemeClr val="tx1"/>
              </a:solidFill>
              <a:effectLst/>
              <a:latin typeface="Arial" pitchFamily="34" charset="0"/>
              <a:cs typeface="Arial" pitchFamily="34" charset="0"/>
            </a:endParaRPr>
          </a:p>
        </p:txBody>
      </p:sp>
      <p:sp>
        <p:nvSpPr>
          <p:cNvPr id="1048715" name="AutoShape 11"/>
          <p:cNvSpPr>
            <a:spLocks noChangeArrowheads="1"/>
          </p:cNvSpPr>
          <p:nvPr/>
        </p:nvSpPr>
        <p:spPr bwMode="auto">
          <a:xfrm>
            <a:off x="4429124" y="500042"/>
            <a:ext cx="4451359"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ج"/>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الفكرة المركزية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central Idea</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48716" name="Rectangle 1"/>
          <p:cNvSpPr>
            <a:spLocks noChangeArrowheads="1"/>
          </p:cNvSpPr>
          <p:nvPr/>
        </p:nvSpPr>
        <p:spPr bwMode="auto">
          <a:xfrm>
            <a:off x="1000100" y="1435406"/>
            <a:ext cx="7858180" cy="11582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6508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تتضمن الفكرة المركزية التعرف على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الهيئة الطبية والتمريضية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واهمية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الخدمات التي تقدمها باعتبار الكادر الطبي والتمريضي هو المنتج الحقيقي للخدمة الصحية.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
        <p:nvSpPr>
          <p:cNvPr id="1048717" name="Rectangle 2"/>
          <p:cNvSpPr>
            <a:spLocks noChangeArrowheads="1"/>
          </p:cNvSpPr>
          <p:nvPr/>
        </p:nvSpPr>
        <p:spPr bwMode="auto">
          <a:xfrm>
            <a:off x="1785918" y="3941817"/>
            <a:ext cx="7143736" cy="18694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 pos="6508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بعد دراسة الطالب لهذه الوحدة يتوقع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قادرا على: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 pos="6508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التعرف على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الهيئة الطبية التمريضية.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 pos="6508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يميز بين الهيئة الطبية والهيئة التمريضية.</a:t>
            </a:r>
          </a:p>
          <a:p>
            <a:pPr marL="0" marR="0" lvl="0" indent="0" algn="just" defTabSz="914400" eaLnBrk="0" fontAlgn="base" latinLnBrk="0" hangingPunct="0">
              <a:lnSpc>
                <a:spcPct val="100000"/>
              </a:lnSpc>
              <a:spcBef>
                <a:spcPct val="0"/>
              </a:spcBef>
              <a:spcAft>
                <a:spcPct val="0"/>
              </a:spcAft>
              <a:buClrTx/>
              <a:buSzTx/>
              <a:buFontTx/>
              <a:buNone/>
              <a:tabLst>
                <a:tab pos="457200" algn="l"/>
                <a:tab pos="6508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يحدد واجبات وعمل الهيئة الطبية المقدمة للخدمة الصحية وما</a:t>
            </a:r>
            <a:r>
              <a:rPr kumimoji="0" lang="ar-SA" sz="2400" b="0" i="0" u="none" strike="noStrike" cap="none" normalizeH="0" baseline="0" dirty="0">
                <a:ln>
                  <a:noFill/>
                </a:ln>
                <a:solidFill>
                  <a:schemeClr val="tx1"/>
                </a:solidFill>
                <a:effectLst/>
                <a:latin typeface="Calibri" pitchFamily="34" charset="0"/>
                <a:ea typeface="Times New Roman" pitchFamily="18" charset="0"/>
                <a:cs typeface="Arial" pitchFamily="34" charset="0"/>
              </a:rPr>
              <a:t> </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هي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النظم المستخدمة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العوامل المؤثرة على هذه النظم</a:t>
            </a:r>
            <a:r>
              <a:rPr kumimoji="0" lang="en-US" sz="24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8" name="Title 1"/>
          <p:cNvSpPr>
            <a:spLocks noGrp="1"/>
          </p:cNvSpPr>
          <p:nvPr>
            <p:ph type="title"/>
          </p:nvPr>
        </p:nvSpPr>
        <p:spPr>
          <a:xfrm>
            <a:off x="457200" y="28572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pPr lvl="0" fontAlgn="base">
              <a:spcAft>
                <a:spcPct val="0"/>
              </a:spcAft>
              <a:tabLst>
                <a:tab pos="504825" algn="l"/>
              </a:tabLst>
            </a:pPr>
            <a:r>
              <a:rPr lang="ar-SA" b="1" dirty="0"/>
              <a:t>الهيئة الطبية والتمريضية</a:t>
            </a:r>
            <a:endParaRPr lang="en-US" sz="2000" b="1" dirty="0">
              <a:solidFill>
                <a:schemeClr val="bg1"/>
              </a:solidFill>
              <a:latin typeface="Arial" pitchFamily="34" charset="0"/>
              <a:cs typeface="Arial" pitchFamily="34" charset="0"/>
            </a:endParaRPr>
          </a:p>
        </p:txBody>
      </p:sp>
      <p:sp>
        <p:nvSpPr>
          <p:cNvPr id="1048719" name="Rectangle 1"/>
          <p:cNvSpPr>
            <a:spLocks noChangeArrowheads="1"/>
          </p:cNvSpPr>
          <p:nvPr/>
        </p:nvSpPr>
        <p:spPr bwMode="auto">
          <a:xfrm>
            <a:off x="571472" y="1559556"/>
            <a:ext cx="7858148" cy="4282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6508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تمثل هذه الهيأة في المستشفى العنصر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الاكثر</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تأثيراً في تقديم الخدمة الصحية التي يحتاجها. والكادر الطبي هو المنتج الحقيقي للخدمة الصحية لذا يجب تحديد هيكل الكادر الطبي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والاشكال</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يمكن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تكون عليها.</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6508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هيكلية الهيأة الطبية: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6508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تشير الدراسات على انه من الصعب اعتماد تنظيم ثابت الكادر الطبي في المستشفى نظرا لصعوبة تحقيق ذلك بل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السائد هو اعتماد التغيير في هيكلية الكادر الطبي بين مدة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واخرى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ولا يوجد نموذج معين لهيكل التنظيمي يمكن تصميمه على كافة المستشفيات ونظرا لاختلاف ذلك هنالك نوعان هما:</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AutoShape 2"/>
          <p:cNvSpPr>
            <a:spLocks noChangeArrowheads="1"/>
          </p:cNvSpPr>
          <p:nvPr/>
        </p:nvSpPr>
        <p:spPr bwMode="auto">
          <a:xfrm>
            <a:off x="1142976" y="71414"/>
            <a:ext cx="7429552" cy="1143008"/>
          </a:xfrm>
          <a:prstGeom prst="ribbon">
            <a:avLst>
              <a:gd name="adj1" fmla="val 12500"/>
              <a:gd name="adj2" fmla="val 50000"/>
            </a:avLst>
          </a:prstGeom>
          <a:solidFill>
            <a:srgbClr val="D99594"/>
          </a:solidFill>
          <a:ln w="9525">
            <a:solidFill>
              <a:srgbClr val="000000"/>
            </a:solidFill>
            <a:round/>
            <a:headEnd/>
            <a:tailEnd/>
          </a:ln>
          <a:effectLst>
            <a:outerShdw dist="107763" dir="18900000" algn="ctr" rotWithShape="0">
              <a:srgbClr val="808080">
                <a:alpha val="50000"/>
              </a:srgbClr>
            </a:outerShdw>
          </a:effectLst>
        </p:spPr>
        <p:txBody>
          <a:bodyPr vert="horz" wrap="square" lIns="91440" tIns="45720" rIns="91440" bIns="45720" numCol="1" anchor="b"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pPr>
            <a:endPar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pPr>
            <a:endParaRPr lang="ar-SA" sz="2000" b="1" dirty="0">
              <a:latin typeface="Simplified Arabic" pitchFamily="18" charset="-78"/>
              <a:ea typeface="Arial" pitchFamily="34" charset="0"/>
              <a:cs typeface="Simplified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pPr>
            <a:endPar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pPr>
            <a:endParaRPr lang="ar-SA" sz="2000" b="1" dirty="0">
              <a:latin typeface="Simplified Arabic" pitchFamily="18" charset="-78"/>
              <a:ea typeface="Arial" pitchFamily="34" charset="0"/>
              <a:cs typeface="Simplified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pPr>
            <a:endPar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pPr>
            <a:endParaRPr lang="ar-SA" sz="2000" b="1" dirty="0">
              <a:latin typeface="Simplified Arabic" pitchFamily="18" charset="-78"/>
              <a:ea typeface="Arial" pitchFamily="34" charset="0"/>
              <a:cs typeface="Simplified Arabic" pitchFamily="18" charset="-78"/>
            </a:endParaRPr>
          </a:p>
          <a:p>
            <a:pPr marL="0" marR="0" lvl="0" indent="0" algn="ctr" defTabSz="914400" eaLnBrk="1" fontAlgn="base" latinLnBrk="0" hangingPunct="1">
              <a:lnSpc>
                <a:spcPct val="100000"/>
              </a:lnSpc>
              <a:spcBef>
                <a:spcPct val="0"/>
              </a:spcBef>
              <a:spcAft>
                <a:spcPts val="1000"/>
              </a:spcAft>
              <a:buClrTx/>
              <a:buSzTx/>
              <a:buFontTx/>
              <a:buNone/>
            </a:pPr>
            <a:endPar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endParaRPr>
          </a:p>
          <a:p>
            <a:pPr marL="0" marR="0" lvl="0" indent="0" algn="ctr" defTabSz="914400" eaLnBrk="1" fontAlgn="base" latinLnBrk="0" hangingPunct="1">
              <a:lnSpc>
                <a:spcPct val="100000"/>
              </a:lnSpc>
              <a:spcBef>
                <a:spcPct val="0"/>
              </a:spcBef>
              <a:spcAft>
                <a:spcPts val="1000"/>
              </a:spcAft>
              <a:buClrTx/>
              <a:buSzTx/>
              <a:buFontTx/>
              <a:buNone/>
            </a:pPr>
            <a:endParaRPr lang="ar-SA" sz="2000" b="1" dirty="0">
              <a:latin typeface="Simplified Arabic" pitchFamily="18" charset="-78"/>
              <a:ea typeface="Arial" pitchFamily="34" charset="0"/>
              <a:cs typeface="Simplified Arabic" pitchFamily="18" charset="-78"/>
            </a:endParaRPr>
          </a:p>
          <a:p>
            <a:pPr marL="0" marR="0" lvl="0" indent="0" algn="ctr" defTabSz="914400" eaLnBrk="1" fontAlgn="base" latinLnBrk="0" hangingPunct="1">
              <a:lnSpc>
                <a:spcPct val="100000"/>
              </a:lnSpc>
              <a:spcBef>
                <a:spcPct val="0"/>
              </a:spcBef>
              <a:spcAft>
                <a:spcPts val="1000"/>
              </a:spcAft>
              <a:buClrTx/>
              <a:buSzTx/>
              <a:buFontTx/>
              <a:buNone/>
            </a:pPr>
            <a:endPar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endParaRPr>
          </a:p>
          <a:p>
            <a:pPr marL="0" marR="0" lvl="0" indent="0" algn="ctr" defTabSz="914400" eaLnBrk="1" fontAlgn="base" latinLnBrk="0" hangingPunct="1">
              <a:lnSpc>
                <a:spcPct val="100000"/>
              </a:lnSpc>
              <a:spcBef>
                <a:spcPct val="0"/>
              </a:spcBef>
              <a:spcAft>
                <a:spcPts val="1000"/>
              </a:spcAft>
              <a:buClrTx/>
              <a:buSzTx/>
              <a:buFontTx/>
              <a:buNone/>
            </a:pPr>
            <a:endParaRPr lang="ar-SA" sz="2000" b="1" dirty="0">
              <a:latin typeface="Simplified Arabic" pitchFamily="18" charset="-78"/>
              <a:ea typeface="Arial" pitchFamily="34" charset="0"/>
              <a:cs typeface="Simplified Arabic" pitchFamily="18" charset="-78"/>
            </a:endParaRPr>
          </a:p>
          <a:p>
            <a:pPr marL="0" marR="0" lvl="0" indent="0" algn="ctr" defTabSz="914400" eaLnBrk="1" fontAlgn="base" latinLnBrk="0" hangingPunct="1">
              <a:lnSpc>
                <a:spcPct val="100000"/>
              </a:lnSpc>
              <a:spcBef>
                <a:spcPct val="0"/>
              </a:spcBef>
              <a:spcAft>
                <a:spcPts val="1000"/>
              </a:spcAft>
              <a:buClrTx/>
              <a:buSzTx/>
              <a:buFontTx/>
              <a:buNone/>
            </a:pPr>
            <a:endPar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pPr>
            <a:endParaRPr kumimoji="0" lang="en-US" sz="18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pPr>
            <a:endParaRPr kumimoji="0" lang="en-US" sz="16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endParaRPr>
          </a:p>
          <a:p>
            <a:pPr algn="ctr" fontAlgn="base">
              <a:spcBef>
                <a:spcPct val="0"/>
              </a:spcBef>
              <a:spcAft>
                <a:spcPct val="0"/>
              </a:spcAft>
            </a:pPr>
            <a:r>
              <a:rPr kumimoji="0" lang="ar-SA" sz="28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الوحدة الأولى</a:t>
            </a: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48602" name="AutoShape 3"/>
          <p:cNvSpPr>
            <a:spLocks noChangeArrowheads="1"/>
          </p:cNvSpPr>
          <p:nvPr/>
        </p:nvSpPr>
        <p:spPr bwMode="auto">
          <a:xfrm>
            <a:off x="1142976" y="1357298"/>
            <a:ext cx="5214974" cy="928694"/>
          </a:xfrm>
          <a:prstGeom prst="cloudCallout">
            <a:avLst>
              <a:gd name="adj1" fmla="val 37394"/>
              <a:gd name="adj2" fmla="val 72341"/>
            </a:avLst>
          </a:prstGeom>
          <a:solidFill>
            <a:srgbClr val="243F60"/>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774700" lvl="0" indent="0" algn="ctr" defTabSz="914400" rtl="1" eaLnBrk="1" fontAlgn="base" latinLnBrk="0" hangingPunct="1">
              <a:lnSpc>
                <a:spcPct val="100000"/>
              </a:lnSpc>
              <a:spcBef>
                <a:spcPct val="0"/>
              </a:spcBef>
              <a:spcAft>
                <a:spcPts val="1000"/>
              </a:spcAft>
              <a:buClr>
                <a:srgbClr val="FFFFFF"/>
              </a:buClr>
              <a:buSzTx/>
              <a:buFont typeface="Times New Roman" pitchFamily="18" charset="0"/>
              <a:buChar char="1"/>
            </a:pPr>
            <a:r>
              <a:rPr kumimoji="0" lang="ar-SA" sz="1800" b="1" i="0" u="none" strike="noStrike" cap="none" normalizeH="0" baseline="0">
                <a:ln>
                  <a:noFill/>
                </a:ln>
                <a:solidFill>
                  <a:srgbClr val="FFFFFF"/>
                </a:solidFill>
                <a:effectLst/>
                <a:latin typeface="Simplified Arabic" pitchFamily="18" charset="-78"/>
                <a:ea typeface="Arial" pitchFamily="34" charset="0"/>
                <a:cs typeface="Simplified Arabic" pitchFamily="18" charset="-78"/>
              </a:rPr>
              <a:t>النظرة الشاملة للوحدة الأولى </a:t>
            </a:r>
            <a:r>
              <a:rPr kumimoji="0" lang="en-US" sz="1800" b="1" i="0" u="none" strike="noStrike" cap="none" normalizeH="0" baseline="0">
                <a:ln>
                  <a:noFill/>
                </a:ln>
                <a:solidFill>
                  <a:srgbClr val="FFFFFF"/>
                </a:solidFill>
                <a:effectLst/>
                <a:latin typeface="Times New Roman" pitchFamily="18" charset="0"/>
                <a:ea typeface="Arial" pitchFamily="34" charset="0"/>
                <a:cs typeface="Simplified Arabic" pitchFamily="18" charset="-78"/>
              </a:rPr>
              <a:t>Over View</a:t>
            </a: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603" name="AutoShape 4"/>
          <p:cNvSpPr>
            <a:spLocks noChangeArrowheads="1"/>
          </p:cNvSpPr>
          <p:nvPr/>
        </p:nvSpPr>
        <p:spPr bwMode="auto">
          <a:xfrm>
            <a:off x="5786446" y="2500306"/>
            <a:ext cx="3095630"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أ"/>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الفئة المستهدفة:</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48604" name="Rectangle 6"/>
          <p:cNvSpPr/>
          <p:nvPr/>
        </p:nvSpPr>
        <p:spPr>
          <a:xfrm>
            <a:off x="928662" y="2571744"/>
            <a:ext cx="4714908" cy="707886"/>
          </a:xfrm>
          <a:prstGeom prst="rect">
            <a:avLst/>
          </a:prstGeom>
        </p:spPr>
        <p:txBody>
          <a:bodyPr wrap="square">
            <a:spAutoFit/>
          </a:bodyPr>
          <a:lstStyle/>
          <a:p>
            <a:pPr algn="just"/>
            <a:r>
              <a:rPr lang="ar-IQ" sz="2000" dirty="0"/>
              <a:t>طلبة المرحلة الثانية/ قسم </a:t>
            </a:r>
            <a:r>
              <a:rPr lang="ar-IQ" sz="2000" dirty="0" err="1"/>
              <a:t>الادارة</a:t>
            </a:r>
            <a:r>
              <a:rPr lang="ar-IQ" sz="2000" dirty="0"/>
              <a:t> الصحية/ المعهد الطبي التقني/ الديوانية</a:t>
            </a:r>
            <a:endParaRPr lang="ar-SA" sz="2000" dirty="0"/>
          </a:p>
        </p:txBody>
      </p:sp>
      <p:sp>
        <p:nvSpPr>
          <p:cNvPr id="1048605" name="AutoShape 5"/>
          <p:cNvSpPr>
            <a:spLocks noChangeArrowheads="1"/>
          </p:cNvSpPr>
          <p:nvPr/>
        </p:nvSpPr>
        <p:spPr bwMode="auto">
          <a:xfrm>
            <a:off x="5786446" y="3714752"/>
            <a:ext cx="3155958"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571500" lvl="0" indent="0" algn="just" defTabSz="914400" rtl="1" eaLnBrk="1" fontAlgn="base" latinLnBrk="0" hangingPunct="1">
              <a:lnSpc>
                <a:spcPct val="100000"/>
              </a:lnSpc>
              <a:spcBef>
                <a:spcPct val="0"/>
              </a:spcBef>
              <a:spcAft>
                <a:spcPts val="1000"/>
              </a:spcAft>
              <a:buClrTx/>
              <a:buSzTx/>
              <a:buFontTx/>
              <a:buNone/>
            </a:pPr>
            <a:r>
              <a:rPr kumimoji="0" lang="ar-SA" sz="20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ب- المبررات: </a:t>
            </a:r>
            <a:r>
              <a:rPr kumimoji="0" lang="en-US" sz="2000" b="1" i="0" u="none" strike="noStrike" cap="none" normalizeH="0" baseline="0">
                <a:ln>
                  <a:noFill/>
                </a:ln>
                <a:solidFill>
                  <a:schemeClr val="tx1"/>
                </a:solidFill>
                <a:effectLst/>
                <a:latin typeface="Times New Roman" pitchFamily="18" charset="0"/>
                <a:ea typeface="Arial" pitchFamily="34" charset="0"/>
                <a:cs typeface="Simplified Arabic" pitchFamily="18" charset="-78"/>
              </a:rPr>
              <a:t>Rationale</a:t>
            </a:r>
            <a:r>
              <a:rPr kumimoji="0" lang="en-US" sz="20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 </a:t>
            </a:r>
            <a:endParaRPr kumimoji="0" lang="en-US" sz="2000" b="1" i="0" u="none" strike="noStrike" cap="none" normalizeH="0" baseline="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a:ln>
                <a:noFill/>
              </a:ln>
              <a:solidFill>
                <a:schemeClr val="tx1"/>
              </a:solidFill>
              <a:effectLst/>
              <a:latin typeface="Arial" pitchFamily="34" charset="0"/>
              <a:cs typeface="Arial" pitchFamily="34" charset="0"/>
            </a:endParaRPr>
          </a:p>
        </p:txBody>
      </p:sp>
      <p:sp>
        <p:nvSpPr>
          <p:cNvPr id="1048606" name="Rectangle 6"/>
          <p:cNvSpPr>
            <a:spLocks noChangeArrowheads="1"/>
          </p:cNvSpPr>
          <p:nvPr/>
        </p:nvSpPr>
        <p:spPr bwMode="auto">
          <a:xfrm>
            <a:off x="785786" y="3813578"/>
            <a:ext cx="492915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التعرف على التطور التاريخي للخدمات الصحية عبر مختلف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العصورابتداءا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بالعصر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الاغريقي</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وانتهاءاً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بالتطور التاريخي للخدمات الصحية في العراق</a:t>
            </a:r>
            <a:endParaRPr kumimoji="0" lang="ar-IQ"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3" name="Group 1"/>
          <p:cNvGrpSpPr/>
          <p:nvPr/>
        </p:nvGrpSpPr>
        <p:grpSpPr bwMode="auto">
          <a:xfrm>
            <a:off x="571472" y="500042"/>
            <a:ext cx="8196425" cy="6072230"/>
            <a:chOff x="1260" y="6660"/>
            <a:chExt cx="9518" cy="6660"/>
          </a:xfrm>
        </p:grpSpPr>
        <p:sp>
          <p:nvSpPr>
            <p:cNvPr id="1048720" name="Text Box 2"/>
            <p:cNvSpPr txBox="1">
              <a:spLocks noChangeArrowheads="1"/>
            </p:cNvSpPr>
            <p:nvPr/>
          </p:nvSpPr>
          <p:spPr bwMode="auto">
            <a:xfrm>
              <a:off x="4500" y="6660"/>
              <a:ext cx="3060" cy="5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pPr>
              <a:r>
                <a:rPr kumimoji="0" lang="ar-SA" sz="1600" b="1" i="0" u="none" strike="noStrike" cap="none" normalizeH="0" baseline="0" dirty="0">
                  <a:ln>
                    <a:noFill/>
                  </a:ln>
                  <a:solidFill>
                    <a:schemeClr val="tx1"/>
                  </a:solidFill>
                  <a:effectLst/>
                  <a:latin typeface="Arial" pitchFamily="34" charset="0"/>
                  <a:ea typeface="Arial" pitchFamily="34" charset="0"/>
                  <a:cs typeface="Arial" pitchFamily="34" charset="0"/>
                </a:rPr>
                <a:t>هيكلية الهيئة الطبية</a:t>
              </a:r>
              <a:endParaRPr kumimoji="0" lang="en-US" sz="1600" b="1" i="0" u="none" strike="noStrike" cap="none" normalizeH="0" baseline="0" dirty="0">
                <a:ln>
                  <a:noFill/>
                </a:ln>
                <a:solidFill>
                  <a:schemeClr val="tx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nvGrpSpPr>
            <p:cNvPr id="194" name="Group 3"/>
            <p:cNvGrpSpPr/>
            <p:nvPr/>
          </p:nvGrpSpPr>
          <p:grpSpPr bwMode="auto">
            <a:xfrm>
              <a:off x="1260" y="7380"/>
              <a:ext cx="9518" cy="5940"/>
              <a:chOff x="1260" y="7740"/>
              <a:chExt cx="9518" cy="5940"/>
            </a:xfrm>
          </p:grpSpPr>
          <p:sp>
            <p:nvSpPr>
              <p:cNvPr id="1048721" name="Text Box 4"/>
              <p:cNvSpPr txBox="1">
                <a:spLocks noChangeArrowheads="1"/>
              </p:cNvSpPr>
              <p:nvPr/>
            </p:nvSpPr>
            <p:spPr bwMode="auto">
              <a:xfrm>
                <a:off x="6818" y="8430"/>
                <a:ext cx="3960" cy="43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pPr>
                <a:r>
                  <a:rPr kumimoji="0" lang="ar-SA" sz="1600" b="0" i="0" u="none" strike="noStrike" cap="none" normalizeH="0" baseline="0" dirty="0">
                    <a:ln>
                      <a:noFill/>
                    </a:ln>
                    <a:solidFill>
                      <a:schemeClr val="tx1"/>
                    </a:solidFill>
                    <a:effectLst/>
                    <a:latin typeface="Arial" pitchFamily="34" charset="0"/>
                    <a:ea typeface="Arial" pitchFamily="34" charset="0"/>
                    <a:cs typeface="Arial" pitchFamily="34" charset="0"/>
                  </a:rPr>
                  <a:t>مغلق (صرامة ومقيدة)</a:t>
                </a:r>
              </a:p>
              <a:p>
                <a:pPr marL="0" marR="0" lvl="0" indent="0" algn="ctr" defTabSz="914400" rtl="1" eaLnBrk="1" fontAlgn="base" latinLnBrk="0" hangingPunct="1">
                  <a:lnSpc>
                    <a:spcPct val="100000"/>
                  </a:lnSpc>
                  <a:spcBef>
                    <a:spcPct val="0"/>
                  </a:spcBef>
                  <a:spcAft>
                    <a:spcPts val="1000"/>
                  </a:spcAft>
                  <a:buClrTx/>
                  <a:buSzTx/>
                  <a:buFontTx/>
                  <a:buNone/>
                </a:pPr>
                <a:r>
                  <a:rPr kumimoji="0" lang="ar-SA" sz="1600" b="0" i="0" u="none" strike="noStrike" cap="none" normalizeH="0" baseline="0" dirty="0">
                    <a:ln>
                      <a:noFill/>
                    </a:ln>
                    <a:solidFill>
                      <a:schemeClr val="tx1"/>
                    </a:solidFill>
                    <a:effectLst/>
                    <a:latin typeface="Arial" pitchFamily="34" charset="0"/>
                    <a:ea typeface="Arial" pitchFamily="34" charset="0"/>
                    <a:cs typeface="Arial" pitchFamily="34" charset="0"/>
                  </a:rPr>
                  <a:t>متشفيات التعليم الجامعي</a:t>
                </a:r>
              </a:p>
              <a:p>
                <a:pPr marL="0" marR="1143000" lvl="0" indent="0" algn="r" defTabSz="914400" rtl="1" eaLnBrk="1" fontAlgn="base" latinLnBrk="0" hangingPunct="1">
                  <a:lnSpc>
                    <a:spcPct val="100000"/>
                  </a:lnSpc>
                  <a:spcBef>
                    <a:spcPct val="0"/>
                  </a:spcBef>
                  <a:spcAft>
                    <a:spcPct val="0"/>
                  </a:spcAft>
                  <a:buClrTx/>
                  <a:buSzTx/>
                  <a:buFont typeface="Times New Roman" pitchFamily="18" charset="0"/>
                  <a:buChar char="-"/>
                </a:pPr>
                <a:r>
                  <a:rPr kumimoji="0" lang="ar-SA" sz="1600" b="0" i="0" u="none" strike="noStrike" cap="none" normalizeH="0" baseline="0" dirty="0">
                    <a:ln>
                      <a:noFill/>
                    </a:ln>
                    <a:solidFill>
                      <a:schemeClr val="tx1"/>
                    </a:solidFill>
                    <a:effectLst/>
                    <a:latin typeface="Arial" pitchFamily="34" charset="0"/>
                    <a:ea typeface="Arial" pitchFamily="34" charset="0"/>
                    <a:cs typeface="Arial" pitchFamily="34" charset="0"/>
                  </a:rPr>
                  <a:t>مـتابعة ورعاية المرضى على مدار الوقت.</a:t>
                </a:r>
                <a:endParaRPr kumimoji="0" lang="en-US" sz="1600" b="0" i="0" u="none" strike="noStrike" cap="none" normalizeH="0" baseline="0" dirty="0">
                  <a:ln>
                    <a:noFill/>
                  </a:ln>
                  <a:solidFill>
                    <a:schemeClr val="tx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 typeface="Times New Roman" pitchFamily="18" charset="0"/>
                  <a:buChar char="-"/>
                </a:pPr>
                <a:r>
                  <a:rPr kumimoji="0" lang="ar-SA" sz="1600" b="0" i="0" u="none" strike="noStrike" cap="none" normalizeH="0" baseline="0" dirty="0">
                    <a:ln>
                      <a:noFill/>
                    </a:ln>
                    <a:solidFill>
                      <a:schemeClr val="tx1"/>
                    </a:solidFill>
                    <a:effectLst/>
                    <a:latin typeface="Arial" pitchFamily="34" charset="0"/>
                    <a:ea typeface="Arial" pitchFamily="34" charset="0"/>
                    <a:cs typeface="Arial" pitchFamily="34" charset="0"/>
                  </a:rPr>
                  <a:t>تقسيم الكادر الطبي على </a:t>
                </a:r>
                <a:r>
                  <a:rPr kumimoji="0" lang="ar-SA" sz="1600" b="0" i="0" u="none" strike="noStrike" cap="none" normalizeH="0" baseline="0" dirty="0" err="1">
                    <a:ln>
                      <a:noFill/>
                    </a:ln>
                    <a:solidFill>
                      <a:schemeClr val="tx1"/>
                    </a:solidFill>
                    <a:effectLst/>
                    <a:latin typeface="Arial" pitchFamily="34" charset="0"/>
                    <a:ea typeface="Arial" pitchFamily="34" charset="0"/>
                    <a:cs typeface="Arial" pitchFamily="34" charset="0"/>
                  </a:rPr>
                  <a:t>الاقسام</a:t>
                </a:r>
                <a:r>
                  <a:rPr kumimoji="0" lang="ar-SA" sz="1600" b="0" i="0" u="none" strike="noStrike" cap="none" normalizeH="0" baseline="0" dirty="0">
                    <a:ln>
                      <a:noFill/>
                    </a:ln>
                    <a:solidFill>
                      <a:schemeClr val="tx1"/>
                    </a:solidFill>
                    <a:effectLst/>
                    <a:latin typeface="Arial" pitchFamily="34" charset="0"/>
                    <a:ea typeface="Arial" pitchFamily="34" charset="0"/>
                    <a:cs typeface="Arial" pitchFamily="34" charset="0"/>
                  </a:rPr>
                  <a:t> الرئيسية الطبية في المستشفى توزيع حسب الاختصاصات.</a:t>
                </a:r>
              </a:p>
              <a:p>
                <a:pPr marL="0" marR="0" lvl="0" indent="0" algn="r" defTabSz="914400" rtl="1" eaLnBrk="1" fontAlgn="base" latinLnBrk="0" hangingPunct="1">
                  <a:lnSpc>
                    <a:spcPct val="100000"/>
                  </a:lnSpc>
                  <a:spcBef>
                    <a:spcPct val="0"/>
                  </a:spcBef>
                  <a:spcAft>
                    <a:spcPct val="0"/>
                  </a:spcAft>
                  <a:buClrTx/>
                  <a:buSzTx/>
                  <a:buFont typeface="Times New Roman" pitchFamily="18" charset="0"/>
                  <a:buChar char="-"/>
                </a:pPr>
                <a:r>
                  <a:rPr kumimoji="0" lang="ar-SA" sz="1600" b="0" i="0" u="none" strike="noStrike" cap="none" normalizeH="0" baseline="0" dirty="0">
                    <a:ln>
                      <a:noFill/>
                    </a:ln>
                    <a:solidFill>
                      <a:schemeClr val="tx1"/>
                    </a:solidFill>
                    <a:effectLst/>
                    <a:latin typeface="Arial" pitchFamily="34" charset="0"/>
                    <a:ea typeface="Arial" pitchFamily="34" charset="0"/>
                    <a:cs typeface="Arial" pitchFamily="34" charset="0"/>
                  </a:rPr>
                  <a:t>جدولة </a:t>
                </a:r>
                <a:r>
                  <a:rPr kumimoji="0" lang="ar-SA" sz="1600" b="0" i="0" u="none" strike="noStrike" cap="none" normalizeH="0" baseline="0" dirty="0" err="1">
                    <a:ln>
                      <a:noFill/>
                    </a:ln>
                    <a:solidFill>
                      <a:schemeClr val="tx1"/>
                    </a:solidFill>
                    <a:effectLst/>
                    <a:latin typeface="Arial" pitchFamily="34" charset="0"/>
                    <a:ea typeface="Arial" pitchFamily="34" charset="0"/>
                    <a:cs typeface="Arial" pitchFamily="34" charset="0"/>
                  </a:rPr>
                  <a:t>الانشطة</a:t>
                </a:r>
                <a:r>
                  <a:rPr kumimoji="0" lang="ar-SA" sz="1600" b="0" i="0" u="none" strike="noStrike" cap="none" normalizeH="0" baseline="0" dirty="0">
                    <a:ln>
                      <a:noFill/>
                    </a:ln>
                    <a:solidFill>
                      <a:schemeClr val="tx1"/>
                    </a:solidFill>
                    <a:effectLst/>
                    <a:latin typeface="Arial" pitchFamily="34" charset="0"/>
                    <a:ea typeface="Arial" pitchFamily="34" charset="0"/>
                    <a:cs typeface="Arial" pitchFamily="34" charset="0"/>
                  </a:rPr>
                  <a:t> لكادر الطبي بما </a:t>
                </a:r>
                <a:r>
                  <a:rPr kumimoji="0" lang="ar-SA" sz="1600" b="0" i="0" u="none" strike="noStrike" cap="none" normalizeH="0" baseline="0" dirty="0" err="1">
                    <a:ln>
                      <a:noFill/>
                    </a:ln>
                    <a:solidFill>
                      <a:schemeClr val="tx1"/>
                    </a:solidFill>
                    <a:effectLst/>
                    <a:latin typeface="Arial" pitchFamily="34" charset="0"/>
                    <a:ea typeface="Arial" pitchFamily="34" charset="0"/>
                    <a:cs typeface="Arial" pitchFamily="34" charset="0"/>
                  </a:rPr>
                  <a:t>يتلائم</a:t>
                </a:r>
                <a:r>
                  <a:rPr kumimoji="0" lang="ar-SA" sz="1600" b="0" i="0" u="none" strike="noStrike" cap="none" normalizeH="0" baseline="0" dirty="0">
                    <a:ln>
                      <a:noFill/>
                    </a:ln>
                    <a:solidFill>
                      <a:schemeClr val="tx1"/>
                    </a:solidFill>
                    <a:effectLst/>
                    <a:latin typeface="Arial" pitchFamily="34" charset="0"/>
                    <a:ea typeface="Arial" pitchFamily="34" charset="0"/>
                    <a:cs typeface="Arial" pitchFamily="34" charset="0"/>
                  </a:rPr>
                  <a:t> مع </a:t>
                </a:r>
                <a:r>
                  <a:rPr kumimoji="0" lang="ar-SA" sz="1600" b="0" i="0" u="none" strike="noStrike" cap="none" normalizeH="0" baseline="0" dirty="0" err="1">
                    <a:ln>
                      <a:noFill/>
                    </a:ln>
                    <a:solidFill>
                      <a:schemeClr val="tx1"/>
                    </a:solidFill>
                    <a:effectLst/>
                    <a:latin typeface="Arial" pitchFamily="34" charset="0"/>
                    <a:ea typeface="Arial" pitchFamily="34" charset="0"/>
                    <a:cs typeface="Arial" pitchFamily="34" charset="0"/>
                  </a:rPr>
                  <a:t>الانشطة</a:t>
                </a:r>
                <a:r>
                  <a:rPr kumimoji="0" lang="ar-SA" sz="1600" b="0" i="0" u="none" strike="noStrike" cap="none" normalizeH="0" baseline="0" dirty="0">
                    <a:ln>
                      <a:noFill/>
                    </a:ln>
                    <a:solidFill>
                      <a:schemeClr val="tx1"/>
                    </a:solidFill>
                    <a:effectLst/>
                    <a:latin typeface="Arial" pitchFamily="34" charset="0"/>
                    <a:ea typeface="Arial" pitchFamily="34" charset="0"/>
                    <a:cs typeface="Arial" pitchFamily="34" charset="0"/>
                  </a:rPr>
                  <a:t> التعليمية المقررة في المستشفى.</a:t>
                </a:r>
                <a:endParaRPr kumimoji="0" lang="en-US" sz="1600" b="0" i="0" u="none" strike="noStrike" cap="none" normalizeH="0" baseline="0" dirty="0">
                  <a:ln>
                    <a:noFill/>
                  </a:ln>
                  <a:solidFill>
                    <a:schemeClr val="tx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 typeface="Times New Roman" pitchFamily="18" charset="0"/>
                  <a:buChar char="-"/>
                </a:pPr>
                <a:r>
                  <a:rPr kumimoji="0" lang="ar-SA" sz="1600" b="0" i="0" u="none" strike="noStrike" cap="none" normalizeH="0" baseline="0" dirty="0">
                    <a:ln>
                      <a:noFill/>
                    </a:ln>
                    <a:solidFill>
                      <a:schemeClr val="tx1"/>
                    </a:solidFill>
                    <a:effectLst/>
                    <a:latin typeface="Arial" pitchFamily="34" charset="0"/>
                    <a:ea typeface="Arial" pitchFamily="34" charset="0"/>
                    <a:cs typeface="Arial" pitchFamily="34" charset="0"/>
                  </a:rPr>
                  <a:t>رقابة شديدة في عمليات الكادر الطبي.</a:t>
                </a:r>
                <a:endParaRPr kumimoji="0" lang="en-US" sz="1600" b="0" i="0" u="none" strike="noStrike" cap="none" normalizeH="0" baseline="0" dirty="0">
                  <a:ln>
                    <a:noFill/>
                  </a:ln>
                  <a:solidFill>
                    <a:schemeClr val="tx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48722" name="Text Box 5"/>
              <p:cNvSpPr txBox="1">
                <a:spLocks noChangeArrowheads="1"/>
              </p:cNvSpPr>
              <p:nvPr/>
            </p:nvSpPr>
            <p:spPr bwMode="auto">
              <a:xfrm>
                <a:off x="1260" y="8280"/>
                <a:ext cx="4140" cy="5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pPr>
                <a:r>
                  <a:rPr kumimoji="0" lang="ar-IQ" sz="1600" b="0" i="0" u="none" strike="noStrike" cap="none" normalizeH="0" baseline="0">
                    <a:ln>
                      <a:noFill/>
                    </a:ln>
                    <a:solidFill>
                      <a:schemeClr val="tx1"/>
                    </a:solidFill>
                    <a:effectLst/>
                    <a:latin typeface="Arial" pitchFamily="34" charset="0"/>
                    <a:ea typeface="Arial" pitchFamily="34" charset="0"/>
                    <a:cs typeface="Arial" pitchFamily="34" charset="0"/>
                  </a:rPr>
                  <a:t>نظام مرن (مفتوح)</a:t>
                </a:r>
              </a:p>
              <a:p>
                <a:pPr marL="0" marR="0" lvl="0" indent="0" algn="ctr" defTabSz="914400" rtl="1" eaLnBrk="1" fontAlgn="base" latinLnBrk="0" hangingPunct="1">
                  <a:lnSpc>
                    <a:spcPct val="100000"/>
                  </a:lnSpc>
                  <a:spcBef>
                    <a:spcPct val="0"/>
                  </a:spcBef>
                  <a:spcAft>
                    <a:spcPts val="1000"/>
                  </a:spcAft>
                  <a:buClrTx/>
                  <a:buSzTx/>
                  <a:buFontTx/>
                  <a:buNone/>
                </a:pPr>
                <a:r>
                  <a:rPr kumimoji="0" lang="ar-IQ" sz="1600" b="0" i="0" u="none" strike="noStrike" cap="none" normalizeH="0" baseline="0">
                    <a:ln>
                      <a:noFill/>
                    </a:ln>
                    <a:solidFill>
                      <a:schemeClr val="tx1"/>
                    </a:solidFill>
                    <a:effectLst/>
                    <a:latin typeface="Arial" pitchFamily="34" charset="0"/>
                    <a:ea typeface="Arial" pitchFamily="34" charset="0"/>
                    <a:cs typeface="Arial" pitchFamily="34" charset="0"/>
                  </a:rPr>
                  <a:t>صغيرة في الارياف</a:t>
                </a:r>
              </a:p>
              <a:p>
                <a:pPr marL="0" marR="1143000" lvl="0" indent="0" algn="r" defTabSz="914400" rtl="1" eaLnBrk="1" fontAlgn="base" latinLnBrk="0" hangingPunct="1">
                  <a:lnSpc>
                    <a:spcPct val="100000"/>
                  </a:lnSpc>
                  <a:spcBef>
                    <a:spcPct val="0"/>
                  </a:spcBef>
                  <a:spcAft>
                    <a:spcPct val="0"/>
                  </a:spcAft>
                  <a:buClrTx/>
                  <a:buSzTx/>
                  <a:buFont typeface="Times New Roman" pitchFamily="18" charset="0"/>
                  <a:buChar char="-"/>
                </a:pPr>
                <a:r>
                  <a:rPr kumimoji="0" lang="ar-IQ" sz="1600" b="0" i="0" u="none" strike="noStrike" cap="none" normalizeH="0" baseline="0">
                    <a:ln>
                      <a:noFill/>
                    </a:ln>
                    <a:solidFill>
                      <a:schemeClr val="tx1"/>
                    </a:solidFill>
                    <a:effectLst/>
                    <a:latin typeface="Arial" pitchFamily="34" charset="0"/>
                    <a:ea typeface="Arial" pitchFamily="34" charset="0"/>
                    <a:cs typeface="Arial" pitchFamily="34" charset="0"/>
                  </a:rPr>
                  <a:t>تقسيم الكادر الطبي على اقسام المستشفى مع وجود فرصة للمناقلة.</a:t>
                </a:r>
              </a:p>
              <a:p>
                <a:pPr marL="0" marR="0" lvl="0" indent="0" algn="r" defTabSz="914400" rtl="1" eaLnBrk="1" fontAlgn="base" latinLnBrk="0" hangingPunct="1">
                  <a:lnSpc>
                    <a:spcPct val="100000"/>
                  </a:lnSpc>
                  <a:spcBef>
                    <a:spcPct val="0"/>
                  </a:spcBef>
                  <a:spcAft>
                    <a:spcPct val="0"/>
                  </a:spcAft>
                  <a:buClrTx/>
                  <a:buSzTx/>
                  <a:buFont typeface="Times New Roman" pitchFamily="18" charset="0"/>
                  <a:buChar char="-"/>
                </a:pPr>
                <a:r>
                  <a:rPr kumimoji="0" lang="ar-IQ" sz="1600" b="0" i="0" u="none" strike="noStrike" cap="none" normalizeH="0" baseline="0">
                    <a:ln>
                      <a:noFill/>
                    </a:ln>
                    <a:solidFill>
                      <a:schemeClr val="tx1"/>
                    </a:solidFill>
                    <a:effectLst/>
                    <a:latin typeface="Arial" pitchFamily="34" charset="0"/>
                    <a:ea typeface="Arial" pitchFamily="34" charset="0"/>
                    <a:cs typeface="Arial" pitchFamily="34" charset="0"/>
                  </a:rPr>
                  <a:t>جدولة محدودة للانشطة التي تمارس في ضوء التخصصات العلمية المتاحة.</a:t>
                </a:r>
                <a:endParaRPr kumimoji="0" lang="en-US" sz="1600" b="0" i="0" u="none" strike="noStrike" cap="none" normalizeH="0" baseline="0">
                  <a:ln>
                    <a:noFill/>
                  </a:ln>
                  <a:solidFill>
                    <a:schemeClr val="tx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 typeface="Times New Roman" pitchFamily="18" charset="0"/>
                  <a:buChar char="-"/>
                </a:pPr>
                <a:r>
                  <a:rPr kumimoji="0" lang="ar-IQ" sz="1600" b="0" i="0" u="none" strike="noStrike" cap="none" normalizeH="0" baseline="0">
                    <a:ln>
                      <a:noFill/>
                    </a:ln>
                    <a:solidFill>
                      <a:schemeClr val="tx1"/>
                    </a:solidFill>
                    <a:effectLst/>
                    <a:latin typeface="Arial" pitchFamily="34" charset="0"/>
                    <a:ea typeface="Arial" pitchFamily="34" charset="0"/>
                    <a:cs typeface="Arial" pitchFamily="34" charset="0"/>
                  </a:rPr>
                  <a:t>العمل بتوقيتات محددة.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723" name="Line 6"/>
              <p:cNvSpPr>
                <a:spLocks noChangeShapeType="1"/>
              </p:cNvSpPr>
              <p:nvPr/>
            </p:nvSpPr>
            <p:spPr bwMode="auto">
              <a:xfrm>
                <a:off x="3420" y="7740"/>
                <a:ext cx="54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048724" name="Line 7"/>
              <p:cNvSpPr>
                <a:spLocks noChangeShapeType="1"/>
              </p:cNvSpPr>
              <p:nvPr/>
            </p:nvSpPr>
            <p:spPr bwMode="auto">
              <a:xfrm>
                <a:off x="8820" y="7740"/>
                <a:ext cx="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48725" name="Line 8"/>
              <p:cNvSpPr>
                <a:spLocks noChangeShapeType="1"/>
              </p:cNvSpPr>
              <p:nvPr/>
            </p:nvSpPr>
            <p:spPr bwMode="auto">
              <a:xfrm>
                <a:off x="3420" y="7740"/>
                <a:ext cx="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gr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6" name="Rectangle 1"/>
          <p:cNvSpPr>
            <a:spLocks noChangeArrowheads="1"/>
          </p:cNvSpPr>
          <p:nvPr/>
        </p:nvSpPr>
        <p:spPr bwMode="auto">
          <a:xfrm>
            <a:off x="857224" y="907435"/>
            <a:ext cx="7715304" cy="4282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962025" algn="l"/>
              </a:tabLst>
            </a:pP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استخدام هذين النموذجين يتوقف على عدد من العوامل:</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9620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عدد الكادر الطبي الموجود في المستشفى.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962025" algn="l"/>
              </a:tabLst>
            </a:pP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ماعدد</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الاطباء</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العاملين في المستشفى على مدار الوقت.</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962025" algn="l"/>
              </a:tabLst>
            </a:pP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ماعدد</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الاطباء</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العاملين في المستشفى على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اساس</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اوقات</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محددة.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9620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كم عدد الهيأة الطبية (اللجان في المستشفى)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9620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كم عدد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وسعة المستشفى.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9620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ما عدد ساعات العمل المقررة.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2Minus"/>
              <a:tabLst>
                <a:tab pos="9620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ما نسبة الرواتب المدفوعة للكادر الطبي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اهمال</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الرواتب المدفوعة في المستشفى.</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7" name="Rectangle 1"/>
          <p:cNvSpPr>
            <a:spLocks noChangeArrowheads="1"/>
          </p:cNvSpPr>
          <p:nvPr/>
        </p:nvSpPr>
        <p:spPr bwMode="auto">
          <a:xfrm>
            <a:off x="571472" y="636756"/>
            <a:ext cx="8215338" cy="4701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مهام اللجان الطبية </a:t>
            </a:r>
            <a:r>
              <a:rPr kumimoji="0" lang="ar-SA" sz="28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او</a:t>
            </a: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المجاميع للكادر الطبي في المستشفى:</a:t>
            </a:r>
          </a:p>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هيأة التسجيل الطبية.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هيأة الجراحية.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هيأة مراقبة التلوث.</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الهيأة الصيدلانية.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هيأة التحقق من المنفعة.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هيأة التحقق من النوعية.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الهيأة التعليمية الطبية.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هيأة الانتفاع من الدم.</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الهيأة القانونية.</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8" name="Rectangle 1"/>
          <p:cNvSpPr>
            <a:spLocks noChangeArrowheads="1"/>
          </p:cNvSpPr>
          <p:nvPr/>
        </p:nvSpPr>
        <p:spPr bwMode="auto">
          <a:xfrm>
            <a:off x="500034" y="418811"/>
            <a:ext cx="8429652" cy="5425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قسم الكوادر الطبية:</a:t>
            </a:r>
          </a:p>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هذا القسم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مسؤول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عن الكوادر الطبية في مجال الجراحة، وطب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الاطفال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والتشخيص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والاشعة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والدواء…الخ ويكون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الاطباء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مرتبطين مع هذه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حسب التخصص لذلك يجب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هنالك تنظيم لهذه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وكما يلي: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وجود رئيس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مسؤول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لادارة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القسم.</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وجود قواعد ونظم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لارشاد</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وتوجيه العاملين.</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تخويل المسؤولية.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اضافة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وجود قواعد وشروط تعتمد للعمل في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وهي: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وضع معايير رقابية.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وضع مقاييس معيارية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للاداء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المتحقق مثل جيد جدا، جيد، ضعيف.</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محاسبة القسم المختص على مستوى انجازه للخطة الموضوعة.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تأشير مستوى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الانشطة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التعليمية المقررة في القسم المعني.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ابقاء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العلاقة الطبية مع المرضى.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منح الامتيازات المادية والمعنوية للعاملين.</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9" name="Rectangle 1"/>
          <p:cNvSpPr>
            <a:spLocks noChangeArrowheads="1"/>
          </p:cNvSpPr>
          <p:nvPr/>
        </p:nvSpPr>
        <p:spPr bwMode="auto">
          <a:xfrm>
            <a:off x="785786" y="366426"/>
            <a:ext cx="7858180" cy="59588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tab pos="457200"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ومن ناحية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اخرى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الكادر الطبي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لايقتصر</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عمله على الخدمات الصحية فقط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وانما</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يمتد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الجوانب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الاخرى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الفنية ومنها:</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المساهمة في رسم سياسة المستشفى (الطويلة، المتوسطة، القصيرة).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الحد من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الاشكالات</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والتداخلات.</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تقديم الاستشارات الفنية في الخدمات الطبية والتمريضية.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المشاركة في عمليات الشراء والتعاقد على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الاجهزة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والمعدات الطبية.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دراسة التقارير الطبية للجان الفرعية والمساعدة في اتخاذ القرارات الصحيحة.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التأكد من التقارير الطبية التي يقدمها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الاطباء</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المساهمة في تقديم المقترحات المتعلقة بزيادة تحفيز العاملين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والبدعين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tab pos="457200" algn="l"/>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0"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pPr lvl="0" fontAlgn="base">
              <a:spcAft>
                <a:spcPct val="0"/>
              </a:spcAft>
              <a:tabLst>
                <a:tab pos="504825" algn="l"/>
              </a:tabLst>
            </a:pPr>
            <a:r>
              <a:rPr lang="ar-SA" b="1" dirty="0"/>
              <a:t>التمريض عبر التاريخ</a:t>
            </a:r>
            <a:endParaRPr lang="en-US" sz="2000" b="1" dirty="0">
              <a:solidFill>
                <a:schemeClr val="bg1"/>
              </a:solidFill>
              <a:latin typeface="Arial" pitchFamily="34" charset="0"/>
              <a:cs typeface="Arial" pitchFamily="34" charset="0"/>
            </a:endParaRPr>
          </a:p>
        </p:txBody>
      </p:sp>
      <p:sp>
        <p:nvSpPr>
          <p:cNvPr id="1048731" name="Rectangle 1"/>
          <p:cNvSpPr>
            <a:spLocks noChangeArrowheads="1"/>
          </p:cNvSpPr>
          <p:nvPr/>
        </p:nvSpPr>
        <p:spPr bwMode="auto">
          <a:xfrm>
            <a:off x="357158" y="1355900"/>
            <a:ext cx="8501090" cy="5120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مهنة التمريض مهنة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انسانية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مرت في عدة مراحل عبر العصور القديمة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الوقت الحاضر وكل مرحلة لها سمات واهتمام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وتعكس وجهة نظر المجتمع والعاملين فيها حيث تختلف طبيعة العمل من مرحلة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اخرى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التمريض في التاريخ القديم: منى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الحفائق</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المعروفة بان مهنة التمريض ترافقت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معلا</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مهنة الطب البشري لكون خدمة المريض هي حالة مكملة لعملية العلاج التي ابتدأ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الطبيب وان مهنة التمريض متقدمة قياسا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تاريخ الطب.</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وتدل الحضارات التي وجدت في الهند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كتاب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شاراكا</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وفي سنة (100ق.م) قد حدد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اخلاقيات</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التمريض ومسؤوليات الممرضات وقال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الطب، الدواء، التمريض، المريض وعلى ضوء ذلك حدد السلوك الذي يجب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يتبع.</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2" name="Rectangle 1"/>
          <p:cNvSpPr>
            <a:spLocks noChangeArrowheads="1"/>
          </p:cNvSpPr>
          <p:nvPr/>
        </p:nvSpPr>
        <p:spPr bwMode="auto">
          <a:xfrm>
            <a:off x="428596" y="-72798"/>
            <a:ext cx="8429684" cy="64922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الوقائع التاريخية في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اوربا</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تشير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الطب والتمريض من خلال المراسلات بين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ابراهما</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الهند وحضارة العرب في الجزيرة العربية حيث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كافة الحضارات العربية، الهندية،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والاوربية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والفرعونية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والاشورية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والبابلية قدمت الطبيب في الصدارة على بقية المجتمع واعتبر الممرضة بحنانها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كالام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وقد اعتمدت كثير من هذه الحضارات في معالجة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الاطراف</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بالسحر ومتصلة بالشياطين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سقراط منذ هذا الادعاء قال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المرض هو خلل في احد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اعضاء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الجسم وقام بعلاج المرضى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باحد</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الغرف واعتبرت مثل العيادات الحالية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واكد</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كل طبيب يقوم بعملية يحتاج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المساعدة من قبل ذوي المريض من النساء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الخدم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اما</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القابلات من النساء فكانت مهنة متوارثة عن العائلة.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التمريض في العصر المسيحي: بعد انتشار التعاليم المسيحية بدأت واضحة العناية بالمرضى حيث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التعاليم الدينية تؤكد على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الجميع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اخوة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ويجب على كافة الناس تقديم المساعدة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العناية لمن هو بحاجة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اليها</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ولا يقتصر على الطبيب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الخدم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وانما</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تعتمد على جميع الناس وقد شاركت المرأة بدور متميز في هذا المجال وهي خدمة المرضى. وفي عام 1639 ظهرت ثلاث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اخوات</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شارع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اغسطين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فرنسا وهذه المجموعة تقدم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الخدمكات</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وخاصة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اثناء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البرد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المجاعة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المعازين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وهذا العمل لم يقتصر على فرنسا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وانما</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انتقلت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الهند. ويمكن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الاشارة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ابرزظ</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بهذا المجال هي فلورنس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تاينجيل</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وقد تم اختيار اسمها من مدينة في ايطاليا وهي تجيد اللغة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الالمانية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والانكليزية والايطالية والفرنسية وقد بدأت هوايتها بتقديم المساعدة للمرضى وهي في سن التاسعة وعندما بلغت 24 سنة قررت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تأخد</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مهنة التمريض مهنة لها. وفد زارت عدد كبير من الدول وقدمت المساعدة الطبية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الامر</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الذي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=ى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تخفيض نسبة الوفيات وكان يطلق عليها (الفتاة المصباح)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لانها</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كانت تحمل مصباح صغير وتسير في الظلمة لتتفقد المرضى. وكانت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اول</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اسس</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مدرسة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للتمرض</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وذلك عام 1860.</a:t>
            </a: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3"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pPr lvl="0" fontAlgn="base">
              <a:spcAft>
                <a:spcPct val="0"/>
              </a:spcAft>
              <a:tabLst>
                <a:tab pos="504825" algn="l"/>
              </a:tabLst>
            </a:pPr>
            <a:r>
              <a:rPr lang="ar-IQ" b="1" dirty="0"/>
              <a:t>التمريض في عصر </a:t>
            </a:r>
            <a:r>
              <a:rPr lang="ar-IQ" b="1" dirty="0" err="1"/>
              <a:t>الاسلام</a:t>
            </a:r>
            <a:endParaRPr lang="en-US" sz="2000" b="1" dirty="0">
              <a:solidFill>
                <a:schemeClr val="bg1"/>
              </a:solidFill>
              <a:latin typeface="Arial" pitchFamily="34" charset="0"/>
              <a:cs typeface="Arial" pitchFamily="34" charset="0"/>
            </a:endParaRPr>
          </a:p>
        </p:txBody>
      </p:sp>
      <p:sp>
        <p:nvSpPr>
          <p:cNvPr id="1048734" name="Rectangle 1"/>
          <p:cNvSpPr>
            <a:spLocks noChangeArrowheads="1"/>
          </p:cNvSpPr>
          <p:nvPr/>
        </p:nvSpPr>
        <p:spPr bwMode="auto">
          <a:xfrm>
            <a:off x="500034" y="1533880"/>
            <a:ext cx="7929554" cy="4917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962025" algn="l"/>
              </a:tabLst>
            </a:pP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بعد انتشار الدعوة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الاسلامية</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وما جاء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سيد المرسلين محمد (ص) من النظر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المظلوم والضعيف وبدأت الحروب لنشر الدعوة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الاسلامية</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كانت النساء المسلمات يرافقن المسلمين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اثناء</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الحرب.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وامثلة</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كثير منهن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الاسبات</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الاواسي</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لعلاج الجرحى وتجبير العظام وغيرها ومنهن:</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1Minus"/>
              <a:tabLst>
                <a:tab pos="962025" algn="l"/>
              </a:tabLst>
            </a:pP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امينة</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بنت قيس الغفاري</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1Minus"/>
              <a:tabLst>
                <a:tab pos="962025" algn="l"/>
              </a:tabLst>
            </a:pP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نسيبة بنت كعب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المازنية</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1Minus"/>
              <a:tabLst>
                <a:tab pos="962025" algn="l"/>
              </a:tabLst>
            </a:pP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عطية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الانصارية</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1Minus"/>
              <a:tabLst>
                <a:tab pos="962025" algn="l"/>
              </a:tabLst>
            </a:pP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رفيدة</a:t>
            </a:r>
            <a:r>
              <a:rPr kumimoji="0" lang="ar-IQ" sz="32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32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الاسلمية</a:t>
            </a:r>
            <a:endParaRPr kumimoji="0" lang="ar-IQ"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5"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pPr lvl="0" fontAlgn="base">
              <a:spcAft>
                <a:spcPct val="0"/>
              </a:spcAft>
              <a:tabLst>
                <a:tab pos="504825" algn="l"/>
              </a:tabLst>
            </a:pPr>
            <a:r>
              <a:rPr lang="ar-IQ" b="1" dirty="0"/>
              <a:t>وظيفة التمريض والممرضة</a:t>
            </a:r>
            <a:endParaRPr lang="en-US" sz="2000" b="1" dirty="0">
              <a:solidFill>
                <a:schemeClr val="bg1"/>
              </a:solidFill>
              <a:latin typeface="Arial" pitchFamily="34" charset="0"/>
              <a:cs typeface="Arial" pitchFamily="34" charset="0"/>
            </a:endParaRPr>
          </a:p>
        </p:txBody>
      </p:sp>
      <p:sp>
        <p:nvSpPr>
          <p:cNvPr id="1048736" name="Rectangle 1"/>
          <p:cNvSpPr>
            <a:spLocks noChangeArrowheads="1"/>
          </p:cNvSpPr>
          <p:nvPr/>
        </p:nvSpPr>
        <p:spPr bwMode="auto">
          <a:xfrm>
            <a:off x="142844" y="1130611"/>
            <a:ext cx="8786874" cy="5882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رغم الاختلافات في مفهوم التمريض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انه في الحقيقة لا يوجد ابتعادا كثيرا وهو كون هذه المهمة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انسانية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ومساعدة في تهيئة ظروف الشفاء للمرضى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وانما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الاختلاف في المفهوم ينتج من وجهات النظر التي يتعلق منها في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ابراز</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مؤشر محدد من مؤشرات هذه المهنة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الانسانية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النبيلة.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وهنالك عدد من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التعاريف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اهمها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مهنة التمريض هي علم وفن ومهارة يتم من خلالها تقديم الخدمات الصحية للمجتمع فهي علم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لانها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تعتمد على كثير من العلوم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الاساسية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كعلم التشريح ووظائف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الاعضاء</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وهي فن ومهارة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لانها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تتطلب دقة العمل وسرعة البديهية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والاداء</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المخلص.</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يتم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الاستننتاج</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هذا التعريف:</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كونها علم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لانها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تستند على قواعد علمية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كونها مهمة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انسانية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ورغبة حقيقية في مساعدة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الاخرين</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تستوجب ممن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باداء</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هذا العمل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يتسم بمعطيات علمية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واخلاقية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وقدرة على الاستجابة السريعة لكل حالة طارئة.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لا تنحصر مهنة التمريض في متابعة انجاز الحالة العلاجية ولكن تمتد للمساهمة في حملات الوقاية من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الامراض</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ومن هنا يتم تعريف الممرضة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بانها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(الشخص المؤهل فنيا لتقديم الخدمات الصحية في مجال العناية بالمريض ومساعدته على الشفاء والمحافظة على صحة الفرد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الجسمسية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والنفسية وكذلك وقاية الفرد من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الامراض</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وعرف كذلك (هي الشخص المهني المؤهل لتقديم الخدمة الصحية في العناية التمريضية والتحكم بالمرض والوقاية منه مع رفع المستوى الصحي من خلال التوعية الصحية وكذلك التغلب على مشكلات واحتياجات المريض الجسمية والنفسية والاجتماعية.</a:t>
            </a:r>
            <a:endParaRPr kumimoji="0" lang="ar-IQ"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7" name="Rectangle 1"/>
          <p:cNvSpPr>
            <a:spLocks noChangeArrowheads="1"/>
          </p:cNvSpPr>
          <p:nvPr/>
        </p:nvSpPr>
        <p:spPr bwMode="auto">
          <a:xfrm>
            <a:off x="785786" y="433100"/>
            <a:ext cx="8000992" cy="55397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r>
              <a:rPr kumimoji="0" lang="ar-IQ" sz="28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ويتم الاستنتاج من هذا التعريف:</a:t>
            </a:r>
            <a:endParaRPr kumimoji="0" lang="ar-SA" sz="28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يشترط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مؤهلا علميا.</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يقوم بانجاز خدمات صحية للمريض</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مساعدة المريض بشكل حقيقي لتجاوز المشكلات النفسية والاجتماعية.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يتطلب ممن يقوم بهذه المهنة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يتسم بصفات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اخلاقية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المساهمة في رقع المستوى الصحي للمواطنين.</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اتسامها بالصبر لما تعرضه هذه المهنة من مشقة عالية ومتغيرات نفسية وسلوكية.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تعزيز الثقة النفسية لدى المريض وقدرته على الشفاء.</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العمل على نشر قواعد النظام الصحي والاحترام في التعامل بين العاملين في المستشفى مع ذوي المريض.</a:t>
            </a:r>
            <a:endParaRPr kumimoji="0" lang="ar-IQ"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AutoShape 2"/>
          <p:cNvSpPr>
            <a:spLocks noChangeArrowheads="1"/>
          </p:cNvSpPr>
          <p:nvPr/>
        </p:nvSpPr>
        <p:spPr bwMode="auto">
          <a:xfrm>
            <a:off x="4071934" y="428604"/>
            <a:ext cx="4714900"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
            </a:pPr>
            <a:r>
              <a:rPr kumimoji="0" lang="ar-SA" sz="24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الفكرة المركزية </a:t>
            </a:r>
            <a:r>
              <a:rPr kumimoji="0" lang="en-US" sz="2400" b="1" i="0" u="none" strike="noStrike" cap="none" normalizeH="0" baseline="0">
                <a:ln>
                  <a:noFill/>
                </a:ln>
                <a:solidFill>
                  <a:schemeClr val="tx1"/>
                </a:solidFill>
                <a:effectLst/>
                <a:latin typeface="Times New Roman" pitchFamily="18" charset="0"/>
                <a:ea typeface="Arial" pitchFamily="34" charset="0"/>
                <a:cs typeface="Simplified Arabic" pitchFamily="18" charset="-78"/>
              </a:rPr>
              <a:t>central Idea</a:t>
            </a:r>
            <a:r>
              <a:rPr kumimoji="0" lang="en-US" sz="24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a:t>
            </a:r>
            <a:endParaRPr kumimoji="0" lang="en-US" sz="2400" b="1" i="0" u="none" strike="noStrike" cap="none" normalizeH="0" baseline="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400" b="0" i="0" u="none" strike="noStrike" cap="none" normalizeH="0" baseline="0">
              <a:ln>
                <a:noFill/>
              </a:ln>
              <a:solidFill>
                <a:schemeClr val="tx1"/>
              </a:solidFill>
              <a:effectLst/>
              <a:latin typeface="Arial" pitchFamily="34" charset="0"/>
              <a:cs typeface="Arial" pitchFamily="34" charset="0"/>
            </a:endParaRPr>
          </a:p>
        </p:txBody>
      </p:sp>
      <p:sp>
        <p:nvSpPr>
          <p:cNvPr id="1048608" name="Rectangle 1"/>
          <p:cNvSpPr>
            <a:spLocks noChangeArrowheads="1"/>
          </p:cNvSpPr>
          <p:nvPr/>
        </p:nvSpPr>
        <p:spPr bwMode="auto">
          <a:xfrm>
            <a:off x="642910" y="1142772"/>
            <a:ext cx="492922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تتضمن الفكرة المركزية دراسة المواضيع التالية: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التطور التاريخي للخدمات الصحية في العصر اليوناني، العصر الهند، الروماني،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الاسلامي</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تطور الخدمات الصحية في العراق.</a:t>
            </a:r>
            <a:endParaRPr kumimoji="0" lang="ar-IQ" sz="2000" b="0" i="0" u="none" strike="noStrike" cap="none" normalizeH="0" baseline="0" dirty="0">
              <a:ln>
                <a:noFill/>
              </a:ln>
              <a:solidFill>
                <a:schemeClr val="tx1"/>
              </a:solidFill>
              <a:effectLst/>
              <a:latin typeface="Arial" pitchFamily="34" charset="0"/>
              <a:cs typeface="Arial" pitchFamily="34" charset="0"/>
            </a:endParaRPr>
          </a:p>
        </p:txBody>
      </p:sp>
      <p:sp>
        <p:nvSpPr>
          <p:cNvPr id="1048609" name="AutoShape 2"/>
          <p:cNvSpPr>
            <a:spLocks noChangeArrowheads="1"/>
          </p:cNvSpPr>
          <p:nvPr/>
        </p:nvSpPr>
        <p:spPr bwMode="auto">
          <a:xfrm>
            <a:off x="4000496" y="2743200"/>
            <a:ext cx="4786346"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
            </a:pPr>
            <a:r>
              <a:rPr kumimoji="0" lang="ar-SA" sz="24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اهداف الوحدة: </a:t>
            </a:r>
            <a:r>
              <a:rPr kumimoji="0" lang="en-US" sz="2400" b="1" i="0" u="none" strike="noStrike" cap="none" normalizeH="0" baseline="0">
                <a:ln>
                  <a:noFill/>
                </a:ln>
                <a:solidFill>
                  <a:schemeClr val="tx1"/>
                </a:solidFill>
                <a:effectLst/>
                <a:latin typeface="Times New Roman" pitchFamily="18" charset="0"/>
                <a:ea typeface="Arial" pitchFamily="34" charset="0"/>
                <a:cs typeface="Simplified Arabic" pitchFamily="18" charset="-78"/>
              </a:rPr>
              <a:t>(objectives)</a:t>
            </a:r>
            <a:r>
              <a:rPr kumimoji="0" lang="en-US" sz="24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a:t>
            </a:r>
            <a:endParaRPr kumimoji="0" lang="en-US" sz="2400" b="1" i="0" u="none" strike="noStrike" cap="none" normalizeH="0" baseline="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400" b="0" i="0" u="none" strike="noStrike" cap="none" normalizeH="0" baseline="0">
              <a:ln>
                <a:noFill/>
              </a:ln>
              <a:solidFill>
                <a:schemeClr val="tx1"/>
              </a:solidFill>
              <a:effectLst/>
              <a:latin typeface="Arial" pitchFamily="34" charset="0"/>
              <a:cs typeface="Arial" pitchFamily="34" charset="0"/>
            </a:endParaRPr>
          </a:p>
        </p:txBody>
      </p:sp>
      <p:sp>
        <p:nvSpPr>
          <p:cNvPr id="1048610" name="Rectangle 3"/>
          <p:cNvSpPr>
            <a:spLocks noChangeArrowheads="1"/>
          </p:cNvSpPr>
          <p:nvPr/>
        </p:nvSpPr>
        <p:spPr bwMode="auto">
          <a:xfrm>
            <a:off x="785787" y="3512296"/>
            <a:ext cx="4500594"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بعد دراسة الطالب لهذه الوحدة يتوقع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قادرا على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اولا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يتعرف.</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ثانياً: يميز بين.</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ثالثاً: يحدد.</a:t>
            </a:r>
            <a:endParaRPr kumimoji="0" lang="ar-IQ"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8"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r>
              <a:rPr lang="ar-IQ" b="1" dirty="0"/>
              <a:t>الهيكلية التنظيمية لهيأة التمريض</a:t>
            </a:r>
            <a:endParaRPr lang="en-US" dirty="0"/>
          </a:p>
        </p:txBody>
      </p:sp>
      <p:sp>
        <p:nvSpPr>
          <p:cNvPr id="1048739" name="Rectangle 1"/>
          <p:cNvSpPr>
            <a:spLocks noChangeArrowheads="1"/>
          </p:cNvSpPr>
          <p:nvPr/>
        </p:nvSpPr>
        <p:spPr bwMode="auto">
          <a:xfrm>
            <a:off x="428596" y="1585669"/>
            <a:ext cx="8358246" cy="2580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يقصد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المستويات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تكون عليها الهيأة التمريضية في المستشفى وما تتحمله هذه من مسؤوليات على كل مستوى محدد.</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وتعكس الواقع الوظيفي وتكون على النحو التالي: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رئيسة هيأة التمريض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مشرفة التمريض</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رئيسة الممرضات في القسم</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الممرضات والممرضون</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
        <p:nvSpPr>
          <p:cNvPr id="1048740"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pSp>
        <p:nvGrpSpPr>
          <p:cNvPr id="2" name=" 2"/>
          <p:cNvGrpSpPr>
            <a:grpSpLocks noChangeAspect="1"/>
          </p:cNvGrpSpPr>
          <p:nvPr/>
        </p:nvGrpSpPr>
        <p:grpSpPr bwMode="auto">
          <a:xfrm>
            <a:off x="500063" y="4357688"/>
            <a:ext cx="7858125" cy="2214562"/>
            <a:chOff x="2085" y="532"/>
            <a:chExt cx="14942" cy="1749"/>
          </a:xfrm>
        </p:grpSpPr>
        <p:cxnSp>
          <p:nvCxnSpPr>
            <p:cNvPr id="117775" name="_s117775"/>
            <p:cNvCxnSpPr>
              <a:cxnSpLocks noChangeShapeType="1"/>
              <a:stCxn id="4294967295" idx="0"/>
              <a:endCxn id="4294967295" idx="2"/>
            </p:cNvCxnSpPr>
            <p:nvPr/>
          </p:nvCxnSpPr>
          <p:spPr bwMode="auto">
            <a:xfrm rot="5400000" flipH="1">
              <a:off x="12605" y="-1766"/>
              <a:ext cx="247" cy="6345"/>
            </a:xfrm>
            <a:prstGeom prst="bentConnector3">
              <a:avLst>
                <a:gd name="adj1" fmla="val 36546"/>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17774" name="_s117774"/>
            <p:cNvCxnSpPr>
              <a:cxnSpLocks noChangeShapeType="1"/>
              <a:stCxn id="4294967295" idx="0"/>
              <a:endCxn id="4294967295" idx="2"/>
            </p:cNvCxnSpPr>
            <p:nvPr/>
          </p:nvCxnSpPr>
          <p:spPr bwMode="auto">
            <a:xfrm rot="5400000" flipH="1">
              <a:off x="11335" y="-496"/>
              <a:ext cx="247" cy="3806"/>
            </a:xfrm>
            <a:prstGeom prst="bentConnector3">
              <a:avLst>
                <a:gd name="adj1" fmla="val 36546"/>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17773" name="_s117773"/>
            <p:cNvCxnSpPr>
              <a:cxnSpLocks noChangeShapeType="1"/>
              <a:stCxn id="4294967295" idx="0"/>
              <a:endCxn id="4294967295" idx="2"/>
            </p:cNvCxnSpPr>
            <p:nvPr/>
          </p:nvCxnSpPr>
          <p:spPr bwMode="auto">
            <a:xfrm rot="5400000" flipH="1">
              <a:off x="10068" y="771"/>
              <a:ext cx="247" cy="1271"/>
            </a:xfrm>
            <a:prstGeom prst="bentConnector3">
              <a:avLst>
                <a:gd name="adj1" fmla="val 36546"/>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17772" name="_s117772"/>
            <p:cNvCxnSpPr>
              <a:cxnSpLocks noChangeShapeType="1"/>
              <a:stCxn id="4294967295" idx="0"/>
              <a:endCxn id="4294967295" idx="2"/>
            </p:cNvCxnSpPr>
            <p:nvPr/>
          </p:nvCxnSpPr>
          <p:spPr bwMode="auto">
            <a:xfrm rot="16200000">
              <a:off x="8798" y="773"/>
              <a:ext cx="247" cy="1268"/>
            </a:xfrm>
            <a:prstGeom prst="bentConnector3">
              <a:avLst>
                <a:gd name="adj1" fmla="val 36546"/>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17771" name="_s117771"/>
            <p:cNvCxnSpPr>
              <a:cxnSpLocks noChangeShapeType="1"/>
              <a:stCxn id="4294967295" idx="0"/>
              <a:endCxn id="4294967295" idx="2"/>
            </p:cNvCxnSpPr>
            <p:nvPr/>
          </p:nvCxnSpPr>
          <p:spPr bwMode="auto">
            <a:xfrm rot="16200000">
              <a:off x="7529" y="-496"/>
              <a:ext cx="247" cy="3806"/>
            </a:xfrm>
            <a:prstGeom prst="bentConnector3">
              <a:avLst>
                <a:gd name="adj1" fmla="val 36546"/>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17770" name="_s117770"/>
            <p:cNvCxnSpPr>
              <a:cxnSpLocks noChangeShapeType="1"/>
              <a:stCxn id="4294967295" idx="0"/>
              <a:endCxn id="4294967295" idx="2"/>
            </p:cNvCxnSpPr>
            <p:nvPr/>
          </p:nvCxnSpPr>
          <p:spPr bwMode="auto">
            <a:xfrm rot="16200000">
              <a:off x="6261" y="-1764"/>
              <a:ext cx="247" cy="6342"/>
            </a:xfrm>
            <a:prstGeom prst="bentConnector3">
              <a:avLst>
                <a:gd name="adj1" fmla="val 36546"/>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3" name="_s117769"/>
            <p:cNvSpPr>
              <a:spLocks noChangeArrowheads="1"/>
            </p:cNvSpPr>
            <p:nvPr/>
          </p:nvSpPr>
          <p:spPr bwMode="auto">
            <a:xfrm>
              <a:off x="8429" y="532"/>
              <a:ext cx="2254" cy="751"/>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4" name="_s117768"/>
            <p:cNvSpPr>
              <a:spLocks noChangeArrowheads="1"/>
            </p:cNvSpPr>
            <p:nvPr/>
          </p:nvSpPr>
          <p:spPr bwMode="auto">
            <a:xfrm>
              <a:off x="2085" y="1530"/>
              <a:ext cx="2254" cy="751"/>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5" name="_s117767"/>
            <p:cNvSpPr>
              <a:spLocks noChangeArrowheads="1"/>
            </p:cNvSpPr>
            <p:nvPr/>
          </p:nvSpPr>
          <p:spPr bwMode="auto">
            <a:xfrm>
              <a:off x="4623" y="1530"/>
              <a:ext cx="2254" cy="751"/>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6" name="_s117766"/>
            <p:cNvSpPr>
              <a:spLocks noChangeArrowheads="1"/>
            </p:cNvSpPr>
            <p:nvPr/>
          </p:nvSpPr>
          <p:spPr bwMode="auto">
            <a:xfrm>
              <a:off x="7161" y="1530"/>
              <a:ext cx="2254" cy="751"/>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7" name="_s117765"/>
            <p:cNvSpPr>
              <a:spLocks noChangeArrowheads="1"/>
            </p:cNvSpPr>
            <p:nvPr/>
          </p:nvSpPr>
          <p:spPr bwMode="auto">
            <a:xfrm>
              <a:off x="9699" y="1530"/>
              <a:ext cx="2253" cy="751"/>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8" name="_s117764"/>
            <p:cNvSpPr>
              <a:spLocks noChangeArrowheads="1"/>
            </p:cNvSpPr>
            <p:nvPr/>
          </p:nvSpPr>
          <p:spPr bwMode="auto">
            <a:xfrm>
              <a:off x="12236" y="1530"/>
              <a:ext cx="2253" cy="751"/>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sp>
          <p:nvSpPr>
            <p:cNvPr id="9" name="_s117763"/>
            <p:cNvSpPr>
              <a:spLocks noChangeArrowheads="1"/>
            </p:cNvSpPr>
            <p:nvPr/>
          </p:nvSpPr>
          <p:spPr bwMode="auto">
            <a:xfrm>
              <a:off x="14773" y="1530"/>
              <a:ext cx="2254" cy="751"/>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endParaRPr lang="ar-IQ"/>
            </a:p>
          </p:txBody>
        </p:sp>
      </p:gr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1"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r>
              <a:rPr lang="ar-SA" b="1" dirty="0"/>
              <a:t>الاختبار </a:t>
            </a:r>
            <a:r>
              <a:rPr lang="ar-SA" b="1" dirty="0" err="1"/>
              <a:t>البعدي</a:t>
            </a:r>
            <a:endParaRPr lang="en-US" dirty="0"/>
          </a:p>
        </p:txBody>
      </p:sp>
      <p:sp>
        <p:nvSpPr>
          <p:cNvPr id="1048742" name="Rectangle 1"/>
          <p:cNvSpPr>
            <a:spLocks noChangeArrowheads="1"/>
          </p:cNvSpPr>
          <p:nvPr/>
        </p:nvSpPr>
        <p:spPr bwMode="auto">
          <a:xfrm>
            <a:off x="142940" y="1068620"/>
            <a:ext cx="8858216" cy="57810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س1: هنالك نوعان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منلا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هيكلة الهيأة الطبية هي النظام المغلق الصارم والنظام المفتوح المرن وضح الفرق بين الاثنين؟</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س2: هنالك عدد من الهيأة الطبية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المجاميع للكادر الطبي في المستشفى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الواجبات التي تقوم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س3: وضح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الوظائف التي يمارسها القسم التخصصي لتحديد مسار عمل القسم الخاص بالكوادر الطبية؟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س4: وضح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التمريض عبر التاريخ القديم؟</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س5: التمريض في العصر المسيحي وضح ابرز النساء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الللواتي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عملت في مجال التمريض في ذلك العصر؟</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س6: مرت مهنة التمريض بمراحل منها العصر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الاسلامي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وضح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تلك المرحلة؟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س7: عرف التمريض مبينا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الاستنتاجات من هذا التعريف؟</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س8: عرف الممرض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الممرضة مبينا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الاستنتاجات من هذا التعريف؟</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س9: الممرضون والممرضات هم من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المستزيات</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التنفيذية في الرعاية التمريضية وضح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مستوى تحصيلهم الدراسي والمهني؟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س10: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الهيكلية التنظيمية لهيأة التمريض وما هي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الواجبات التي تقدم بهم؟</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3" name="AutoShape 1"/>
          <p:cNvSpPr>
            <a:spLocks noChangeArrowheads="1"/>
          </p:cNvSpPr>
          <p:nvPr/>
        </p:nvSpPr>
        <p:spPr bwMode="auto">
          <a:xfrm>
            <a:off x="1785918" y="214290"/>
            <a:ext cx="5753100" cy="628650"/>
          </a:xfrm>
          <a:prstGeom prst="ribbon">
            <a:avLst>
              <a:gd name="adj1" fmla="val 12500"/>
              <a:gd name="adj2" fmla="val 50000"/>
            </a:avLst>
          </a:prstGeom>
          <a:solidFill>
            <a:srgbClr val="D99594"/>
          </a:solidFill>
          <a:ln w="9525">
            <a:solidFill>
              <a:srgbClr val="000000"/>
            </a:solidFill>
            <a:round/>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pPr>
            <a:r>
              <a:rPr kumimoji="0" lang="ar-SA" sz="20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الوحدة السادسة</a:t>
            </a:r>
            <a:endParaRPr kumimoji="0" lang="en-US" sz="18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endParaRPr>
          </a:p>
          <a:p>
            <a:pPr marL="0" marR="0" lvl="0" indent="0" algn="ctr" defTabSz="914400" rtl="0" eaLnBrk="1" fontAlgn="base" latinLnBrk="0" hangingPunct="1">
              <a:lnSpc>
                <a:spcPct val="100000"/>
              </a:lnSpc>
              <a:spcBef>
                <a:spcPct val="0"/>
              </a:spcBef>
              <a:spcAft>
                <a:spcPts val="1000"/>
              </a:spcAft>
              <a:buClrTx/>
              <a:buSzTx/>
              <a:buFontTx/>
              <a:buNone/>
            </a:pPr>
            <a:endParaRPr kumimoji="0" lang="en-US" sz="16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744" name="AutoShape 2"/>
          <p:cNvSpPr>
            <a:spLocks noChangeArrowheads="1"/>
          </p:cNvSpPr>
          <p:nvPr/>
        </p:nvSpPr>
        <p:spPr bwMode="auto">
          <a:xfrm>
            <a:off x="1500166" y="928670"/>
            <a:ext cx="5073650" cy="1028700"/>
          </a:xfrm>
          <a:prstGeom prst="cloudCallout">
            <a:avLst>
              <a:gd name="adj1" fmla="val 47608"/>
              <a:gd name="adj2" fmla="val 71886"/>
            </a:avLst>
          </a:prstGeom>
          <a:solidFill>
            <a:srgbClr val="243F60"/>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774700" lvl="0" indent="0" algn="ctr" defTabSz="914400" rtl="1" eaLnBrk="1" fontAlgn="base" latinLnBrk="0" hangingPunct="1">
              <a:lnSpc>
                <a:spcPct val="100000"/>
              </a:lnSpc>
              <a:spcBef>
                <a:spcPct val="0"/>
              </a:spcBef>
              <a:spcAft>
                <a:spcPts val="1000"/>
              </a:spcAft>
              <a:buClr>
                <a:srgbClr val="FFFFFF"/>
              </a:buClr>
              <a:buSzTx/>
              <a:buFont typeface="Times New Roman" pitchFamily="18" charset="0"/>
              <a:buChar char="1"/>
            </a:pPr>
            <a:r>
              <a:rPr kumimoji="0" lang="ar-SA" sz="1800" b="1" i="0" u="none" strike="noStrike" cap="none" normalizeH="0" baseline="0">
                <a:ln>
                  <a:noFill/>
                </a:ln>
                <a:solidFill>
                  <a:srgbClr val="FFFFFF"/>
                </a:solidFill>
                <a:effectLst/>
                <a:latin typeface="Simplified Arabic" pitchFamily="18" charset="-78"/>
                <a:ea typeface="Arial" pitchFamily="34" charset="0"/>
                <a:cs typeface="Simplified Arabic" pitchFamily="18" charset="-78"/>
              </a:rPr>
              <a:t>النظرة الشاملة للوحدة السادسة </a:t>
            </a:r>
            <a:r>
              <a:rPr kumimoji="0" lang="en-US" sz="1800" b="1" i="0" u="none" strike="noStrike" cap="none" normalizeH="0" baseline="0">
                <a:ln>
                  <a:noFill/>
                </a:ln>
                <a:solidFill>
                  <a:srgbClr val="FFFFFF"/>
                </a:solidFill>
                <a:effectLst/>
                <a:latin typeface="Times New Roman" pitchFamily="18" charset="0"/>
                <a:ea typeface="Arial" pitchFamily="34" charset="0"/>
                <a:cs typeface="Simplified Arabic" pitchFamily="18" charset="-78"/>
              </a:rPr>
              <a:t>Over View</a:t>
            </a: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745" name="AutoShape 5"/>
          <p:cNvSpPr>
            <a:spLocks noChangeArrowheads="1"/>
          </p:cNvSpPr>
          <p:nvPr/>
        </p:nvSpPr>
        <p:spPr bwMode="auto">
          <a:xfrm>
            <a:off x="5429256" y="2500306"/>
            <a:ext cx="3449646"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أ"/>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الفئة المستهدفة:</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048746" name="AutoShape 6"/>
          <p:cNvSpPr>
            <a:spLocks noChangeArrowheads="1"/>
          </p:cNvSpPr>
          <p:nvPr/>
        </p:nvSpPr>
        <p:spPr bwMode="auto">
          <a:xfrm>
            <a:off x="5429256" y="4173546"/>
            <a:ext cx="3444885"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571500" lvl="0" indent="0" algn="just" defTabSz="914400" rtl="1" eaLnBrk="1" fontAlgn="base" latinLnBrk="0" hangingPunct="1">
              <a:lnSpc>
                <a:spcPct val="100000"/>
              </a:lnSpc>
              <a:spcBef>
                <a:spcPct val="0"/>
              </a:spcBef>
              <a:spcAft>
                <a:spcPts val="1000"/>
              </a:spcAft>
              <a:buClrTx/>
              <a:buSzTx/>
              <a:buFontTx/>
              <a:buNone/>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ب- المبررات: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Rationale</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 </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048747" name="Rectangle 3"/>
          <p:cNvSpPr>
            <a:spLocks noChangeArrowheads="1"/>
          </p:cNvSpPr>
          <p:nvPr/>
        </p:nvSpPr>
        <p:spPr bwMode="auto">
          <a:xfrm>
            <a:off x="1071538" y="3196957"/>
            <a:ext cx="5072034" cy="802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طلبة المرحلة الثانية/ قسم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الصحية/ المعهد الطبي التقني/ الديوانية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
        <p:nvSpPr>
          <p:cNvPr id="1048748" name="Rectangle 4"/>
          <p:cNvSpPr>
            <a:spLocks noChangeArrowheads="1"/>
          </p:cNvSpPr>
          <p:nvPr/>
        </p:nvSpPr>
        <p:spPr bwMode="auto">
          <a:xfrm>
            <a:off x="1142976" y="4914728"/>
            <a:ext cx="5072098" cy="802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التعرف على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التشخيصية والعلاجية في المستشفى.</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9" name="AutoShape 16"/>
          <p:cNvSpPr>
            <a:spLocks noChangeArrowheads="1"/>
          </p:cNvSpPr>
          <p:nvPr/>
        </p:nvSpPr>
        <p:spPr bwMode="auto">
          <a:xfrm>
            <a:off x="4071934" y="3000372"/>
            <a:ext cx="4845063"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justLow" defTabSz="914400" rtl="1" eaLnBrk="1" fontAlgn="base" latinLnBrk="0" hangingPunct="1">
              <a:lnSpc>
                <a:spcPct val="100000"/>
              </a:lnSpc>
              <a:spcBef>
                <a:spcPct val="0"/>
              </a:spcBef>
              <a:spcAft>
                <a:spcPct val="0"/>
              </a:spcAft>
              <a:buClrTx/>
              <a:buSzTx/>
              <a:buFontTx/>
              <a:buChar char="•"/>
            </a:pP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اهداف الوحدة: </a:t>
            </a:r>
            <a:r>
              <a:rPr kumimoji="0" lang="en-US"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(objectives</a:t>
            </a:r>
            <a:r>
              <a:rPr kumimoji="0" lang="ar-SA"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a:t>
            </a: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ar-SA" sz="2400" b="0" i="0" u="none" strike="noStrike" cap="none" normalizeH="0" baseline="0">
              <a:ln>
                <a:noFill/>
              </a:ln>
              <a:solidFill>
                <a:schemeClr val="tx1"/>
              </a:solidFill>
              <a:effectLst/>
              <a:latin typeface="Arial" pitchFamily="34" charset="0"/>
              <a:cs typeface="Arial" pitchFamily="34" charset="0"/>
            </a:endParaRPr>
          </a:p>
        </p:txBody>
      </p:sp>
      <p:sp>
        <p:nvSpPr>
          <p:cNvPr id="1048750" name="AutoShape 11"/>
          <p:cNvSpPr>
            <a:spLocks noChangeArrowheads="1"/>
          </p:cNvSpPr>
          <p:nvPr/>
        </p:nvSpPr>
        <p:spPr bwMode="auto">
          <a:xfrm>
            <a:off x="4429124" y="500042"/>
            <a:ext cx="4451359"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ج"/>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الفكرة المركزية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central Idea</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48751" name="Rectangle 1"/>
          <p:cNvSpPr>
            <a:spLocks noChangeArrowheads="1"/>
          </p:cNvSpPr>
          <p:nvPr/>
        </p:nvSpPr>
        <p:spPr bwMode="auto">
          <a:xfrm>
            <a:off x="642910" y="993094"/>
            <a:ext cx="7429488" cy="1869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يختص هذا الموضوع في تأشير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التشخيصية والعلاجية في المستشفى وحسب حجم وعمل وتخصص تلك المستشفيات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المؤهلات المطلوبة سواء من رئيس القسم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العاملين من مختلف التخصصات من تأشير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والواجبات التي ستقوم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الطبية.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
        <p:nvSpPr>
          <p:cNvPr id="1048752" name="Rectangle 2"/>
          <p:cNvSpPr>
            <a:spLocks noChangeArrowheads="1"/>
          </p:cNvSpPr>
          <p:nvPr/>
        </p:nvSpPr>
        <p:spPr bwMode="auto">
          <a:xfrm>
            <a:off x="857224" y="3787801"/>
            <a:ext cx="7215174" cy="1869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بعد دراسة الطالب لهذه الوحدة يتوقع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قادرا على: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التعرف على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التشخيصية والعلاجية في المستشفى.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يميز بين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العلاجية والتشخيصية.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يحدد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الواجبات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والاعمال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والنشاطات التي تقوم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تلك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3"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fontScale="90000"/>
          </a:bodyPr>
          <a:lstStyle/>
          <a:p>
            <a:r>
              <a:rPr lang="ar-SA" b="1" dirty="0" err="1"/>
              <a:t>الاقسام</a:t>
            </a:r>
            <a:r>
              <a:rPr lang="ar-SA" b="1" dirty="0"/>
              <a:t> التشخيصية والعلاجية في المستشفى</a:t>
            </a:r>
            <a:endParaRPr lang="en-US" dirty="0"/>
          </a:p>
        </p:txBody>
      </p:sp>
      <p:sp>
        <p:nvSpPr>
          <p:cNvPr id="1048754" name="Rectangle 1"/>
          <p:cNvSpPr>
            <a:spLocks noChangeArrowheads="1"/>
          </p:cNvSpPr>
          <p:nvPr/>
        </p:nvSpPr>
        <p:spPr bwMode="auto">
          <a:xfrm>
            <a:off x="357158" y="1377392"/>
            <a:ext cx="8501090" cy="49682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يهتم هذا الموضوع في تأشير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التشخيصية والعلاجية في المستشفى وذلك حسب اتساع نطاق عمل المستشفى والتخصصات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والامكانات</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المتاحة مع المستلزمات المادية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والاجهزة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والمعدات وكوادر التخصصية في مجال عملها.</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مؤهلات رئيس القسم الطبي في المستشفى تتمثل بحصوله على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اعلى</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شهادة بالاختصاص نفسه وكونه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اكثر</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الاطباء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الذين بمعيته خبرة وممارسة.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000" b="1"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0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الواجبات:</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يشرف على تمشية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الفنية والعلمية للقسم.</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يشرف على توحيد وتنظيم طلبات القسم</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يشرف على تنظيم جداول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خفارات</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الاطباء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والاطلاع على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الاجازات</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بانواع</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وانتظام الدوام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للاطباء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وبقية العاملين.</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يشرف على تنظيم جداول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الاطباء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الاختصاصيين.</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تنظيم عمل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الاطباء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المقيمين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الاقدمين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والدوريين وبرامج التدريب.</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توزيع الكوادر التمريضية.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يشرف على كفاءة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الشعب.</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تدريب الكوادر الطبية والصحية.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تقييم عمل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الاطباء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كافة وكذلك الفنيين العاملين في القسم.</a:t>
            </a: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5" name="Rectangle 1"/>
          <p:cNvSpPr>
            <a:spLocks noChangeArrowheads="1"/>
          </p:cNvSpPr>
          <p:nvPr/>
        </p:nvSpPr>
        <p:spPr bwMode="auto">
          <a:xfrm>
            <a:off x="500034" y="111017"/>
            <a:ext cx="8001056" cy="64922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قسم </a:t>
            </a: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الاشعة</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a:t>
            </a:r>
          </a:p>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endParaRPr kumimoji="0" lang="en-US" sz="24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تعد الفحوصات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الشعاعية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الوسائل من الوسائل التشخيصية المهمة والتي لا يمكن الاستغناء عنها في أي مستشفى سواء في العيادة الاستشارية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الطوارئ وهناك نوعين هما: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الفحوصات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الشعاعية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التقليدية: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الفحوصات الاعتيادية.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الفحوصات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الشعاعية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الملونة/ فحوصات الكليتين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والامعاء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والمرارة.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الفحوصات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الشعاعية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المتطورة وتشمل فحوصات الرنين المغناطيسي وكذلك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السوناروالاشعة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المقطعية ويتخصص في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الامراض</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الخطرة والدقيقة جدا.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وهذا يتطلب التنسيق والاتفاق المسبق مع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السريرية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تحديد المواعيد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لاجراء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تلك الفحوصات.</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والموقع يجب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في وسط المستشفى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حدما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قريباً من العيادة الخارجية والطوارئ.</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الاجهزة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المتطورة ومواد الداخلة بالتصوير.</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كفاءة العاملين من المختصين.</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توفير الحماية للعاملين والمرض من تسرب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الاشعاع</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6" name="Rectangle 1"/>
          <p:cNvSpPr>
            <a:spLocks noChangeArrowheads="1"/>
          </p:cNvSpPr>
          <p:nvPr/>
        </p:nvSpPr>
        <p:spPr bwMode="auto">
          <a:xfrm>
            <a:off x="285720" y="90450"/>
            <a:ext cx="8572496" cy="660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pP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قسم العلاج الطبيعي: </a:t>
            </a:r>
          </a:p>
          <a:p>
            <a:pPr marL="0" marR="0" lvl="0" indent="0" algn="justLow" defTabSz="914400" rtl="1" eaLnBrk="1" fontAlgn="base" latinLnBrk="0" hangingPunct="1">
              <a:lnSpc>
                <a:spcPct val="100000"/>
              </a:lnSpc>
              <a:spcBef>
                <a:spcPct val="0"/>
              </a:spcBef>
              <a:spcAft>
                <a:spcPct val="0"/>
              </a:spcAft>
              <a:buClrTx/>
              <a:buSzTx/>
            </a:pPr>
            <a:r>
              <a:rPr lang="ar-SA" sz="2000" dirty="0">
                <a:latin typeface="Simplified Arabic" pitchFamily="18" charset="-78"/>
                <a:ea typeface="Times New Roman" pitchFamily="18" charset="0"/>
                <a:cs typeface="Simplified Arabic" pitchFamily="18" charset="-78"/>
              </a:rPr>
              <a:t>      </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يقصد بالطب العلاجي (ذلك العلم الذي يبحث في استخدام الوسائل الطبيعية والفيزيائية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لاغراض</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التشخيص وعلاج العديد من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الامراض</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والعلل من دون استخدام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والعقاقير والمواد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الكيمياوية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لاعادة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قسم من وظائف الجسم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حالتها الطبيعية والبدنية والنفسية وبقدر المستطاع بعد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فقدت جزء من فعاليتها الحقيقية).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هدف القسم: جعل المعوقين والمصابين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بامراض</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مزمنة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يعيشوا معيشة تتفق مع رغباتهم وطموحاتهم المشروعة والقائمة على الاعتماد على النفس وبحدود المستطاع.</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وتقسم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الاهداف</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ما يلي: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الاسراع</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انهاء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دور النقاهة للمرضى وتقليل مدة نقاءهم في المستشفى.</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ازالة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وتقليل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الالام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الجسدية والنفسية التي يعاني من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الامراض</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تقليل العاهة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والعوق</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منع التشوهات الثانوية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الحد منها قدر المستطاع.</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تحسين وتطوير النتائج الوظيفية في القسم.</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الحالات التي يتم معالجتها هي: </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اصابات</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الكسور.</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العلل العصبية كشلل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الاطفال</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والشلل الدماغي.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الامراض</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الناجمة عن داء السكري.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امراض</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المفاصل.</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عاهات اليد في الجسم.</a:t>
            </a:r>
          </a:p>
          <a:p>
            <a:pPr algn="justLow" eaLnBrk="0" fontAlgn="base" hangingPunct="0">
              <a:spcBef>
                <a:spcPct val="0"/>
              </a:spcBef>
              <a:spcAft>
                <a:spcPct val="0"/>
              </a:spcAft>
            </a:pPr>
            <a:r>
              <a:rPr lang="ar-SA" sz="2000" dirty="0"/>
              <a:t>موقع القسم: يكون موقع القسم في مكان يسهل الوصول </a:t>
            </a:r>
            <a:r>
              <a:rPr lang="ar-SA" sz="2000" dirty="0" err="1"/>
              <a:t>اليه</a:t>
            </a:r>
            <a:r>
              <a:rPr lang="ar-SA" sz="2000" dirty="0"/>
              <a:t> وتتوفر ظروف التهوية </a:t>
            </a:r>
            <a:r>
              <a:rPr lang="ar-SA" sz="2000" dirty="0" err="1"/>
              <a:t>والانارة</a:t>
            </a:r>
            <a:r>
              <a:rPr lang="ar-SA" sz="2000" dirty="0"/>
              <a:t> والسعة بما يحقق الفائدة الجسدية والنفسية للمريض </a:t>
            </a:r>
            <a:r>
              <a:rPr lang="ar-SA" sz="2000" dirty="0" err="1"/>
              <a:t>والاسراع</a:t>
            </a:r>
            <a:r>
              <a:rPr lang="ar-SA" sz="2000" dirty="0"/>
              <a:t> في </a:t>
            </a:r>
            <a:r>
              <a:rPr lang="ar-SA" sz="2000" dirty="0" err="1"/>
              <a:t>اعادة</a:t>
            </a:r>
            <a:r>
              <a:rPr lang="ar-SA" sz="2000" dirty="0"/>
              <a:t> تأهيله.</a:t>
            </a:r>
            <a:endParaRPr lang="en-US" sz="20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7" name="Rectangle 1"/>
          <p:cNvSpPr>
            <a:spLocks noChangeArrowheads="1"/>
          </p:cNvSpPr>
          <p:nvPr/>
        </p:nvSpPr>
        <p:spPr bwMode="auto">
          <a:xfrm>
            <a:off x="357158" y="13105"/>
            <a:ext cx="8501090" cy="62001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pP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العيادة الاستشارية:</a:t>
            </a:r>
            <a:endParaRPr kumimoji="0" lang="en-US" sz="28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زاد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الاقبال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مراجعة العيادة الاستشارية وذلك نتيجة لزيادة الوعي لدى المراجعين لتقديم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افضل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الخدمات الطبية للمراجعين ومن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الواجبات:</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القيام بتقديم الخدمات الطبية للمرجعين.</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التعليم والتدريب.</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المساعدة في انجاز البحوث العلمية والطبية.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المساهمة في نشر التوعية والثقافة الصحية.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المساهمة في تقليل العبء والزخم عن العيادات الخارجية.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النسائية والتوليد:</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يعد هذا القسم احد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المهمة من بين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السريرية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لما لها من اثر كبير على حياة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المتمثلة بالولادة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ما سبقها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ما بعدها عندما تحدث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الاشكالات</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والصعاب من جراء الولادة.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وهناك قسمان هما: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تتمثل بالنساء المريضات واللواتي يتم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احالتها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الطبيبة الاختصاصية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بامراض</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النساء.</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تتمثل باستقبال النساء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لاغراض</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الولادة وهي نوعين هما الولادة الطبيعية/ غير الطبيعية.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8" name="Rectangle 1"/>
          <p:cNvSpPr>
            <a:spLocks noChangeArrowheads="1"/>
          </p:cNvSpPr>
          <p:nvPr/>
        </p:nvSpPr>
        <p:spPr bwMode="auto">
          <a:xfrm>
            <a:off x="571472" y="289667"/>
            <a:ext cx="8215370" cy="6136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شروط استقبال الولادة</a:t>
            </a:r>
            <a:r>
              <a:rPr kumimoji="0" lang="ar-SA" sz="2400" b="0"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اعداد</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الطبلة والاستمارة الخاصة بالمريضة.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تهيئة صالة الولادة.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استقبال المولود.</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تهيئة حاضنات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الاطفال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الخدج</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تهيئة صالة العناية المركزة.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اثبات</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البيانات الخاصة بالمولود.</a:t>
            </a:r>
          </a:p>
          <a:p>
            <a:pPr marL="0" marR="0" lvl="0" indent="0" algn="justLow" defTabSz="914400" rtl="1" eaLnBrk="0" fontAlgn="base" latinLnBrk="0" hangingPunct="0">
              <a:lnSpc>
                <a:spcPct val="100000"/>
              </a:lnSpc>
              <a:spcBef>
                <a:spcPct val="0"/>
              </a:spcBef>
              <a:spcAft>
                <a:spcPct val="0"/>
              </a:spcAft>
              <a:buClrTx/>
              <a:buSzTx/>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سجلات التنظيم:</a:t>
            </a:r>
            <a:endParaRPr kumimoji="0" lang="en-US" sz="2400" b="1"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السجل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الاحصائي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لحالات الولادة.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السجل العلاجي/ للمولود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سجل للسوائل المغذية من سجل تسلم وتسليم الموجودات الفعلية.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سجل تسلم وتسليم الطبلات بالمريض.</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سجل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سجل الدخول والخروج للمريضات.</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سجل خاص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بالاطباء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والتداوي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وصرفيات الدواء والسجلات الفرعية/ الخاص بالممرضات وذوي المهن الصحية.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9" name="Rectangle 1"/>
          <p:cNvSpPr>
            <a:spLocks noChangeArrowheads="1"/>
          </p:cNvSpPr>
          <p:nvPr/>
        </p:nvSpPr>
        <p:spPr bwMode="auto">
          <a:xfrm>
            <a:off x="357158" y="200386"/>
            <a:ext cx="8358246" cy="64922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pPr>
            <a:r>
              <a:rPr kumimoji="0" lang="ar-SA" sz="20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قسم الطوارئ:</a:t>
            </a:r>
            <a:endParaRPr kumimoji="0" lang="en-US" sz="2000" b="0" i="0" u="none" strike="noStrike" cap="none" normalizeH="0" baseline="0" dirty="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الطوارئ من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المهمة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لانها</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تستقبل الحالات الطارئة التي تتطلب علاجا سريعا ومباشرا للتقليل من الخطورة.</a:t>
            </a:r>
            <a:endParaRPr lang="ar-SA" sz="2000" dirty="0">
              <a:latin typeface="Simplified Arabic" pitchFamily="18" charset="-78"/>
              <a:ea typeface="Times New Roman" pitchFamily="18" charset="0"/>
              <a:cs typeface="Simplified Arabic" pitchFamily="18" charset="-78"/>
            </a:endParaRPr>
          </a:p>
          <a:p>
            <a:pPr marL="0" marR="0" lvl="0" indent="0" algn="just" defTabSz="914400" eaLnBrk="0" fontAlgn="base" latinLnBrk="0" hangingPunct="0">
              <a:lnSpc>
                <a:spcPct val="100000"/>
              </a:lnSpc>
              <a:spcBef>
                <a:spcPct val="0"/>
              </a:spcBef>
              <a:spcAft>
                <a:spcPct val="0"/>
              </a:spcAft>
              <a:buClrTx/>
              <a:buSzTx/>
              <a:buFontTx/>
              <a:buNone/>
            </a:pP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pPr>
            <a:r>
              <a:rPr kumimoji="0" lang="ar-SA" sz="20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الاسباب</a:t>
            </a:r>
            <a:r>
              <a:rPr kumimoji="0" lang="ar-SA" sz="20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التي تجعل هذا القسم مهم: </a:t>
            </a:r>
            <a:endParaRPr kumimoji="0" lang="en-US" sz="2000" b="1" i="0" u="none" strike="noStrike" cap="none" normalizeH="0" baseline="0" dirty="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الارتفاع الكبير في نسبة المصابين من جراء الحوادث المفاجئة، حروق، صعق كهربائي، تسمم، اختناق،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واعمال</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عنف.</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الزيادة المتصاعدة في عدد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اصابات</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المرورز</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انعكاس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اثار</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التمدن والتحضر غير المنضبط وظهور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الامراض</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النفسية والانفعالية، حالات الانتحار.</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زيادة نسبة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الاصابة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بتصلب الشرايين.</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عدم توفر السلامة المهنية في بعض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المستخدمة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المعدات الثقيلة.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الكوارث الطبيعية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والاوبئة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المفاجئة.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لذلك لابد من توفير بعض المميزات لهذا القسم:</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الخدمات التي تقدم من هذا القسم علاجية وليست وقائية.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عامل الوقت والزمن والسرعة مسألة مهمة وفي غاية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الاهمية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عند تقديم الخدمة العلاجية.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العمل في هذا القسم يتسم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بالانذار</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القصوى وعلى مدار الساعة.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مدة بقاء المصاب في قسم مدة 24 ساعة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يغادر المستشفى بعد التحسن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ينقل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التخصصية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الاخرى</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يتطلب من الكادر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متخصص في مجال العمل الطبي.</a:t>
            </a:r>
          </a:p>
          <a:p>
            <a:pPr marL="0" marR="0" lvl="0" indent="0" algn="just" defTabSz="914400" eaLnBrk="0" fontAlgn="base" latinLnBrk="0" hangingPunct="0">
              <a:lnSpc>
                <a:spcPct val="100000"/>
              </a:lnSpc>
              <a:spcBef>
                <a:spcPct val="0"/>
              </a:spcBef>
              <a:spcAft>
                <a:spcPct val="0"/>
              </a:spcAft>
              <a:buClrTx/>
              <a:buSzTx/>
              <a:buFontTx/>
              <a:buNone/>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يستوجب توفر المستلزمات المادية والعلاجية كافة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لانقاذ</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المرضى.</a:t>
            </a:r>
            <a:r>
              <a:rPr kumimoji="0" lang="en-US" sz="20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AutoShape 2"/>
          <p:cNvSpPr>
            <a:spLocks noChangeArrowheads="1"/>
          </p:cNvSpPr>
          <p:nvPr/>
        </p:nvSpPr>
        <p:spPr bwMode="auto">
          <a:xfrm>
            <a:off x="4572000" y="357166"/>
            <a:ext cx="4295792"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
            </a:pPr>
            <a:r>
              <a:rPr kumimoji="0" lang="ar-SA" sz="24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التعليمات </a:t>
            </a:r>
            <a:r>
              <a:rPr kumimoji="0" lang="en-US" sz="2400" b="1" i="0" u="none" strike="noStrike" cap="none" normalizeH="0" baseline="0">
                <a:ln>
                  <a:noFill/>
                </a:ln>
                <a:solidFill>
                  <a:schemeClr val="tx1"/>
                </a:solidFill>
                <a:effectLst/>
                <a:latin typeface="Times New Roman" pitchFamily="18" charset="0"/>
                <a:ea typeface="Arial" pitchFamily="34" charset="0"/>
                <a:cs typeface="Simplified Arabic" pitchFamily="18" charset="-78"/>
              </a:rPr>
              <a:t>Instruction</a:t>
            </a:r>
            <a:r>
              <a:rPr kumimoji="0" lang="en-US" sz="24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a:t>
            </a:r>
            <a:endParaRPr kumimoji="0" lang="en-US" sz="2400" b="1" i="0" u="none" strike="noStrike" cap="none" normalizeH="0" baseline="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400" b="0" i="0" u="none" strike="noStrike" cap="none" normalizeH="0" baseline="0">
              <a:ln>
                <a:noFill/>
              </a:ln>
              <a:solidFill>
                <a:schemeClr val="tx1"/>
              </a:solidFill>
              <a:effectLst/>
              <a:latin typeface="Arial" pitchFamily="34" charset="0"/>
              <a:cs typeface="Arial" pitchFamily="34" charset="0"/>
            </a:endParaRPr>
          </a:p>
        </p:txBody>
      </p:sp>
      <p:sp>
        <p:nvSpPr>
          <p:cNvPr id="1048612" name="Rectangle 3"/>
          <p:cNvSpPr>
            <a:spLocks noChangeArrowheads="1"/>
          </p:cNvSpPr>
          <p:nvPr/>
        </p:nvSpPr>
        <p:spPr bwMode="auto">
          <a:xfrm>
            <a:off x="1285852" y="1174435"/>
            <a:ext cx="6286544" cy="4358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914400" algn="r"/>
                <a:tab pos="1028700" algn="r"/>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ادرس النظرة الشاملة جيداً.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914400" algn="r"/>
                <a:tab pos="1028700" algn="r"/>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تعرف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اهداف</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الوحدة.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914400" algn="r"/>
                <a:tab pos="1028700" algn="r"/>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الاختبار القبلي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فاذا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حصلت على:-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914400" algn="r"/>
                <a:tab pos="1028700" algn="r"/>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على (9) درجات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فاكثر</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فانت</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لاتحتاج</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دراسة الوحدة راجع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المدرس.</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914400" algn="r"/>
                <a:tab pos="1028700" algn="r"/>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اذا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حصلت على درجة اقل من (9) فانك تحتاج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دراسة الوحدة النمطية.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914400" algn="r"/>
                <a:tab pos="1028700" algn="r"/>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بعد دراستك محتويات الوحدة النمطية قم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باداء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الاختبار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البعدي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فاذا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حصلت على.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914400" algn="r"/>
                <a:tab pos="1028700" algn="r"/>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على (9) درجات فانتقل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دراسة الوحدة النمطية الثانية.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914400" algn="r"/>
                <a:tab pos="1028700" algn="r"/>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اذا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حصلت على درجة اقل فاعد دراسة الوحدة النمطية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أي جزء منها ثم ارجع للاختبار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البعدي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0" name="Rectangle 1"/>
          <p:cNvSpPr>
            <a:spLocks noChangeArrowheads="1"/>
          </p:cNvSpPr>
          <p:nvPr/>
        </p:nvSpPr>
        <p:spPr bwMode="auto">
          <a:xfrm>
            <a:off x="642910" y="467467"/>
            <a:ext cx="7929554" cy="57810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موقع القسم: </a:t>
            </a:r>
            <a:endParaRPr kumimoji="0" lang="en-US" sz="2400" b="1"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يجب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قريب من العيادة الخارجية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المختبرية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المختلفة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اضافة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احتواء القسم على صالة للعمليات الكبرى والصغرى ومزود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بالاجهزة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والمعدات المطلوبة.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يستقبل هذا القسم المرضى من الجهات التالية:</a:t>
            </a:r>
            <a:endParaRPr kumimoji="0" lang="en-US" sz="2400" b="1"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العيادات الخارجية.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مراكز الرعاية الصحية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الاولية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العيادات الاستشارية.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مصابون بصورة مباشرة من جراء الحوادث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مرضى مصابين سبق لهم الدخول في قسم الطوارئ.</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مرضى ومصابين من العاملين في المستشفى.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وبعد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اجراء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العلاج المناسب يكون المريض:</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الخروج متحسناً 24 ساعة.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يحال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المستشفى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لاكمال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العلاج.</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احالته</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مستشفى اختصاصي.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اجراء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حالة وفاة.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1" name="Rectangle 1"/>
          <p:cNvSpPr>
            <a:spLocks noChangeArrowheads="1"/>
          </p:cNvSpPr>
          <p:nvPr/>
        </p:nvSpPr>
        <p:spPr bwMode="auto">
          <a:xfrm>
            <a:off x="428596" y="218230"/>
            <a:ext cx="8501058" cy="6136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المختبرات:</a:t>
            </a:r>
            <a:endParaRPr kumimoji="0" lang="en-US" sz="24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تعتمد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بشكل عام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السريرية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بشكل خاص على ما تقدمه المختبرات الخاصة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المركزية من نتائج تحليلية تمكن من تشخيص الحالة الصحية المطلوبة ومعالجتها.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ويمكن القول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الارتقاء بالخدمات الصحية تعتمد بالدرجة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الاساس</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النتائج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المختبرية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الدقيقة المقدمة للطبيب الاختصاص التي تعرض في المعالجة الطبية.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مهام المختبر:</a:t>
            </a:r>
            <a:endParaRPr kumimoji="0" lang="en-US" sz="24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تحديد التشخيص الدقيق من الطبيب بالاعتماد على النتائج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المختبرية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متابعة حالة المريض بعد تلقيه العلاج، يستوجب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اعادة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اختبار النتائج للوقوف على التقدم الصحي للمريض.</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تقديم الاستشارة العلمية للحالات المطلوب  دراستها وتحليلها.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انجاز مهام التدريب والتعليم لطلبة الكليات والمعاهد في هذا المجال.</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انجاز الفحوصات والتحاليل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المختبرية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مجال الرقابة على الصحة العامة وسلامة المواد الغذائية.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المساهمة في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اجراء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البحوث والدراسات العلمية بالاستفادة من النتائج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المختبرية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المتحققة.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2" name="Rectangle 1"/>
          <p:cNvSpPr>
            <a:spLocks noChangeArrowheads="1"/>
          </p:cNvSpPr>
          <p:nvPr/>
        </p:nvSpPr>
        <p:spPr bwMode="auto">
          <a:xfrm>
            <a:off x="642910" y="460601"/>
            <a:ext cx="8143932" cy="5425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تقسيم المختبرات الطبية من حيث </a:t>
            </a: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الاداء</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الى</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a:t>
            </a:r>
            <a:endParaRPr kumimoji="0" lang="en-US" sz="2400" b="1"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المختبرات المركزية: وهي المختبرات التي تقوم بمهام مختلفة وتتميز بدرجة عالية من الدقة والتنوع والتفرد وهي تمتلك معدات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واجهزة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متقدمة.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المختبرات التعليمية: وهي مرتبطة بالمستشفيات الكبيرة المستخدمة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لاغراض</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تعليم الطلبة وتكون قريبة من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اماكن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الجامعات.</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مختبرات المستشفى: وهي موجودة داخل المستشفى وتؤدي مختلف المهام المطلوبة منها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السريرية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والعيادات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الحارجية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المختبرات التخصصية: وهي تلك المختبرات التي تتميز بدرجة عالية من التخصص نظرا لدرجة التعمق التي تحتاجها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الامراض</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يتم معالجتها مثلا،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امراض</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الانسجة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الهرمونات</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والمناعة والعظام والكلية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الصناعيةوالعقم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المختبرات الفرعية: وهي شائعة في المراكز الصحية التي تقوم بمهام بسيطة ومحددة وتتوافق مع حجم الخدمات الصحية التي يمكن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تقدمها للمرضى.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بالنسبة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الموقع والمكان الخاص بالمختبرات: يفضل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قريب من العيادات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الخاجية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لتسهيل مهمة تغطية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اعمال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المرضى وكذلك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الجراحية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اضافة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الاخذ</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بنظر الاعتبار التوسعات المستقبلية.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3" name="Rectangle 1"/>
          <p:cNvSpPr>
            <a:spLocks noChangeArrowheads="1"/>
          </p:cNvSpPr>
          <p:nvPr/>
        </p:nvSpPr>
        <p:spPr bwMode="auto">
          <a:xfrm>
            <a:off x="571472" y="147348"/>
            <a:ext cx="8143932" cy="55397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وحدة العلاج العصبي والنفسي</a:t>
            </a:r>
            <a:endParaRPr kumimoji="0" lang="en-US" sz="28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يعد هذا القسم نتيجة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الافرازات</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البيئية المحيطة بالفرد وانعكاساتها السلبية عليه والتي تقود لان يكون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الانسان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غير سوي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طبيعي في السلوك والتعرف مما يستوجب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اعادة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تأهيله النفسي ليس عن طريق الدواء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وانما</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عن طريق الحوار ويتعامل مع زاوية مصدره بذلك لذا يمكن القول:</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جميع العلاج يتم عبر الحوار والتبادل الفكري.</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الاعتماد على العلاقة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الانسانية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بين الطبيب والمريض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مستخدا</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الارتباط العاطفي.</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انها</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تهدف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مساعدة المريض نفسيا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وادراك</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ذاته وقابليته بما يكفي للعودة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الحالة الطبيعية.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المريض عندما يتحدث بجدية لا يشعر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يعترف</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امام</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قاضي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محقق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وانما</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يعترف</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ضمن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اخلاقيات</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العلاج.</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4" name="Rectangle 1"/>
          <p:cNvSpPr>
            <a:spLocks noChangeArrowheads="1"/>
          </p:cNvSpPr>
          <p:nvPr/>
        </p:nvSpPr>
        <p:spPr bwMode="auto">
          <a:xfrm>
            <a:off x="571472" y="413895"/>
            <a:ext cx="8358182" cy="57810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هذا القسم يعالج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الامراض</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النفسية والانفعالية والتي لا تصل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حد الجنون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وانما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امراض</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نفسية وكآبة، الانفعالية الهستيريا، الوسوسة، الخوف. وهذا ناتج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عدم التوافق العائلي لدى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الاطفال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الجمل التردد، العنف،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التأتأة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الشروط الواجب توفرها في قبول المتقدمين للعلاج:</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مصابا بالخوف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الانحطاط الذهني بحيث لا يفهم العلاج.</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ثيكون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متمتعا بذكاء وثقافة مقبولة.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تكون الحالة في بدايتها قدر المستطاع.</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هنالك روح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للتعاو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بين المريض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ذوي المريض للمعالجة.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وهنالك قسمان من العلاج هما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العلاج النفسي الفردي.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العلاج النفسي الجماعي.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الوسائل المستخدمة للعلاج:</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الرياضة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والمساج</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الحمامات معدنية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طبيعية.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استخدام الموسيقى الهادئة.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استخدام بعض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المهدئة للحالات الطارئة.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5" name="Rectangle 1"/>
          <p:cNvSpPr>
            <a:spLocks noChangeArrowheads="1"/>
          </p:cNvSpPr>
          <p:nvPr/>
        </p:nvSpPr>
        <p:spPr bwMode="auto">
          <a:xfrm>
            <a:off x="428596" y="80207"/>
            <a:ext cx="8358246" cy="63017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قسم الجراحية:</a:t>
            </a:r>
            <a:endParaRPr kumimoji="0" lang="en-US" sz="2800" b="1"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يعد هذا القسم من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اكثر</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ارتباطا ببقية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الاخرى</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للحاجة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الخدمات الجراحية وهذا القسم يعتمد تنظيمه على اتساع حجم المستشفى.</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سياقات العمل في الوحدة الجراحية للحالات الطارئة: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يتم الفحص من قبل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اطباء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اختصاص.</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العناية المركزة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واعطاء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الدواء، السائل، الدم، المضادات.</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الموافقة من المريض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ذوي المريض على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اجراء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العملية.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اخذ رأي الاختصاص حسب نوعية المرض ومكان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اجراء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العملية.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تحضير صالة العمليات ومستلزماتها.</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سياقات العمل في الوحدة الجراحية (اعتيادية):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قبل الدخول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القسم-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اجراء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فحوصات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سريرية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اشعة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مختبرية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اجراءات</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اخرى</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-سب رأي الاختصاصي- تحديد موعد العملية.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في دخول الوحدة الجراحية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لاجراء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العملية يتم ما يلي: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تبديل الملابس.</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الفحص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السريري</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الكامل للمريض.</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تنظيف قاعة العمليات.</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الموافقة على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اجراء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العملية.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تحضير المريض دون تناول الطعام.</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يحضر دم حسب الحاجة.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ملاحظات الطبيب الاختصاصي.</a:t>
            </a: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6" name="Rectangle 1"/>
          <p:cNvSpPr>
            <a:spLocks noChangeArrowheads="1"/>
          </p:cNvSpPr>
          <p:nvPr/>
        </p:nvSpPr>
        <p:spPr bwMode="auto">
          <a:xfrm>
            <a:off x="285720" y="481354"/>
            <a:ext cx="8501122" cy="5425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وفي يوم العملية يتم:</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يتأكد الطبيب المقيم من وجود المرضى في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اماكنهم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المقررة.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اعطاء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الدواء الدواء المخدر من قبل طبيب التخدير.</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يرسل المريض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صالة العمليات.</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في صالة العمليات يتم:</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استلام المريض من قبل طبيب التخدير ومساعده.</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تطابق الطبلة مع اسم المريض.</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يعطى يعطى التخدير.</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يتحرى عن العملية من قبل الطبيب الجراح وتثبت كافة خطوات العملية على استمارة مع كافة الملاحظات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واعطاء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الدواء بعد العملية.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بعد العملية يتم:</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تثبيت العلاج والملاحظات.</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الدقيق على المريض من قبل الطبيب المقيم.</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فحص المريض من قبل الجراح بعد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اكمال</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العملية والتأكد من حالة المريض.</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tab pos="504825" algn="l"/>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7" name="Rectangle 1"/>
          <p:cNvSpPr>
            <a:spLocks noChangeArrowheads="1"/>
          </p:cNvSpPr>
          <p:nvPr/>
        </p:nvSpPr>
        <p:spPr bwMode="auto">
          <a:xfrm>
            <a:off x="714348" y="243695"/>
            <a:ext cx="8000992" cy="57810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Lst>
            </a:pPr>
            <a:r>
              <a:rPr kumimoji="0" lang="ar-IQ"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قسم التخدير:</a:t>
            </a:r>
            <a:endParaRPr kumimoji="0" lang="en-US" sz="24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سياقات العمل في قسم التخدير.</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صالة العمليات تحتوي على صالات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الاقامة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لاداء</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عمل قسم التخدير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وتتوفرر</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فيها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الاجهزة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والمعدات.</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يحدد موعد العملية من قبل الطبيب الجراح، اليوم والساعة.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يحضر المريض قبل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العملاية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ويتم التعاون مع الطبيب الجراح واختصاص التخدير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لاجراء</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مايلي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الفحص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السريري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التأكد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الفحوصات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السريرية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كاملة ويتأكد من حالة النبض، الحرارة، حالة التنفس...الخ.</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اعتماد صيغة التعامل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الانساني</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استغلال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الاسرة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المتاحة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لادخال</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المرضى.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Lst>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الاختصاص: طبيب الاختصاص تخدير وواجباته:</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كافة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الاعمال</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المناطة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بالقسم، ممارسة عمله في حدود الاختصاص.</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والتدريب والبحوث.</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Lst>
            </a:pP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المريض قبل العملية، متابعة الكادر العامل.</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8" name="Rectangle 1"/>
          <p:cNvSpPr>
            <a:spLocks noChangeArrowheads="1"/>
          </p:cNvSpPr>
          <p:nvPr/>
        </p:nvSpPr>
        <p:spPr bwMode="auto">
          <a:xfrm>
            <a:off x="1071538" y="565317"/>
            <a:ext cx="7786742" cy="4701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tab pos="504825" algn="l"/>
              </a:tabLst>
            </a:pPr>
            <a:r>
              <a:rPr kumimoji="0" lang="ar-IQ"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مواصفات شعبة التخدير:</a:t>
            </a:r>
            <a:endParaRPr kumimoji="0" lang="en-US" sz="2800" b="1" i="0" u="none" strike="noStrike" cap="none" normalizeH="0" baseline="0" dirty="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جهاز التخدير.</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جهاز صدامات القلب.</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جهاز التنفس.</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جهاز قياس الدم وحسب الحاجة.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جهاز تسريع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اعطاء</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الدم.</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جهاز فحص الشعب الهوائية.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جهاز سحب السوائل والسكر.</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قناني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الاوكسجين</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504825" algn="l"/>
              </a:tabLst>
            </a:pP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ناظور</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الحنجرة.</a:t>
            </a:r>
          </a:p>
          <a:p>
            <a:pPr marL="0" marR="0" lvl="0" indent="0" algn="just" defTabSz="914400" eaLnBrk="0" fontAlgn="base" latinLnBrk="0" hangingPunct="0">
              <a:lnSpc>
                <a:spcPct val="100000"/>
              </a:lnSpc>
              <a:spcBef>
                <a:spcPct val="0"/>
              </a:spcBef>
              <a:spcAft>
                <a:spcPct val="0"/>
              </a:spcAft>
              <a:buClrTx/>
              <a:buSzTx/>
              <a:buFontTx/>
              <a:buNone/>
              <a:tabLst>
                <a:tab pos="504825" algn="l"/>
              </a:tabLst>
            </a:pP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الفردية.</a:t>
            </a:r>
            <a:r>
              <a:rPr kumimoji="0" lang="en-US" sz="28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9" name="Rectangle 1"/>
          <p:cNvSpPr>
            <a:spLocks noChangeArrowheads="1"/>
          </p:cNvSpPr>
          <p:nvPr/>
        </p:nvSpPr>
        <p:spPr bwMode="auto">
          <a:xfrm>
            <a:off x="357158" y="483113"/>
            <a:ext cx="8501058" cy="5120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 pos="587375" algn="l"/>
              </a:tabLst>
            </a:pPr>
            <a:r>
              <a:rPr kumimoji="0" lang="ar-IQ"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قسم الصيدلية:</a:t>
            </a:r>
            <a:endParaRPr kumimoji="0" lang="en-US" sz="2800" b="1"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اقتصر دور الصيدلية لحقبة زمنية سابقة على تجهيز الدواء للمرضى الراقدين والمراجعين من العيادة الخارجية لكن حدث تغيير كبير في الفترة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الاخيرة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لاسباب</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التوسع الحاصل في المهام الطبية العلاجية الخارجية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السريرية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...الخ.</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التوسع والتنوع في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السريرية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والعلاجية.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زيادة الوعي الدوائي لدى المرضى.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التوسع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الحجاصل</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الصناعة الدوائية.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تضم المستشفى عدد من الصيدليات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الصيدلية الاستشارية، صيدلية الطوارئ، الصيدلية الداخلية.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الصيدلية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السريرية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مخازن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ar-IQ"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fontScale="90000"/>
          </a:bodyPr>
          <a:lstStyle/>
          <a:p>
            <a:r>
              <a:rPr lang="ar-IQ" dirty="0"/>
              <a:t>التطور التاريخي للخدمات الصحية:</a:t>
            </a:r>
            <a:br>
              <a:rPr lang="en-US" dirty="0"/>
            </a:br>
            <a:endParaRPr lang="ar-SA" dirty="0"/>
          </a:p>
        </p:txBody>
      </p:sp>
      <p:sp>
        <p:nvSpPr>
          <p:cNvPr id="1048614" name="Content Placeholder 2"/>
          <p:cNvSpPr>
            <a:spLocks noGrp="1"/>
          </p:cNvSpPr>
          <p:nvPr>
            <p:ph idx="1"/>
          </p:nvPr>
        </p:nvSpPr>
        <p:spPr/>
        <p:txBody>
          <a:bodyPr>
            <a:normAutofit fontScale="80000" lnSpcReduction="10000"/>
          </a:bodyPr>
          <a:lstStyle/>
          <a:p>
            <a:pPr algn="just"/>
            <a:r>
              <a:rPr lang="ar-IQ" dirty="0"/>
              <a:t>تشير المصادر </a:t>
            </a:r>
            <a:r>
              <a:rPr lang="ar-IQ" dirty="0" err="1"/>
              <a:t>الى</a:t>
            </a:r>
            <a:r>
              <a:rPr lang="ar-IQ" dirty="0"/>
              <a:t> </a:t>
            </a:r>
            <a:r>
              <a:rPr lang="ar-IQ" dirty="0" err="1"/>
              <a:t>ان</a:t>
            </a:r>
            <a:r>
              <a:rPr lang="ar-IQ" dirty="0"/>
              <a:t> تنظيم العمل الصحي كان قبل 4000 سنة في جنوب غرب </a:t>
            </a:r>
            <a:r>
              <a:rPr lang="ar-IQ" dirty="0" err="1"/>
              <a:t>اسيا</a:t>
            </a:r>
            <a:r>
              <a:rPr lang="ar-IQ" dirty="0"/>
              <a:t> وتحديدا بين نهري دجلة والفرات ثم بدأ عمله </a:t>
            </a:r>
            <a:r>
              <a:rPr lang="ar-IQ" dirty="0" err="1"/>
              <a:t>الى</a:t>
            </a:r>
            <a:r>
              <a:rPr lang="ar-IQ" dirty="0"/>
              <a:t> </a:t>
            </a:r>
            <a:r>
              <a:rPr lang="ar-IQ" dirty="0" err="1"/>
              <a:t>ان</a:t>
            </a:r>
            <a:r>
              <a:rPr lang="ar-IQ" dirty="0"/>
              <a:t> امتدت </a:t>
            </a:r>
            <a:r>
              <a:rPr lang="ar-IQ" dirty="0" err="1"/>
              <a:t>الى</a:t>
            </a:r>
            <a:r>
              <a:rPr lang="ar-IQ" dirty="0"/>
              <a:t> الهند. وقد تشير التحريات </a:t>
            </a:r>
            <a:r>
              <a:rPr lang="ar-IQ" dirty="0" err="1"/>
              <a:t>الاثرية</a:t>
            </a:r>
            <a:r>
              <a:rPr lang="ar-IQ" dirty="0"/>
              <a:t> </a:t>
            </a:r>
            <a:r>
              <a:rPr lang="ar-IQ" dirty="0" err="1"/>
              <a:t>الى</a:t>
            </a:r>
            <a:r>
              <a:rPr lang="ar-IQ" dirty="0"/>
              <a:t> العصر البابلي في عهد </a:t>
            </a:r>
            <a:r>
              <a:rPr lang="ar-IQ" dirty="0" err="1"/>
              <a:t>حمورابي</a:t>
            </a:r>
            <a:r>
              <a:rPr lang="ar-IQ" dirty="0"/>
              <a:t> (1686-1727)ق.م وتم التطور على النحو التالي:</a:t>
            </a:r>
            <a:endParaRPr lang="en-US" sz="2400" dirty="0"/>
          </a:p>
          <a:p>
            <a:pPr lvl="1" algn="just"/>
            <a:r>
              <a:rPr lang="ar-IQ" dirty="0"/>
              <a:t>العصر اليوناني (</a:t>
            </a:r>
            <a:r>
              <a:rPr lang="ar-IQ" dirty="0" err="1"/>
              <a:t>الاغريقي</a:t>
            </a:r>
            <a:r>
              <a:rPr lang="ar-IQ" dirty="0"/>
              <a:t>).</a:t>
            </a:r>
            <a:endParaRPr lang="en-US" sz="2000" dirty="0"/>
          </a:p>
          <a:p>
            <a:pPr lvl="1" algn="just"/>
            <a:r>
              <a:rPr lang="ar-IQ" dirty="0"/>
              <a:t>عصر الهند.</a:t>
            </a:r>
            <a:endParaRPr lang="en-US" sz="2000" dirty="0"/>
          </a:p>
          <a:p>
            <a:pPr lvl="1" algn="just"/>
            <a:r>
              <a:rPr lang="ar-IQ" dirty="0"/>
              <a:t>العصر الروماني.</a:t>
            </a:r>
            <a:endParaRPr lang="en-US" sz="2000" dirty="0"/>
          </a:p>
          <a:p>
            <a:pPr lvl="1" algn="just"/>
            <a:r>
              <a:rPr lang="ar-IQ" dirty="0"/>
              <a:t>العصر </a:t>
            </a:r>
            <a:r>
              <a:rPr lang="ar-IQ" dirty="0" err="1"/>
              <a:t>الاسلامي</a:t>
            </a:r>
            <a:r>
              <a:rPr lang="ar-IQ" dirty="0"/>
              <a:t>.</a:t>
            </a:r>
            <a:endParaRPr lang="en-US" sz="2000" dirty="0"/>
          </a:p>
          <a:p>
            <a:pPr lvl="1" algn="just"/>
            <a:r>
              <a:rPr lang="ar-IQ" dirty="0"/>
              <a:t>العصور الوسطى.</a:t>
            </a:r>
            <a:endParaRPr lang="en-US" sz="2000" dirty="0"/>
          </a:p>
          <a:p>
            <a:pPr lvl="1" algn="just"/>
            <a:r>
              <a:rPr lang="ar-IQ" dirty="0"/>
              <a:t>القرن السابع والثمن والتاسع عشر </a:t>
            </a:r>
            <a:r>
              <a:rPr lang="ar-IQ" dirty="0" err="1"/>
              <a:t>الميلدي</a:t>
            </a:r>
            <a:r>
              <a:rPr lang="ar-IQ" dirty="0"/>
              <a:t>.</a:t>
            </a:r>
            <a:endParaRPr lang="en-US" sz="2000" dirty="0"/>
          </a:p>
          <a:p>
            <a:pPr lvl="1" algn="just"/>
            <a:r>
              <a:rPr lang="ar-IQ" dirty="0"/>
              <a:t>القرن التاسع عشر.</a:t>
            </a:r>
            <a:endParaRPr lang="en-US" sz="2000" dirty="0"/>
          </a:p>
          <a:p>
            <a:endParaRPr lang="ar-SA"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0" name="Rectangle 1"/>
          <p:cNvSpPr>
            <a:spLocks noChangeArrowheads="1"/>
          </p:cNvSpPr>
          <p:nvPr/>
        </p:nvSpPr>
        <p:spPr bwMode="auto">
          <a:xfrm>
            <a:off x="1000100" y="499773"/>
            <a:ext cx="7786678" cy="5120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 pos="587375" algn="l"/>
              </a:tabLst>
            </a:pPr>
            <a:r>
              <a:rPr kumimoji="0" lang="ar-IQ" sz="28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اهم</a:t>
            </a:r>
            <a:r>
              <a:rPr kumimoji="0" lang="ar-IQ"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واجبات الصيدلية:</a:t>
            </a:r>
            <a:endParaRPr kumimoji="0" lang="en-US" sz="28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تجهيز جميع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والمستلزمات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للاقسام</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عمل الوصفات والتركيب والمحاليل اللازمة حسب الطلب.</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توزيع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وصرفها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للمرؤضى</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الراقدين.</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متابعة توزيع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وصرفها للمرضى الراقدين.</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متبعة تواريخ صنع ونفاذ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مسك سجلات المطلوبة في الصيدلية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وتديوين</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المصروف من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تدريب وتعليم ذو المهن الصحية.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تقديم الاستشارة العلمية الدوائية عبر الاجتماعات والندوات.</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والرقابة الدقيقة على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وخاصة التي تتميز بدرجة عالية من الخطورة.</a:t>
            </a:r>
            <a:endParaRPr kumimoji="0" lang="ar-IQ"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1" name="Rectangle 1"/>
          <p:cNvSpPr>
            <a:spLocks noChangeArrowheads="1"/>
          </p:cNvSpPr>
          <p:nvPr/>
        </p:nvSpPr>
        <p:spPr bwMode="auto">
          <a:xfrm>
            <a:off x="785786" y="182879"/>
            <a:ext cx="8072430" cy="63779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 pos="587375" algn="l"/>
              </a:tabLst>
            </a:pPr>
            <a:r>
              <a:rPr kumimoji="0" lang="ar-IQ"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موقع الصيدلة</a:t>
            </a:r>
            <a:r>
              <a:rPr kumimoji="0" lang="ar-IQ" sz="2800" b="0"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تختلف موقع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الاصيدلية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تبعاً لاختلاف التخصص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المهام الموكلة لها:</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الصيدلية الداخلية وموقعها يمكن الوصول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اليه</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بسهولة من قبل العاملين في جميع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والردهات بالنسبة لهذه العيادات.</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الصيدلية، العيادة الخارجية، الاستشارية بحيث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تكون في الموقع الرئيسي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يبالنسبة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لهذه العيادات.</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صيدلية الطوارئ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والسريرية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تكون اقرب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الردهات للاستجابة السريعة لطلبات الدواء.</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04825" algn="l"/>
                <a:tab pos="587375" algn="l"/>
              </a:tabLst>
            </a:pPr>
            <a:r>
              <a:rPr kumimoji="0" lang="ar-IQ"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التنظيم الداخلي للصيدلية:</a:t>
            </a:r>
            <a:endParaRPr kumimoji="0" lang="en-US" sz="28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وحدة صرف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وحدة تركيب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ووحدة خزن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الادوية</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وحدة خزن السجلات والوثائق الطبية.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وحدة </a:t>
            </a:r>
            <a:r>
              <a:rPr kumimoji="0" lang="ar-IQ"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الارشيف</a:t>
            </a:r>
            <a:r>
              <a:rPr kumimoji="0" lang="ar-IQ"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والتوثيق.</a:t>
            </a:r>
            <a:endParaRPr kumimoji="0" lang="ar-IQ"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2" name="Rectangle 1"/>
          <p:cNvSpPr>
            <a:spLocks noChangeArrowheads="1"/>
          </p:cNvSpPr>
          <p:nvPr/>
        </p:nvSpPr>
        <p:spPr bwMode="auto">
          <a:xfrm>
            <a:off x="928662" y="425764"/>
            <a:ext cx="7500926" cy="5463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04825" algn="l"/>
                <a:tab pos="587375" algn="l"/>
              </a:tabLst>
            </a:pPr>
            <a:r>
              <a:rPr kumimoji="0" lang="ar-IQ" sz="40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الاقسام</a:t>
            </a:r>
            <a:r>
              <a:rPr kumimoji="0" lang="ar-IQ" sz="40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a:t>
            </a:r>
            <a:r>
              <a:rPr kumimoji="0" lang="ar-IQ" sz="40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الاخرى</a:t>
            </a:r>
            <a:r>
              <a:rPr kumimoji="0" lang="ar-IQ" sz="40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في المستشفى:</a:t>
            </a:r>
            <a:endParaRPr kumimoji="0" lang="en-US" sz="40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4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IQ" sz="4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القلبية.</a:t>
            </a:r>
            <a:endParaRPr kumimoji="0" lang="en-US" sz="4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4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اقسام</a:t>
            </a:r>
            <a:r>
              <a:rPr kumimoji="0" lang="ar-IQ" sz="4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الباطنية.</a:t>
            </a:r>
            <a:endParaRPr kumimoji="0" lang="en-US" sz="4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4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العيون.</a:t>
            </a:r>
            <a:endParaRPr kumimoji="0" lang="en-US" sz="4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4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a:t>
            </a:r>
            <a:r>
              <a:rPr kumimoji="0" lang="ar-IQ" sz="4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الاسنان</a:t>
            </a:r>
            <a:r>
              <a:rPr kumimoji="0" lang="ar-IQ" sz="4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4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وامراض</a:t>
            </a:r>
            <a:r>
              <a:rPr kumimoji="0" lang="ar-IQ" sz="4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الفم.</a:t>
            </a:r>
            <a:endParaRPr kumimoji="0" lang="en-US" sz="4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4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الجلدية والزهرية.</a:t>
            </a:r>
            <a:endParaRPr kumimoji="0" lang="en-US" sz="4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4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الاطفال</a:t>
            </a:r>
            <a:r>
              <a:rPr kumimoji="0" lang="ar-IQ" sz="4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4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4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الكلية الاصطناعية.</a:t>
            </a:r>
            <a:endParaRPr kumimoji="0" lang="en-US" sz="4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04825" algn="l"/>
                <a:tab pos="587375" algn="l"/>
              </a:tabLst>
            </a:pPr>
            <a:r>
              <a:rPr kumimoji="0" lang="ar-IQ" sz="4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a:t>
            </a:r>
            <a:r>
              <a:rPr kumimoji="0" lang="ar-IQ" sz="4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الانف</a:t>
            </a:r>
            <a:r>
              <a:rPr kumimoji="0" lang="ar-IQ" sz="4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4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والاذن</a:t>
            </a:r>
            <a:r>
              <a:rPr kumimoji="0" lang="ar-IQ" sz="4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والحنجرة.</a:t>
            </a:r>
            <a:endParaRPr kumimoji="0" lang="ar-IQ" sz="4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3" name="Rectangle 1"/>
          <p:cNvSpPr>
            <a:spLocks noChangeArrowheads="1"/>
          </p:cNvSpPr>
          <p:nvPr/>
        </p:nvSpPr>
        <p:spPr bwMode="auto">
          <a:xfrm>
            <a:off x="357158" y="1336890"/>
            <a:ext cx="8572496" cy="52730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س1: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مؤهلات رئيس القسم الطبي في المستشفى؟ وما هي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واجباته؟</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س2: عرف العيادة الخارجية وكيفية تحديد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اهميتها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خلال علاقتها مع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الاطراف</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المتعددة.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س3: وضح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اسباب</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ازدياد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الاهمية</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بقسم الطوارئ في المستشفى مع تحديد المميزات التي يمتاز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القسم؟</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س4: تقسم المختبرات من حيث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الاداء</a:t>
            </a:r>
            <a:r>
              <a:rPr kumimoji="0" lang="ar-IQ"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الخاص بالعمل في المؤسسات الصحية </a:t>
            </a:r>
            <a:r>
              <a:rPr kumimoji="0" lang="ar-IQ"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ع</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ددها</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واِرشرحها</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س5: قسم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الاشعة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المهمة في المؤسسات الصحية وضح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انواعه</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المتطلبات الواجب توفرها في قسم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الاشعة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س6: يلعب قسم العلاج الطبيعي دور مهم في معالجة وتأهيل المرضى وضح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اهداف</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هذا القسم؟</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س7: وضح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الواجبات المتعلقة بالعيادة الاستشارية؟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س8: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الانواع</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يقوم باستقبالها قسم النسائية والتوليد وما هي ألشروط والالتزامات الالتزامات التي تستوجب كل نوع وحالة؟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س9: وضح نوعية الحالات التي يمكن معالجتها في وحدة العلاج النفسي والعصبي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الشروط الواجب توافرها في قبول المتقدمين للعلاج؟</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س10: وضح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الواجبات التي يقوم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قسم التخدير؟</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س11: يرتبط التنظيم الداخلي لقسم الصيدلة بعدد من الوحدات الفرعية اشرح هذه الوحدات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واجباتها؟ </a:t>
            </a: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048774"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r>
              <a:rPr lang="ar-SA" b="1" dirty="0"/>
              <a:t>الاختبار </a:t>
            </a:r>
            <a:r>
              <a:rPr lang="ar-SA" b="1" dirty="0" err="1"/>
              <a:t>البعدي</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5" name="AutoShape 1"/>
          <p:cNvSpPr>
            <a:spLocks noChangeArrowheads="1"/>
          </p:cNvSpPr>
          <p:nvPr/>
        </p:nvSpPr>
        <p:spPr bwMode="auto">
          <a:xfrm>
            <a:off x="1500166" y="0"/>
            <a:ext cx="5753100" cy="628650"/>
          </a:xfrm>
          <a:prstGeom prst="ribbon">
            <a:avLst>
              <a:gd name="adj1" fmla="val 12500"/>
              <a:gd name="adj2" fmla="val 50000"/>
            </a:avLst>
          </a:prstGeom>
          <a:solidFill>
            <a:srgbClr val="D99594"/>
          </a:solidFill>
          <a:ln w="9525">
            <a:solidFill>
              <a:srgbClr val="000000"/>
            </a:solidFill>
            <a:round/>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pPr>
            <a:r>
              <a:rPr kumimoji="0" lang="ar-SA" sz="20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rPr>
              <a:t>الوحدة السابعة</a:t>
            </a:r>
            <a:endParaRPr kumimoji="0" lang="ar-SA" sz="18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pPr>
            <a:endParaRPr kumimoji="0" lang="en-US" sz="1600" b="1" i="0" u="none" strike="noStrike" cap="none" normalizeH="0" baseline="0">
              <a:ln>
                <a:noFill/>
              </a:ln>
              <a:solidFill>
                <a:schemeClr val="tx1"/>
              </a:solidFill>
              <a:effectLst/>
              <a:latin typeface="Simplified Arabic" pitchFamily="18" charset="-78"/>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776" name="AutoShape 2"/>
          <p:cNvSpPr>
            <a:spLocks noChangeArrowheads="1"/>
          </p:cNvSpPr>
          <p:nvPr/>
        </p:nvSpPr>
        <p:spPr bwMode="auto">
          <a:xfrm>
            <a:off x="1500166" y="714356"/>
            <a:ext cx="5786478" cy="1104900"/>
          </a:xfrm>
          <a:prstGeom prst="cloudCallout">
            <a:avLst>
              <a:gd name="adj1" fmla="val 41316"/>
              <a:gd name="adj2" fmla="val 93119"/>
            </a:avLst>
          </a:prstGeom>
          <a:solidFill>
            <a:srgbClr val="243F60"/>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774700" lvl="0" indent="0" algn="ctr" defTabSz="914400" rtl="1" eaLnBrk="1" fontAlgn="base" latinLnBrk="0" hangingPunct="1">
              <a:lnSpc>
                <a:spcPct val="100000"/>
              </a:lnSpc>
              <a:spcBef>
                <a:spcPct val="0"/>
              </a:spcBef>
              <a:spcAft>
                <a:spcPts val="1000"/>
              </a:spcAft>
              <a:buClr>
                <a:srgbClr val="FFFFFF"/>
              </a:buClr>
              <a:buSzTx/>
              <a:buFont typeface="Times New Roman" pitchFamily="18" charset="0"/>
              <a:buChar char="1"/>
            </a:pPr>
            <a:r>
              <a:rPr kumimoji="0" lang="ar-SA" sz="1800" b="1" i="0" u="none" strike="noStrike" cap="none" normalizeH="0" baseline="0">
                <a:ln>
                  <a:noFill/>
                </a:ln>
                <a:solidFill>
                  <a:srgbClr val="FFFFFF"/>
                </a:solidFill>
                <a:effectLst/>
                <a:latin typeface="Simplified Arabic" pitchFamily="18" charset="-78"/>
                <a:ea typeface="Arial" pitchFamily="34" charset="0"/>
                <a:cs typeface="Simplified Arabic" pitchFamily="18" charset="-78"/>
              </a:rPr>
              <a:t>النظرة الشاملة للوحدة السابعة </a:t>
            </a:r>
            <a:r>
              <a:rPr kumimoji="0" lang="en-US" sz="1800" b="1" i="0" u="none" strike="noStrike" cap="none" normalizeH="0" baseline="0">
                <a:ln>
                  <a:noFill/>
                </a:ln>
                <a:solidFill>
                  <a:srgbClr val="FFFFFF"/>
                </a:solidFill>
                <a:effectLst/>
                <a:latin typeface="Times New Roman" pitchFamily="18" charset="0"/>
                <a:ea typeface="Arial" pitchFamily="34" charset="0"/>
                <a:cs typeface="Simplified Arabic" pitchFamily="18" charset="-78"/>
              </a:rPr>
              <a:t>Over View</a:t>
            </a: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777" name="AutoShape 5"/>
          <p:cNvSpPr>
            <a:spLocks noChangeArrowheads="1"/>
          </p:cNvSpPr>
          <p:nvPr/>
        </p:nvSpPr>
        <p:spPr bwMode="auto">
          <a:xfrm>
            <a:off x="5429256" y="2500306"/>
            <a:ext cx="3449646"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أ"/>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الفئة المستهدفة:</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048778" name="AutoShape 6"/>
          <p:cNvSpPr>
            <a:spLocks noChangeArrowheads="1"/>
          </p:cNvSpPr>
          <p:nvPr/>
        </p:nvSpPr>
        <p:spPr bwMode="auto">
          <a:xfrm>
            <a:off x="5429256" y="4173546"/>
            <a:ext cx="3444885"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571500" lvl="0" indent="0" algn="just" defTabSz="914400" rtl="1" eaLnBrk="1" fontAlgn="base" latinLnBrk="0" hangingPunct="1">
              <a:lnSpc>
                <a:spcPct val="100000"/>
              </a:lnSpc>
              <a:spcBef>
                <a:spcPct val="0"/>
              </a:spcBef>
              <a:spcAft>
                <a:spcPts val="1000"/>
              </a:spcAft>
              <a:buClrTx/>
              <a:buSzTx/>
              <a:buFontTx/>
              <a:buNone/>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ب- المبررات: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Rationale</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 </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048779" name="Rectangle 3"/>
          <p:cNvSpPr>
            <a:spLocks noChangeArrowheads="1"/>
          </p:cNvSpPr>
          <p:nvPr/>
        </p:nvSpPr>
        <p:spPr bwMode="auto">
          <a:xfrm>
            <a:off x="1643042" y="3113404"/>
            <a:ext cx="5072034" cy="802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طلبة المرحلة الثانية/ قسم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الصحية/ المعهد الطبي التقني/ الديوانية </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0" name="AutoShape 16"/>
          <p:cNvSpPr>
            <a:spLocks noChangeArrowheads="1"/>
          </p:cNvSpPr>
          <p:nvPr/>
        </p:nvSpPr>
        <p:spPr bwMode="auto">
          <a:xfrm>
            <a:off x="4071934" y="3476629"/>
            <a:ext cx="4845063"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justLow" defTabSz="914400" rtl="1" eaLnBrk="1" fontAlgn="base" latinLnBrk="0" hangingPunct="1">
              <a:lnSpc>
                <a:spcPct val="100000"/>
              </a:lnSpc>
              <a:spcBef>
                <a:spcPct val="0"/>
              </a:spcBef>
              <a:spcAft>
                <a:spcPct val="0"/>
              </a:spcAft>
              <a:buClrTx/>
              <a:buSzTx/>
              <a:buFontTx/>
              <a:buChar char="•"/>
            </a:pP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اهداف الوحدة: </a:t>
            </a:r>
            <a:r>
              <a:rPr kumimoji="0" lang="en-US"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(objectives</a:t>
            </a:r>
            <a:r>
              <a:rPr kumimoji="0" lang="ar-SA"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a:t>
            </a: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ar-SA" sz="2400" b="0" i="0" u="none" strike="noStrike" cap="none" normalizeH="0" baseline="0">
              <a:ln>
                <a:noFill/>
              </a:ln>
              <a:solidFill>
                <a:schemeClr val="tx1"/>
              </a:solidFill>
              <a:effectLst/>
              <a:latin typeface="Arial" pitchFamily="34" charset="0"/>
              <a:cs typeface="Arial" pitchFamily="34" charset="0"/>
            </a:endParaRPr>
          </a:p>
        </p:txBody>
      </p:sp>
      <p:sp>
        <p:nvSpPr>
          <p:cNvPr id="1048781" name="AutoShape 11"/>
          <p:cNvSpPr>
            <a:spLocks noChangeArrowheads="1"/>
          </p:cNvSpPr>
          <p:nvPr/>
        </p:nvSpPr>
        <p:spPr bwMode="auto">
          <a:xfrm>
            <a:off x="4429124" y="761985"/>
            <a:ext cx="4451359"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ج"/>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الفكرة المركزية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central Idea</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48782" name="Rectangle 5"/>
          <p:cNvSpPr/>
          <p:nvPr/>
        </p:nvSpPr>
        <p:spPr>
          <a:xfrm>
            <a:off x="714348" y="1428736"/>
            <a:ext cx="7000924" cy="2225040"/>
          </a:xfrm>
          <a:prstGeom prst="rect">
            <a:avLst/>
          </a:prstGeom>
        </p:spPr>
        <p:txBody>
          <a:bodyPr wrap="square">
            <a:spAutoFit/>
          </a:bodyPr>
          <a:lstStyle/>
          <a:p>
            <a:r>
              <a:rPr lang="ar-SA" sz="2400" dirty="0" err="1"/>
              <a:t>الاقسام</a:t>
            </a:r>
            <a:r>
              <a:rPr lang="ar-SA" sz="2400" dirty="0"/>
              <a:t> </a:t>
            </a:r>
            <a:r>
              <a:rPr lang="ar-SA" sz="2400" dirty="0" err="1"/>
              <a:t>الادارية</a:t>
            </a:r>
            <a:r>
              <a:rPr lang="ar-SA" sz="2400" dirty="0"/>
              <a:t> والفندقية والخدمية تتكون من مجموعة من الوحدات الفرعية التي تشكل </a:t>
            </a:r>
            <a:r>
              <a:rPr lang="ar-SA" sz="2400" dirty="0" err="1"/>
              <a:t>العيكل</a:t>
            </a:r>
            <a:r>
              <a:rPr lang="ar-SA" sz="2400" dirty="0"/>
              <a:t> التنظيمي والذي يقوم </a:t>
            </a:r>
            <a:r>
              <a:rPr lang="ar-SA" sz="2400" dirty="0" err="1"/>
              <a:t>باعداد</a:t>
            </a:r>
            <a:r>
              <a:rPr lang="ar-SA" sz="2400" dirty="0"/>
              <a:t> الخطة </a:t>
            </a:r>
            <a:r>
              <a:rPr lang="ar-SA" sz="2400" dirty="0" err="1"/>
              <a:t>والانظمة</a:t>
            </a:r>
            <a:r>
              <a:rPr lang="ar-SA" sz="2400" dirty="0"/>
              <a:t> والتعليمات </a:t>
            </a:r>
            <a:r>
              <a:rPr lang="ar-SA" sz="2400" dirty="0" err="1"/>
              <a:t>الادارية</a:t>
            </a:r>
            <a:r>
              <a:rPr lang="ar-SA" sz="2400" dirty="0"/>
              <a:t> </a:t>
            </a:r>
            <a:r>
              <a:rPr lang="ar-SA" sz="2400" dirty="0" err="1"/>
              <a:t>اضافة</a:t>
            </a:r>
            <a:r>
              <a:rPr lang="ar-SA" sz="2400" dirty="0"/>
              <a:t> </a:t>
            </a:r>
            <a:r>
              <a:rPr lang="ar-SA" sz="2400" dirty="0" err="1"/>
              <a:t>الى</a:t>
            </a:r>
            <a:r>
              <a:rPr lang="ar-SA" sz="2400" dirty="0"/>
              <a:t> </a:t>
            </a:r>
            <a:r>
              <a:rPr lang="ar-SA" sz="2400" dirty="0" err="1"/>
              <a:t>الاشراف</a:t>
            </a:r>
            <a:r>
              <a:rPr lang="ar-SA" sz="2400" dirty="0"/>
              <a:t> والتطبيق </a:t>
            </a:r>
            <a:r>
              <a:rPr lang="ar-SA" sz="2400" dirty="0" err="1"/>
              <a:t>واصدار</a:t>
            </a:r>
            <a:r>
              <a:rPr lang="ar-SA" sz="2400" dirty="0"/>
              <a:t> </a:t>
            </a:r>
            <a:r>
              <a:rPr lang="ar-SA" sz="2400" dirty="0" err="1"/>
              <a:t>اوامر</a:t>
            </a:r>
            <a:r>
              <a:rPr lang="ar-SA" sz="2400" dirty="0"/>
              <a:t> التنفيذ والتوجيهات واتخاذ القرارات المناسبة </a:t>
            </a:r>
            <a:r>
              <a:rPr lang="ar-SA" sz="2400" dirty="0" err="1"/>
              <a:t>واعداد</a:t>
            </a:r>
            <a:r>
              <a:rPr lang="ar-SA" sz="2400" dirty="0"/>
              <a:t> الميزانية التقديرية وتقديم الخدمات المختلفة داخل المستشفى.</a:t>
            </a:r>
          </a:p>
        </p:txBody>
      </p:sp>
      <p:sp>
        <p:nvSpPr>
          <p:cNvPr id="1048783" name="Rectangle 3"/>
          <p:cNvSpPr>
            <a:spLocks noChangeArrowheads="1"/>
          </p:cNvSpPr>
          <p:nvPr/>
        </p:nvSpPr>
        <p:spPr bwMode="auto">
          <a:xfrm>
            <a:off x="928662" y="4071794"/>
            <a:ext cx="6857984" cy="22250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بعد دراسة الطالب لهذه الوحدة يتوقع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قادرا على: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اولاً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التعرف على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والخدمية والفندقية داخل المستشفى.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ثانياً: يميز بين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والخدمية والفندقية.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ثالثاً: يحدد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الواجبات التي تقوم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تلك الوحدات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والنشاطات والفعاليات.</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4" name="Rectangle 1"/>
          <p:cNvSpPr>
            <a:spLocks noChangeArrowheads="1"/>
          </p:cNvSpPr>
          <p:nvPr/>
        </p:nvSpPr>
        <p:spPr bwMode="auto">
          <a:xfrm>
            <a:off x="857224" y="610388"/>
            <a:ext cx="7858180" cy="59588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tab pos="587375" algn="l"/>
                <a:tab pos="962025" algn="l"/>
              </a:tabLst>
            </a:pPr>
            <a:r>
              <a:rPr kumimoji="0" lang="ar-SA" sz="28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الاقسام</a:t>
            </a: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a:t>
            </a:r>
            <a:r>
              <a:rPr kumimoji="0" lang="ar-SA" sz="28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الادارية</a:t>
            </a: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والفندقية والخدمية في المستشفى:</a:t>
            </a:r>
            <a:endParaRPr kumimoji="0" lang="en-US" sz="2800" b="0" i="0" u="none" strike="noStrike" cap="none" normalizeH="0" baseline="0" dirty="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tab pos="587375" algn="l"/>
                <a:tab pos="9620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الشؤون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والمالية: يتكون من مجموعة من الوحدات الفرعية التي تكون الهيكل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للمستشفى. ومن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الواجبات هي:</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eaLnBrk="0" fontAlgn="base" latinLnBrk="0" hangingPunct="0">
              <a:lnSpc>
                <a:spcPct val="100000"/>
              </a:lnSpc>
              <a:spcBef>
                <a:spcPct val="0"/>
              </a:spcBef>
              <a:spcAft>
                <a:spcPct val="0"/>
              </a:spcAft>
              <a:buClrTx/>
              <a:buSzTx/>
              <a:buFontTx/>
              <a:buAutoNum type="arabic1Minus"/>
              <a:tabLst>
                <a:tab pos="587375" algn="l"/>
                <a:tab pos="9620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يشارك في عملية التخطيط والتنظيم والرقابة والتوجيه.</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eaLnBrk="0" fontAlgn="base" latinLnBrk="0" hangingPunct="0">
              <a:lnSpc>
                <a:spcPct val="100000"/>
              </a:lnSpc>
              <a:spcBef>
                <a:spcPct val="0"/>
              </a:spcBef>
              <a:spcAft>
                <a:spcPct val="0"/>
              </a:spcAft>
              <a:buClrTx/>
              <a:buSzTx/>
              <a:buFontTx/>
              <a:buAutoNum type="arabic1Minus"/>
              <a:tabLst>
                <a:tab pos="587375" algn="l"/>
                <a:tab pos="9620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يقترح ويشارك في عملية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اعداد</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الخطة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والانظمة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والتعليمات.</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eaLnBrk="0" fontAlgn="base" latinLnBrk="0" hangingPunct="0">
              <a:lnSpc>
                <a:spcPct val="100000"/>
              </a:lnSpc>
              <a:spcBef>
                <a:spcPct val="0"/>
              </a:spcBef>
              <a:spcAft>
                <a:spcPct val="0"/>
              </a:spcAft>
              <a:buClrTx/>
              <a:buSzTx/>
              <a:buFontTx/>
              <a:buAutoNum type="arabic1Minus"/>
              <a:tabLst>
                <a:tab pos="587375" algn="l"/>
                <a:tab pos="9620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يقوم بتطبيق القوانين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والانظمة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والقواعد والتعليمات والخدمة وتأمين مستلزمات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وتنفيذ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الاوامر</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والتوجيهات الصادرة من الجهات ذات العلاقة.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eaLnBrk="0" fontAlgn="base" latinLnBrk="0" hangingPunct="0">
              <a:lnSpc>
                <a:spcPct val="100000"/>
              </a:lnSpc>
              <a:spcBef>
                <a:spcPct val="0"/>
              </a:spcBef>
              <a:spcAft>
                <a:spcPct val="0"/>
              </a:spcAft>
              <a:buClrTx/>
              <a:buSzTx/>
              <a:buFontTx/>
              <a:buAutoNum type="arabic1Minus"/>
              <a:tabLst>
                <a:tab pos="587375" algn="l"/>
                <a:tab pos="9620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يعالج المعوقات والاختناقات في العمل.</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eaLnBrk="0" fontAlgn="base" latinLnBrk="0" hangingPunct="0">
              <a:lnSpc>
                <a:spcPct val="100000"/>
              </a:lnSpc>
              <a:spcBef>
                <a:spcPct val="0"/>
              </a:spcBef>
              <a:spcAft>
                <a:spcPct val="0"/>
              </a:spcAft>
              <a:buClrTx/>
              <a:buSzTx/>
              <a:buFontTx/>
              <a:buAutoNum type="arabic1Minus"/>
              <a:tabLst>
                <a:tab pos="587375" algn="l"/>
                <a:tab pos="9620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يراجع نتائج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اعمال</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الانشطة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eaLnBrk="0" fontAlgn="base" latinLnBrk="0" hangingPunct="0">
              <a:lnSpc>
                <a:spcPct val="100000"/>
              </a:lnSpc>
              <a:spcBef>
                <a:spcPct val="0"/>
              </a:spcBef>
              <a:spcAft>
                <a:spcPct val="0"/>
              </a:spcAft>
              <a:buClrTx/>
              <a:buSzTx/>
              <a:buFontTx/>
              <a:buAutoNum type="arabic1Minus"/>
              <a:tabLst>
                <a:tab pos="587375" algn="l"/>
                <a:tab pos="9620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يشارك في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اعداد</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الميزانية التخمينية.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457200" marR="0" lvl="1" indent="0" algn="just" defTabSz="914400" eaLnBrk="0" fontAlgn="base" latinLnBrk="0" hangingPunct="0">
              <a:lnSpc>
                <a:spcPct val="100000"/>
              </a:lnSpc>
              <a:spcBef>
                <a:spcPct val="0"/>
              </a:spcBef>
              <a:spcAft>
                <a:spcPct val="0"/>
              </a:spcAft>
              <a:buClrTx/>
              <a:buSzTx/>
              <a:buFontTx/>
              <a:buAutoNum type="arabic1Minus"/>
              <a:tabLst>
                <a:tab pos="587375" algn="l"/>
                <a:tab pos="9620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يشارك في عمل خطط الشعب والوحدات المختلفة.</a:t>
            </a:r>
          </a:p>
          <a:p>
            <a:pPr marL="0" marR="0" lvl="0" indent="0" algn="just" defTabSz="914400" eaLnBrk="0" fontAlgn="base" latinLnBrk="0" hangingPunct="0">
              <a:lnSpc>
                <a:spcPct val="100000"/>
              </a:lnSpc>
              <a:spcBef>
                <a:spcPct val="0"/>
              </a:spcBef>
              <a:spcAft>
                <a:spcPct val="0"/>
              </a:spcAft>
              <a:buClrTx/>
              <a:buSzTx/>
              <a:buFontTx/>
              <a:buNone/>
              <a:tabLst>
                <a:tab pos="587375" algn="l"/>
                <a:tab pos="96202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يتخذ القرارات ويوقع الكتب ويؤمن الاتصالات.</a:t>
            </a:r>
            <a:r>
              <a:rPr kumimoji="0" lang="en-US" sz="28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5" name="Rectangle 1"/>
          <p:cNvSpPr>
            <a:spLocks noChangeArrowheads="1"/>
          </p:cNvSpPr>
          <p:nvPr/>
        </p:nvSpPr>
        <p:spPr bwMode="auto">
          <a:xfrm>
            <a:off x="1785918" y="922507"/>
            <a:ext cx="6929422" cy="4701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ويتكون هذا القسم من شعبتين </a:t>
            </a:r>
            <a:r>
              <a:rPr kumimoji="0" lang="ar-SA" sz="28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اساسيتين</a:t>
            </a: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هما:</a:t>
            </a:r>
            <a:endParaRPr kumimoji="0" lang="en-US" sz="2800" b="1"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شعبة الشؤون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شعبة الشؤون المالية.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وتتكون شعبة الشؤون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الوحدات:</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وحدة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والذاتية/ وتمثل:</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914400" marR="0" lvl="2" indent="0" algn="justLow" defTabSz="914400" rtl="1" eaLnBrk="0" fontAlgn="base" latinLnBrk="0" hangingPunct="0">
              <a:lnSpc>
                <a:spcPct val="100000"/>
              </a:lnSpc>
              <a:spcBef>
                <a:spcPct val="0"/>
              </a:spcBef>
              <a:spcAft>
                <a:spcPct val="0"/>
              </a:spcAft>
              <a:buClrTx/>
              <a:buSzTx/>
              <a:buFontTx/>
              <a:buAutoNum type="arabicPeriod"/>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مكتب مدير المستشفى.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914400" marR="0" lvl="2" indent="0" algn="justLow" defTabSz="914400" rtl="1" eaLnBrk="0" fontAlgn="base" latinLnBrk="0" hangingPunct="0">
              <a:lnSpc>
                <a:spcPct val="100000"/>
              </a:lnSpc>
              <a:spcBef>
                <a:spcPct val="0"/>
              </a:spcBef>
              <a:spcAft>
                <a:spcPct val="0"/>
              </a:spcAft>
              <a:buClrTx/>
              <a:buSzTx/>
              <a:buFontTx/>
              <a:buAutoNum type="arabicPeriod"/>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مكتب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مدير الشؤون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ذاتية الموظفين.</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الحفظ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والارشيف</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الطابعة والاستنساخ.</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البدالة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والاتصالات الخارجية.</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6" name="Rectangle 1"/>
          <p:cNvSpPr>
            <a:spLocks noChangeArrowheads="1"/>
          </p:cNvSpPr>
          <p:nvPr/>
        </p:nvSpPr>
        <p:spPr bwMode="auto">
          <a:xfrm>
            <a:off x="642910" y="-245749"/>
            <a:ext cx="8072430" cy="63779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الواجبات </a:t>
            </a:r>
            <a:r>
              <a:rPr kumimoji="0" lang="ar-SA" sz="28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المناطة</a:t>
            </a: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بهذا الموقع تبعاً لنوع العمل التي تقوم </a:t>
            </a:r>
            <a:r>
              <a:rPr kumimoji="0" lang="ar-SA" sz="28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بها</a:t>
            </a: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وهي:</a:t>
            </a:r>
          </a:p>
          <a:p>
            <a:pPr marL="0" marR="0" lvl="0" indent="0" algn="justLow" defTabSz="914400" rtl="1" eaLnBrk="1" fontAlgn="base" latinLnBrk="0" hangingPunct="1">
              <a:lnSpc>
                <a:spcPct val="100000"/>
              </a:lnSpc>
              <a:spcBef>
                <a:spcPct val="0"/>
              </a:spcBef>
              <a:spcAft>
                <a:spcPct val="0"/>
              </a:spcAft>
              <a:buClrTx/>
              <a:buSzTx/>
              <a:buFontTx/>
              <a:buNone/>
              <a:tabLst>
                <a:tab pos="587375" algn="l"/>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يكون موظفو المكتب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مسؤولين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عن تنفيذ كل  ما يوكل لهم من مهام يصدر من قبل مدير المستشفى.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نقل تبليغات وتوجيهات مدير المستشفى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الوحدات التابعة لهم.</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الاشراف</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تنظيم مواعيد واتصالات مدير المستشفى.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المسؤولة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عن البريد الصادر والوارد السري.</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حفظ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الاضابير</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الشخصية الوظيفية.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استلام ومتابعة الشكاوي.</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متابعة حالات التغيب عن العمل والدوام.</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اقتراح ما هو مناسب من تقويم العاملين للثواب والعقاب.</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متابعة تنفيذ الواجبات المقررة.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87375" algn="l"/>
              </a:tabLst>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متابعة واجبات الحراسة الليلية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لاقسام</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ومرافق المستشفى.</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7" name="Rectangle 1"/>
          <p:cNvSpPr>
            <a:spLocks noChangeArrowheads="1"/>
          </p:cNvSpPr>
          <p:nvPr/>
        </p:nvSpPr>
        <p:spPr bwMode="auto">
          <a:xfrm>
            <a:off x="214282" y="210268"/>
            <a:ext cx="8715436" cy="6187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tab pos="457200" algn="l"/>
                <a:tab pos="587375" algn="l"/>
              </a:tabLst>
            </a:pPr>
            <a:r>
              <a:rPr kumimoji="0" lang="ar-SA" sz="20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وحدة </a:t>
            </a:r>
            <a:r>
              <a:rPr kumimoji="0" lang="ar-SA" sz="20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الاحصاء</a:t>
            </a:r>
            <a:r>
              <a:rPr kumimoji="0" lang="ar-SA" sz="20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a:t>
            </a:r>
            <a:endParaRPr kumimoji="0" lang="en-US" sz="2000" b="1" i="0" u="none" strike="noStrike" cap="none" normalizeH="0" baseline="0" dirty="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tab pos="457200" algn="l"/>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ازدادت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هذه الوحدة لزيادة الحاجة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المعلومات في كافة مؤسسات الدولة لاتخاذ القرارات.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والاحصاء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علم يرافق العلوم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لذلك يقوم بعملية التحليل والاستقراء الوقائع وتقدير لم يحدث مستقبلا في ضوء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الارقام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والمعلومات المتوفرة، لذلك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القرار الشخصي رجح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امرا</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بعيدا عن مسارات العمل المختلفة.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tab pos="457200" algn="l"/>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لذلك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اصبحت</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وحدة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الاحصاء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امرا</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لازما في عمل المستشفى على اختلاف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احجامها</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وتخصصاتها.</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tab pos="457200" algn="l"/>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وتقوم وحدة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الاحصاء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بالمهام التالية: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مسك وتنظيم السجلات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الاحصائية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الخاص بالمرضى والمراجعين.</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تقديم البيانات الخاصة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باعداد</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الولادات والوفيات.</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البيانات الخاصة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بالاطباء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والموظفين والعاملين.</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تقديم البيانات والمعلومات الدقيقة عن مرافق المستشفى واختصاصها مثل:</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عدد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الاسرة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ونسب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الاشغال</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فيها.</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عدد المراجعين الداخلين والخارجيين.</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عدد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ايام</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المكوث في المستشفى.</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عدد العمليات الجراحية.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عدد العاملين من ذوي المهن الصحية.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عدد الوفيات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الاطفال</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واسباب</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الوفاة.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أي بيانات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اخرى</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p>
          <a:p>
            <a:pPr marL="0" marR="0" lvl="0" indent="0" algn="just" defTabSz="914400" eaLnBrk="0" fontAlgn="base" latinLnBrk="0" hangingPunct="0">
              <a:lnSpc>
                <a:spcPct val="100000"/>
              </a:lnSpc>
              <a:spcBef>
                <a:spcPct val="0"/>
              </a:spcBef>
              <a:spcAft>
                <a:spcPct val="0"/>
              </a:spcAft>
              <a:buClrTx/>
              <a:buSzTx/>
              <a:buFontTx/>
              <a:buNone/>
              <a:tabLst>
                <a:tab pos="457200" algn="l"/>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يقدم قسم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وحدة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الاحصاء</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بمهمة مستقبلية تخطيطية من خلال الدراسات التي يعدها وعبر استمارات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حاصة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بذلك.</a:t>
            </a:r>
            <a:r>
              <a:rPr kumimoji="0" lang="en-US" sz="20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r>
              <a:rPr lang="ar-IQ" b="1" dirty="0"/>
              <a:t>تطور الخدمات الصحية في العراق</a:t>
            </a:r>
            <a:endParaRPr lang="en-US" dirty="0"/>
          </a:p>
        </p:txBody>
      </p:sp>
      <p:sp>
        <p:nvSpPr>
          <p:cNvPr id="1048616" name="Rectangle 1"/>
          <p:cNvSpPr>
            <a:spLocks noChangeArrowheads="1"/>
          </p:cNvSpPr>
          <p:nvPr/>
        </p:nvSpPr>
        <p:spPr bwMode="auto">
          <a:xfrm>
            <a:off x="642910" y="1789609"/>
            <a:ext cx="7858180" cy="40030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IQ" sz="2400" b="1"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حقبة الامتداد البريطاني 1917- 1952:</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تتميز هذه الفترة بكون الخدمات الصحية ارتبطت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باجتياحات</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القوات العسكرية البريطانية، حيث قام الجيش بالربط بين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ادارة</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الصحة المدنية، وكان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المسؤول</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الكونيل</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بأي وهو من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اصل</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هندي.</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عام 1021 تم تشكيل (مديرية مصلحة الصحة العامة) وهي النواة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الاولى</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لتشكيل وزارة الصحة، وقد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الغيت</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عام 1922 وكان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المسؤول</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عنها الدكتور رضا الخياط وهو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وزير للصحة في العراق وارتبطت بوزارة الداخلية.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استمر الوضع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عام 1929 عندما تم تشكيل وزارة الشؤون الاجتماعية والتحقت بمديرية الصحة العامة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عام 1942 </a:t>
            </a:r>
            <a:r>
              <a:rPr kumimoji="0" lang="ar-IQ"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الغيت</a:t>
            </a:r>
            <a:r>
              <a:rPr kumimoji="0" lang="ar-IQ"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هذه المديرية ودمجت بالمفتشين العامة للشؤون الاجتماعية والصحة.</a:t>
            </a:r>
            <a:endParaRPr kumimoji="0" lang="ar-IQ"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8" name="Rectangle 1"/>
          <p:cNvSpPr>
            <a:spLocks noChangeArrowheads="1"/>
          </p:cNvSpPr>
          <p:nvPr/>
        </p:nvSpPr>
        <p:spPr bwMode="auto">
          <a:xfrm>
            <a:off x="500034" y="202000"/>
            <a:ext cx="8358182" cy="588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587375" algn="l"/>
              </a:tabLst>
            </a:pPr>
            <a:r>
              <a:rPr kumimoji="0" lang="ar-SA" sz="20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وحدة الخدمات العامة في المستشفى</a:t>
            </a:r>
            <a:endParaRPr kumimoji="0" lang="en-US" sz="2000" b="1" i="0" u="none" strike="noStrike" cap="none" normalizeH="0" baseline="0" dirty="0">
              <a:ln>
                <a:noFill/>
              </a:ln>
              <a:solidFill>
                <a:schemeClr val="accent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تشمل هذه الوحدة عدد من الوظائف وما لها من تأثير على المريض والمراجع ومنها: </a:t>
            </a:r>
            <a:b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b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1- الاستعلامات: الشعبة هي البداية في التعامل مع المريض ولذلك يجب توفر الشروط التالية: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587375" algn="l"/>
              </a:tabLst>
            </a:pPr>
            <a:r>
              <a:rPr kumimoji="0" lang="ar-SA" sz="20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ان</a:t>
            </a: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يكون الموظف على مستوى عالي من الثقافة والتعلم.</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587375" algn="l"/>
              </a:tabLst>
            </a:pP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يتسم الموظف برحابة صدر والاستجابة لاستفسارات المراجعين.</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587375" algn="l"/>
              </a:tabLst>
            </a:pP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وضع </a:t>
            </a:r>
            <a:r>
              <a:rPr kumimoji="0" lang="ar-SA" sz="20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الارشادات</a:t>
            </a: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الخاصة بتوقيتات زيارة المرضى من </a:t>
            </a:r>
            <a:r>
              <a:rPr kumimoji="0" lang="ar-SA" sz="20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الايام</a:t>
            </a: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والساعات مع توضيح المواد غير المسموح </a:t>
            </a:r>
            <a:r>
              <a:rPr kumimoji="0" lang="ar-SA" sz="20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ادخالها</a:t>
            </a: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الى</a:t>
            </a: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المستشفى.</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587375" algn="l"/>
              </a:tabLst>
            </a:pP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وجود قاعة الانتظار.</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587375" algn="l"/>
              </a:tabLst>
            </a:pP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وجود خارطة توضيحية </a:t>
            </a:r>
            <a:r>
              <a:rPr kumimoji="0" lang="ar-SA" sz="20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لاقسام</a:t>
            </a: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المستشفى.</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587375" algn="l"/>
              </a:tabLst>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2- حراسة المستشفى: واهم الواجبات:</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587375" algn="l"/>
              </a:tabLst>
            </a:pP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يقوم الحارس بضبط دخول المراجعين بهدوء </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587375" algn="l"/>
              </a:tabLst>
            </a:pP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يقوم بدور الرقيب عن </a:t>
            </a:r>
            <a:r>
              <a:rPr kumimoji="0" lang="ar-SA" sz="20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الامن</a:t>
            </a: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والهدوء.</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587375" algn="l"/>
              </a:tabLst>
            </a:pP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يقوم بدور الرقيب على جميع ممتلكات المستشفى الثابتة والمتغيرة.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587375" algn="l"/>
              </a:tabLst>
            </a:pP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يقوم الحارس بالاتصال بالاستعلامات الداخلية عند حصول أي اعتداء عليه والشروع بالاعتداء على ممتلكات المستشفى.</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587375" algn="l"/>
              </a:tabLst>
            </a:pP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معاونة موظف الاستعلامات في وضع المراجعات </a:t>
            </a:r>
            <a:r>
              <a:rPr kumimoji="0" lang="ar-SA" sz="20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وادخال</a:t>
            </a: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الطعام. وكذلك </a:t>
            </a:r>
            <a:r>
              <a:rPr kumimoji="0" lang="ar-SA" sz="20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الاجابة</a:t>
            </a: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عن استفسارات المواطنين.</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587375" algn="l"/>
              </a:tabLst>
            </a:pP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بقوم الحارس بمتابعة الحدائق </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587375" algn="l"/>
              </a:tabLst>
            </a:pP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مساعدة المرضى </a:t>
            </a:r>
            <a:r>
              <a:rPr kumimoji="0" lang="ar-SA" sz="20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او</a:t>
            </a: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الايعاز</a:t>
            </a: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r>
              <a:rPr kumimoji="0" lang="ar-SA" sz="20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الى</a:t>
            </a: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فرقة النقل بالمساعدة.</a:t>
            </a: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9" name="Rectangle 1"/>
          <p:cNvSpPr>
            <a:spLocks noChangeArrowheads="1"/>
          </p:cNvSpPr>
          <p:nvPr/>
        </p:nvSpPr>
        <p:spPr bwMode="auto">
          <a:xfrm>
            <a:off x="285720" y="150141"/>
            <a:ext cx="8501058" cy="64922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0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3- النقل والحركة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سيارات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الاسعاف</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سيارات النقل- رافعات- كراسي المرضى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المتجحركة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العربات المتحركة لنقل المرضى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والادوية</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مع توفر كافة المستلزمات الفردية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لانقاذ</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المرضى.</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0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شعبة الشؤون المالية:</a:t>
            </a:r>
            <a:endParaRPr kumimoji="0" lang="en-US" sz="2000" b="1"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تعتبر هذه الشعبة في المهام الحساسة في مجال العمل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وخاصة بعد </a:t>
            </a:r>
            <a:r>
              <a:rPr kumimoji="0" lang="ar-SA" sz="20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0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قامت المستشفيات بتطبيق نظام التحويل الذاتي والذي يعتمد على تحفيز العاملين وعلى مختلف الاختصاصات وتحوي على الوحدات التالية: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وحدة الرواتب </a:t>
            </a:r>
            <a:r>
              <a:rPr kumimoji="0" lang="ar-SA" sz="20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والاجور</a:t>
            </a: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وحدة التمويل الذاتي.</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وحدة </a:t>
            </a:r>
            <a:r>
              <a:rPr kumimoji="0" lang="ar-SA" sz="20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اعداد</a:t>
            </a: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الميزانية.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وحدة حسابات الكلفة.</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0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وحدة حسابات المخازن.</a:t>
            </a:r>
          </a:p>
          <a:p>
            <a:r>
              <a:rPr lang="ar-SA" sz="2000" b="1" dirty="0">
                <a:solidFill>
                  <a:schemeClr val="accent1"/>
                </a:solidFill>
              </a:rPr>
              <a:t>نشاطات الوحدات المالية:</a:t>
            </a:r>
            <a:endParaRPr lang="en-US" sz="2000" b="1" dirty="0">
              <a:solidFill>
                <a:schemeClr val="accent1"/>
              </a:solidFill>
            </a:endParaRPr>
          </a:p>
          <a:p>
            <a:pPr lvl="0"/>
            <a:r>
              <a:rPr lang="ar-SA" sz="2000" dirty="0"/>
              <a:t>جباية المبالغ الخاصة بالمراجعين والمرضى.</a:t>
            </a:r>
            <a:endParaRPr lang="en-US" sz="2000" dirty="0"/>
          </a:p>
          <a:p>
            <a:pPr lvl="0"/>
            <a:r>
              <a:rPr lang="ar-SA" sz="2000" dirty="0"/>
              <a:t>تنظيم قوائم الرواتب.</a:t>
            </a:r>
            <a:endParaRPr lang="en-US" sz="2000" dirty="0"/>
          </a:p>
          <a:p>
            <a:pPr lvl="0"/>
            <a:r>
              <a:rPr lang="ar-SA" sz="2000" dirty="0" err="1"/>
              <a:t>اعداد</a:t>
            </a:r>
            <a:r>
              <a:rPr lang="ar-SA" sz="2000" dirty="0"/>
              <a:t> الموازنات التقديرية.</a:t>
            </a:r>
            <a:endParaRPr lang="en-US" sz="2000" dirty="0"/>
          </a:p>
          <a:p>
            <a:pPr lvl="0"/>
            <a:r>
              <a:rPr lang="ar-SA" sz="2000" dirty="0"/>
              <a:t>احتساب </a:t>
            </a:r>
            <a:r>
              <a:rPr lang="ar-SA" sz="2000" dirty="0" err="1"/>
              <a:t>الايرادات</a:t>
            </a:r>
            <a:r>
              <a:rPr lang="ar-SA" sz="2000" dirty="0"/>
              <a:t>.</a:t>
            </a:r>
            <a:endParaRPr lang="en-US" sz="2000" dirty="0"/>
          </a:p>
          <a:p>
            <a:pPr lvl="0"/>
            <a:r>
              <a:rPr lang="ar-SA" sz="2000" dirty="0"/>
              <a:t>تقييم المخزون.</a:t>
            </a:r>
            <a:endParaRPr lang="en-US" sz="2000" dirty="0"/>
          </a:p>
          <a:p>
            <a:pPr lvl="0"/>
            <a:r>
              <a:rPr lang="ar-SA" sz="2000" dirty="0"/>
              <a:t>تنظيم وتدقيق وصرف المبالغ المترتبة على قيام </a:t>
            </a:r>
            <a:r>
              <a:rPr lang="ar-SA" sz="2000" dirty="0" err="1"/>
              <a:t>الاعمال</a:t>
            </a:r>
            <a:r>
              <a:rPr lang="ar-SA" sz="2000" dirty="0"/>
              <a:t>.</a:t>
            </a:r>
            <a:endParaRPr lang="en-US" sz="2000" dirty="0"/>
          </a:p>
          <a:p>
            <a:pPr lvl="0"/>
            <a:r>
              <a:rPr lang="ar-SA" sz="2000" dirty="0"/>
              <a:t>تنظيم </a:t>
            </a:r>
            <a:r>
              <a:rPr lang="ar-SA" sz="2000" dirty="0" err="1"/>
              <a:t>العطاءات</a:t>
            </a:r>
            <a:r>
              <a:rPr lang="ar-SA" sz="2000" dirty="0"/>
              <a:t> الخاصة.</a:t>
            </a:r>
            <a:endParaRPr lang="en-US" sz="2000" dirty="0"/>
          </a:p>
          <a:p>
            <a:pPr lvl="0"/>
            <a:r>
              <a:rPr lang="ar-SA" sz="2000" dirty="0"/>
              <a:t>التنسيق مع الجهات الرقابية والمالية.</a:t>
            </a:r>
            <a:endParaRPr lang="en-US" sz="2000" dirty="0"/>
          </a:p>
          <a:p>
            <a:pPr marL="0" marR="0" lvl="0" indent="0" algn="justLow" defTabSz="914400" rtl="1" eaLnBrk="0" fontAlgn="base" latinLnBrk="0" hangingPunct="0">
              <a:lnSpc>
                <a:spcPct val="100000"/>
              </a:lnSpc>
              <a:spcBef>
                <a:spcPct val="0"/>
              </a:spcBef>
              <a:spcAft>
                <a:spcPct val="0"/>
              </a:spcAft>
              <a:buClrTx/>
              <a:buSzTx/>
            </a:pP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0" name="Rectangle 1"/>
          <p:cNvSpPr>
            <a:spLocks noChangeArrowheads="1"/>
          </p:cNvSpPr>
          <p:nvPr/>
        </p:nvSpPr>
        <p:spPr bwMode="auto">
          <a:xfrm>
            <a:off x="214282" y="58521"/>
            <a:ext cx="8643934" cy="59588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قسم </a:t>
            </a:r>
            <a:r>
              <a:rPr kumimoji="0" lang="ar-SA" sz="28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ادارة</a:t>
            </a: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موارد المشتريات والمخازن.</a:t>
            </a:r>
            <a:endParaRPr kumimoji="0" lang="en-US" sz="28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ازدادت الحاجة لوجود قسم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المواد في المؤسسات الصحية كنتيجة لتغيير العمل في  المستشفى وذلك لان المؤسسات الصحية لا تعتبر في الوقت الحاضر لاستقبال المرضى والعلاج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لانها</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اصبحت</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مؤسسة لنظام مفتوح، لتوعية والتدريب والتعليم والوقاية الصحية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والارشاد</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 لذلك ازدادت متطلبات يجب توفيرها وكذلك هناك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اسباب</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كثيرة للاهتمام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بادارة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المواد وهي:</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المواد التي يحتاجها المريض لا تخضع لاعتبارات الرغبة ولكن لاعتبارات التشخيص والعلاج لذلك يحددها الطبيب.</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القرار المستخدم من وصف المادة </a:t>
            </a:r>
            <a:r>
              <a:rPr kumimoji="0" lang="ar-SA" sz="28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لاغراض</a:t>
            </a:r>
            <a:r>
              <a:rPr kumimoji="0" lang="ar-SA" sz="28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العلاج وهو الطبيب وليس المريض ولذلك يتطلب </a:t>
            </a:r>
            <a:r>
              <a:rPr kumimoji="0" lang="ar-SA" sz="28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اقامة</a:t>
            </a:r>
            <a:r>
              <a:rPr kumimoji="0" lang="ar-SA" sz="28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علاقة الاتصال بين </a:t>
            </a:r>
            <a:r>
              <a:rPr kumimoji="0" lang="ar-SA" sz="28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الاطباء</a:t>
            </a:r>
            <a:r>
              <a:rPr kumimoji="0" lang="ar-SA" sz="28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وادارة</a:t>
            </a:r>
            <a:r>
              <a:rPr kumimoji="0" lang="ar-SA" sz="28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المواد لتحديد المواصفات.</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ليس هناك معايير ثابتة لعلاج المرضى لذلك يجب توفير مواد لازمة حسب الحالات المحتملة.</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1" name="Rectangle 1"/>
          <p:cNvSpPr>
            <a:spLocks noChangeArrowheads="1"/>
          </p:cNvSpPr>
          <p:nvPr/>
        </p:nvSpPr>
        <p:spPr bwMode="auto">
          <a:xfrm>
            <a:off x="214282" y="704564"/>
            <a:ext cx="8501122" cy="5425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pP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تعريف </a:t>
            </a:r>
            <a:r>
              <a:rPr kumimoji="0" lang="ar-SA" sz="2400" b="1" i="0" u="none" strike="noStrike" cap="none" normalizeH="0" baseline="0" dirty="0" err="1">
                <a:ln>
                  <a:noFill/>
                </a:ln>
                <a:solidFill>
                  <a:schemeClr val="accent1"/>
                </a:solidFill>
                <a:effectLst/>
                <a:latin typeface="Simplified Arabic" pitchFamily="18" charset="-78"/>
                <a:ea typeface="Times New Roman" pitchFamily="18" charset="0"/>
                <a:cs typeface="Simplified Arabic" pitchFamily="18" charset="-78"/>
              </a:rPr>
              <a:t>ادارة</a:t>
            </a:r>
            <a:r>
              <a:rPr kumimoji="0" lang="ar-SA" sz="24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 المواد:</a:t>
            </a:r>
            <a:endParaRPr kumimoji="0" lang="en-US" sz="2400" b="1" i="0" u="none" strike="noStrike" cap="none" normalizeH="0" baseline="0" dirty="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(هو ذلك النظام المتكامل من الوظائف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المسؤولة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عن توفير المواد من نقطة التجهيز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نقطة الاستعمال).</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(تلك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التي تهتم بتوفير احتياجات المستشفى من المواد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والاشراف</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على تدفقها من مصادرها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المستشفى وعبر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اقسامها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المختلفة والسيطرة عليها من خلال المطابقة بين حاجات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والمرضى والمراجعين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للموادواستلامها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من هذه التعريفات يمكن تحديد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اهداف</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المواد:</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المحافظة على استمرار العمل في المستشفى من خلال توفير المواد.</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اعتماد </a:t>
            </a:r>
            <a:r>
              <a:rPr kumimoji="0" lang="ar-SA" sz="24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اساليب</a:t>
            </a:r>
            <a:r>
              <a:rPr kumimoji="0" lang="ar-SA" sz="24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الرقابة على المخزون من مواد طبية وغير طبية.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الاقتصاد في استعمال المواد الطبية، حسب الحاجة، وعدم الامتناع عن التنفيذ بحجة النفاذ.</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pPr>
            <a:r>
              <a:rPr kumimoji="0" lang="ar-SA" sz="24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تحقيق علاقة طيبة مع مصادر التوريد الداخلية والخارجية.</a:t>
            </a:r>
            <a:endPar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just" defTabSz="914400"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الارتقاء بصيغ التنسيق مع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المختلفة في المستشفى لتحقيق صيغة الاستجابة السريعة لتلبية حاجاتهم.</a:t>
            </a:r>
            <a:r>
              <a:rPr kumimoji="0" lang="en-US" sz="24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2" name="Rectangle 1"/>
          <p:cNvSpPr>
            <a:spLocks noChangeArrowheads="1"/>
          </p:cNvSpPr>
          <p:nvPr/>
        </p:nvSpPr>
        <p:spPr bwMode="auto">
          <a:xfrm>
            <a:off x="500034" y="825610"/>
            <a:ext cx="8143868" cy="39522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3200" b="0"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ومن هنا تبرز اهمية ادارة المواد لاجراء الموازنة الدقيقة بين الفائض في كمية المخزون والحاجة المحتملة من الدواء. لذلك يجب تعمل على تحقيق المهام التالية وهي:</a:t>
            </a:r>
            <a:endParaRPr kumimoji="0" lang="en-US" sz="3200" b="0" i="0" u="none" strike="noStrike" cap="none" normalizeH="0" baseline="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3200" b="0" i="0" u="none" strike="noStrike" cap="none" normalizeH="0" baseline="0">
                <a:ln>
                  <a:noFill/>
                </a:ln>
                <a:solidFill>
                  <a:schemeClr val="tx1"/>
                </a:solidFill>
                <a:effectLst/>
                <a:latin typeface="Simplified Arabic" pitchFamily="18" charset="-78"/>
                <a:ea typeface="Calibri" pitchFamily="34" charset="0"/>
                <a:cs typeface="Simplified Arabic" pitchFamily="18" charset="-78"/>
              </a:rPr>
              <a:t>شراء المادة المناسبة.</a:t>
            </a:r>
            <a:endParaRPr kumimoji="0" lang="en-US" sz="3200" b="0" i="0" u="none" strike="noStrike" cap="none" normalizeH="0" baseline="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3200" b="0" i="0" u="none" strike="noStrike" cap="none" normalizeH="0" baseline="0">
                <a:ln>
                  <a:noFill/>
                </a:ln>
                <a:solidFill>
                  <a:schemeClr val="tx1"/>
                </a:solidFill>
                <a:effectLst/>
                <a:latin typeface="Simplified Arabic" pitchFamily="18" charset="-78"/>
                <a:ea typeface="Calibri" pitchFamily="34" charset="0"/>
                <a:cs typeface="Simplified Arabic" pitchFamily="18" charset="-78"/>
              </a:rPr>
              <a:t>شراء الكمية المناسبة. </a:t>
            </a:r>
            <a:endParaRPr kumimoji="0" lang="en-US" sz="3200" b="0" i="0" u="none" strike="noStrike" cap="none" normalizeH="0" baseline="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3200" b="0" i="0" u="none" strike="noStrike" cap="none" normalizeH="0" baseline="0">
                <a:ln>
                  <a:noFill/>
                </a:ln>
                <a:solidFill>
                  <a:schemeClr val="tx1"/>
                </a:solidFill>
                <a:effectLst/>
                <a:latin typeface="Simplified Arabic" pitchFamily="18" charset="-78"/>
                <a:ea typeface="Calibri" pitchFamily="34" charset="0"/>
                <a:cs typeface="Simplified Arabic" pitchFamily="18" charset="-78"/>
              </a:rPr>
              <a:t>الشراء بالسعر المناسب. </a:t>
            </a:r>
            <a:endParaRPr kumimoji="0" lang="en-US" sz="3200" b="0" i="0" u="none" strike="noStrike" cap="none" normalizeH="0" baseline="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3200" b="0" i="0" u="none" strike="noStrike" cap="none" normalizeH="0" baseline="0">
                <a:ln>
                  <a:noFill/>
                </a:ln>
                <a:solidFill>
                  <a:schemeClr val="tx1"/>
                </a:solidFill>
                <a:effectLst/>
                <a:latin typeface="Simplified Arabic" pitchFamily="18" charset="-78"/>
                <a:ea typeface="Calibri" pitchFamily="34" charset="0"/>
                <a:cs typeface="Simplified Arabic" pitchFamily="18" charset="-78"/>
              </a:rPr>
              <a:t>اختيار المصادر المناسبة.</a:t>
            </a:r>
            <a:endParaRPr kumimoji="0" lang="en-US" sz="3200" b="0" i="0" u="none" strike="noStrike" cap="none" normalizeH="0" baseline="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3200" b="0" i="0" u="none" strike="noStrike" cap="none" normalizeH="0" baseline="0">
                <a:ln>
                  <a:noFill/>
                </a:ln>
                <a:solidFill>
                  <a:schemeClr val="tx1"/>
                </a:solidFill>
                <a:effectLst/>
                <a:latin typeface="Simplified Arabic" pitchFamily="18" charset="-78"/>
                <a:ea typeface="Calibri" pitchFamily="34" charset="0"/>
                <a:cs typeface="Simplified Arabic" pitchFamily="18" charset="-78"/>
              </a:rPr>
              <a:t>التسليم المناسب.</a:t>
            </a:r>
            <a:endParaRPr kumimoji="0" lang="ar-SA" sz="32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3" name="Rectangle 1"/>
          <p:cNvSpPr>
            <a:spLocks noChangeArrowheads="1"/>
          </p:cNvSpPr>
          <p:nvPr/>
        </p:nvSpPr>
        <p:spPr bwMode="auto">
          <a:xfrm>
            <a:off x="214282" y="251338"/>
            <a:ext cx="8643998" cy="63779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قسم الخدمات الفندقية:</a:t>
            </a:r>
            <a:endParaRPr kumimoji="0" lang="en-US" sz="28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يتكون من عدد من الوحدات الخدمية وتمثل حاجة ضرورية للمريض في رقوده ووجوده في المستشفى:</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اولا</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المغسلة (الغسل والتنظيف)</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ثانياً: التغذية.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ثالثاً: التنظيف.</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قسم الهندسة والصيانة: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يهتم هذا القسم بصيانة كافة الموجودات في المستشفى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ةحسب</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حجم المستشفى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واقسامها</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السريرية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ومن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الواجبات:</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ادامة</a:t>
            </a:r>
            <a:r>
              <a:rPr kumimoji="0" lang="ar-SA" sz="28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وتصليح المعدات والتجهيزات.</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اجراء</a:t>
            </a:r>
            <a:r>
              <a:rPr kumimoji="0" lang="ar-SA" sz="28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التطوير </a:t>
            </a:r>
            <a:r>
              <a:rPr kumimoji="0" lang="ar-SA" sz="28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للاجهزة</a:t>
            </a:r>
            <a:r>
              <a:rPr kumimoji="0" lang="ar-SA" sz="28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الطبية.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متابعة وتشغيل </a:t>
            </a:r>
            <a:r>
              <a:rPr kumimoji="0" lang="ar-SA" sz="28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اجهزة</a:t>
            </a:r>
            <a:r>
              <a:rPr kumimoji="0" lang="ar-SA" sz="28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التكييف </a:t>
            </a:r>
            <a:r>
              <a:rPr kumimoji="0" lang="ar-SA" sz="2800" b="0" i="0" u="none" strike="noStrike" cap="none" normalizeH="0" baseline="0" dirty="0" err="1">
                <a:ln>
                  <a:noFill/>
                </a:ln>
                <a:solidFill>
                  <a:schemeClr val="tx1"/>
                </a:solidFill>
                <a:effectLst/>
                <a:latin typeface="Simplified Arabic" pitchFamily="18" charset="-78"/>
                <a:ea typeface="Calibri" pitchFamily="34" charset="0"/>
                <a:cs typeface="Simplified Arabic" pitchFamily="18" charset="-78"/>
              </a:rPr>
              <a:t>والاجهزة</a:t>
            </a:r>
            <a:r>
              <a:rPr kumimoji="0" lang="ar-SA" sz="28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الكهربائية.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تأمين تجهيز الاتصالات الداخلية والخارجية.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صيانة المصاعد الكهربائية.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تأشير حالات العطل الناتجة عن الاستخدام.</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4" name="Rectangle 1"/>
          <p:cNvSpPr>
            <a:spLocks noChangeArrowheads="1"/>
          </p:cNvSpPr>
          <p:nvPr/>
        </p:nvSpPr>
        <p:spPr bwMode="auto">
          <a:xfrm>
            <a:off x="285720" y="1483516"/>
            <a:ext cx="8501090" cy="50698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س1: تتكون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الاقسام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من مجموعة من الوحدات الفرعية التي تكون الهيكل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للمستشفى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ويراسه</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معاون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لمدير المستشفى وضح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مهامه وصلاحياته؟</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س2: تلعب المعلومات دور مهم في اتخاذ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القرارت</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السليمة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المهام الخاصة بوحدة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الاحصاء</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س3: وضح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شعبة الشؤون المالية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اهنم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النشاطات التي تقوم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س4: عرف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ادارة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المواد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اهدافها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س5: تلعب الخدمات العامة في المستشفى دور مهم في المؤسسات الصحية مما تتركه من اثر لاحق في تعامل المريض والمراجع، عدد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النماذج الخاصة بتلك الوحدة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الشروط التي يجب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تترفر</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س6: يتكون قسم الخدمات الفندقية من مجموعة من الوحدات الخدمية باعتبارها حاجة ضرورية للمريض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ماهي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تلك الوحدات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وماهي</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واجباتها؟</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س7: وضح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الواجبات والمهام الذي يقوم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به</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قسم الهندسة والصيانة في المؤسسات الصحية؟</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
        <p:nvSpPr>
          <p:cNvPr id="1048795" name="Title 1"/>
          <p:cNvSpPr>
            <a:spLocks noGrp="1"/>
          </p:cNvSpPr>
          <p:nvPr>
            <p:ph type="title"/>
          </p:nvPr>
        </p:nvSpPr>
        <p:spPr>
          <a:xfrm>
            <a:off x="457200" y="274638"/>
            <a:ext cx="8229600" cy="868346"/>
          </a:xfrm>
        </p:spPr>
        <p:style>
          <a:lnRef idx="1">
            <a:schemeClr val="accent5"/>
          </a:lnRef>
          <a:fillRef idx="3">
            <a:schemeClr val="accent5"/>
          </a:fillRef>
          <a:effectRef idx="2">
            <a:schemeClr val="accent5"/>
          </a:effectRef>
          <a:fontRef idx="minor">
            <a:schemeClr val="lt1"/>
          </a:fontRef>
        </p:style>
        <p:txBody>
          <a:bodyPr anchor="t" anchorCtr="1">
            <a:normAutofit/>
          </a:bodyPr>
          <a:lstStyle/>
          <a:p>
            <a:r>
              <a:rPr lang="ar-SA" b="1" dirty="0"/>
              <a:t>الاختبار </a:t>
            </a:r>
            <a:r>
              <a:rPr lang="ar-SA" b="1" dirty="0" err="1"/>
              <a:t>البعدي</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6" name="AutoShape 1"/>
          <p:cNvSpPr>
            <a:spLocks noChangeArrowheads="1"/>
          </p:cNvSpPr>
          <p:nvPr/>
        </p:nvSpPr>
        <p:spPr bwMode="auto">
          <a:xfrm>
            <a:off x="1928794" y="214290"/>
            <a:ext cx="5753100" cy="628650"/>
          </a:xfrm>
          <a:prstGeom prst="ribbon">
            <a:avLst>
              <a:gd name="adj1" fmla="val 12500"/>
              <a:gd name="adj2" fmla="val 50000"/>
            </a:avLst>
          </a:prstGeom>
          <a:solidFill>
            <a:srgbClr val="D99594"/>
          </a:solidFill>
          <a:ln w="9525">
            <a:solidFill>
              <a:srgbClr val="000000"/>
            </a:solidFill>
            <a:round/>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pPr>
            <a:r>
              <a:rPr kumimoji="0" lang="ar-SA" sz="2000" b="1" i="0" u="none" strike="noStrike" cap="none" normalizeH="0" baseline="0">
                <a:ln>
                  <a:noFill/>
                </a:ln>
                <a:solidFill>
                  <a:schemeClr val="tx1"/>
                </a:solidFill>
                <a:effectLst/>
                <a:latin typeface="Simplified Arabic" pitchFamily="18" charset="-78"/>
                <a:cs typeface="Simplified Arabic" pitchFamily="18" charset="-78"/>
              </a:rPr>
              <a:t>الوحدة الثامنة</a:t>
            </a:r>
            <a:endParaRPr kumimoji="0" lang="ar-SA" sz="1800" b="1" i="0" u="none" strike="noStrike" cap="none" normalizeH="0" baseline="0">
              <a:ln>
                <a:noFill/>
              </a:ln>
              <a:solidFill>
                <a:schemeClr val="tx1"/>
              </a:solidFill>
              <a:effectLst/>
              <a:latin typeface="Simplified Arabic" pitchFamily="18" charset="-78"/>
              <a:cs typeface="Simplified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pPr>
            <a:endParaRPr kumimoji="0" lang="en-US" sz="1600" b="1" i="0" u="none" strike="noStrike" cap="none" normalizeH="0" baseline="0">
              <a:ln>
                <a:noFill/>
              </a:ln>
              <a:solidFill>
                <a:schemeClr val="tx1"/>
              </a:solidFill>
              <a:effectLst/>
              <a:latin typeface="Simplified Arabic" pitchFamily="18" charset="-78"/>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797" name="AutoShape 2"/>
          <p:cNvSpPr>
            <a:spLocks noChangeArrowheads="1"/>
          </p:cNvSpPr>
          <p:nvPr/>
        </p:nvSpPr>
        <p:spPr bwMode="auto">
          <a:xfrm>
            <a:off x="857224" y="857232"/>
            <a:ext cx="6643733" cy="857256"/>
          </a:xfrm>
          <a:prstGeom prst="cloudCallout">
            <a:avLst>
              <a:gd name="adj1" fmla="val 36516"/>
              <a:gd name="adj2" fmla="val 108144"/>
            </a:avLst>
          </a:prstGeom>
          <a:solidFill>
            <a:srgbClr val="243F60"/>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774700" lvl="0" indent="0" algn="ctr" defTabSz="914400" rtl="1" eaLnBrk="1" fontAlgn="base" latinLnBrk="0" hangingPunct="1">
              <a:lnSpc>
                <a:spcPct val="100000"/>
              </a:lnSpc>
              <a:spcBef>
                <a:spcPct val="0"/>
              </a:spcBef>
              <a:spcAft>
                <a:spcPts val="1000"/>
              </a:spcAft>
              <a:buClr>
                <a:srgbClr val="FFFFFF"/>
              </a:buClr>
              <a:buSzTx/>
              <a:buFont typeface="Times New Roman" pitchFamily="18" charset="0"/>
              <a:buChar char="1"/>
            </a:pPr>
            <a:r>
              <a:rPr kumimoji="0" lang="ar-SA" sz="1800" b="1" i="0" u="none" strike="noStrike" cap="none" normalizeH="0" baseline="0">
                <a:ln>
                  <a:noFill/>
                </a:ln>
                <a:solidFill>
                  <a:srgbClr val="FFFFFF"/>
                </a:solidFill>
                <a:effectLst/>
                <a:latin typeface="Simplified Arabic" pitchFamily="18" charset="-78"/>
                <a:cs typeface="Simplified Arabic" pitchFamily="18" charset="-78"/>
              </a:rPr>
              <a:t>النظرة الشاملة للوحدة الثامنة </a:t>
            </a:r>
            <a:r>
              <a:rPr kumimoji="0" lang="en-US" sz="1800" b="1" i="0" u="none" strike="noStrike" cap="none" normalizeH="0" baseline="0">
                <a:ln>
                  <a:noFill/>
                </a:ln>
                <a:solidFill>
                  <a:srgbClr val="FFFFFF"/>
                </a:solidFill>
                <a:effectLst/>
                <a:latin typeface="Times New Roman" pitchFamily="18" charset="0"/>
                <a:cs typeface="Simplified Arabic" pitchFamily="18" charset="-78"/>
              </a:rPr>
              <a:t>Over View</a:t>
            </a: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798" name="AutoShape 5"/>
          <p:cNvSpPr>
            <a:spLocks noChangeArrowheads="1"/>
          </p:cNvSpPr>
          <p:nvPr/>
        </p:nvSpPr>
        <p:spPr bwMode="auto">
          <a:xfrm>
            <a:off x="5429256" y="2500306"/>
            <a:ext cx="3449646"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أ"/>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الفئة المستهدفة:</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048799" name="AutoShape 6"/>
          <p:cNvSpPr>
            <a:spLocks noChangeArrowheads="1"/>
          </p:cNvSpPr>
          <p:nvPr/>
        </p:nvSpPr>
        <p:spPr bwMode="auto">
          <a:xfrm>
            <a:off x="5429256" y="4173546"/>
            <a:ext cx="3444885" cy="541338"/>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571500" lvl="0" indent="0" algn="just" defTabSz="914400" rtl="1" eaLnBrk="1" fontAlgn="base" latinLnBrk="0" hangingPunct="1">
              <a:lnSpc>
                <a:spcPct val="100000"/>
              </a:lnSpc>
              <a:spcBef>
                <a:spcPct val="0"/>
              </a:spcBef>
              <a:spcAft>
                <a:spcPts val="1000"/>
              </a:spcAft>
              <a:buClrTx/>
              <a:buSzTx/>
              <a:buFontTx/>
              <a:buNone/>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ب- المبررات: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Rationale</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 </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048800" name="Rectangle 4"/>
          <p:cNvSpPr>
            <a:spLocks noChangeArrowheads="1"/>
          </p:cNvSpPr>
          <p:nvPr/>
        </p:nvSpPr>
        <p:spPr bwMode="auto">
          <a:xfrm>
            <a:off x="500034" y="3256280"/>
            <a:ext cx="5072098" cy="802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طلبة المرحلة الثانية/ قسم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الصحية/ المعهد الطبي التقني/ الديوانية </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1048801"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48802" name="Rectangle 8"/>
          <p:cNvSpPr/>
          <p:nvPr/>
        </p:nvSpPr>
        <p:spPr>
          <a:xfrm>
            <a:off x="500034" y="4929198"/>
            <a:ext cx="5072066" cy="1513839"/>
          </a:xfrm>
          <a:prstGeom prst="rect">
            <a:avLst/>
          </a:prstGeom>
        </p:spPr>
        <p:txBody>
          <a:bodyPr wrap="square">
            <a:spAutoFit/>
          </a:bodyPr>
          <a:lstStyle/>
          <a:p>
            <a:r>
              <a:rPr lang="ar-SA" sz="2400" dirty="0"/>
              <a:t>التعرف على </a:t>
            </a:r>
            <a:r>
              <a:rPr lang="ar-SA" sz="2400" dirty="0" err="1"/>
              <a:t>اهم</a:t>
            </a:r>
            <a:r>
              <a:rPr lang="ar-SA" sz="2400" dirty="0"/>
              <a:t> المخاطر التي تواجه </a:t>
            </a:r>
            <a:r>
              <a:rPr lang="ar-SA" sz="2400" dirty="0" err="1"/>
              <a:t>الادارة</a:t>
            </a:r>
            <a:r>
              <a:rPr lang="ar-SA" sz="2400" dirty="0"/>
              <a:t> في المستشفى وما هي </a:t>
            </a:r>
            <a:r>
              <a:rPr lang="ar-SA" sz="2400" dirty="0" err="1"/>
              <a:t>اهم</a:t>
            </a:r>
            <a:r>
              <a:rPr lang="ar-SA" sz="2400" dirty="0"/>
              <a:t> </a:t>
            </a:r>
            <a:r>
              <a:rPr lang="ar-SA" sz="2400" dirty="0" err="1"/>
              <a:t>انواع</a:t>
            </a:r>
            <a:r>
              <a:rPr lang="ar-SA" sz="2400" dirty="0"/>
              <a:t> </a:t>
            </a:r>
            <a:r>
              <a:rPr lang="ar-SA" sz="2400" dirty="0" err="1"/>
              <a:t>الاخطار</a:t>
            </a:r>
            <a:r>
              <a:rPr lang="ar-SA" sz="2400" dirty="0"/>
              <a:t> التي يمكن </a:t>
            </a:r>
            <a:r>
              <a:rPr lang="ar-SA" sz="2400" dirty="0" err="1"/>
              <a:t>ان</a:t>
            </a:r>
            <a:r>
              <a:rPr lang="ar-SA" sz="2400" dirty="0"/>
              <a:t> تحدث وما هي الطرق لمواجهة هذه المخاطر</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3" name="AutoShape 16"/>
          <p:cNvSpPr>
            <a:spLocks noChangeArrowheads="1"/>
          </p:cNvSpPr>
          <p:nvPr/>
        </p:nvSpPr>
        <p:spPr bwMode="auto">
          <a:xfrm>
            <a:off x="4071934" y="3786190"/>
            <a:ext cx="4845063"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justLow" defTabSz="914400" rtl="1" eaLnBrk="1" fontAlgn="base" latinLnBrk="0" hangingPunct="1">
              <a:lnSpc>
                <a:spcPct val="100000"/>
              </a:lnSpc>
              <a:spcBef>
                <a:spcPct val="0"/>
              </a:spcBef>
              <a:spcAft>
                <a:spcPct val="0"/>
              </a:spcAft>
              <a:buClrTx/>
              <a:buSzTx/>
              <a:buFontTx/>
              <a:buChar char="•"/>
            </a:pP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اهداف الوحدة: </a:t>
            </a:r>
            <a:r>
              <a:rPr kumimoji="0" lang="en-US"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(objectives</a:t>
            </a:r>
            <a:r>
              <a:rPr kumimoji="0" lang="ar-SA" sz="2400" b="1" i="0" u="none" strike="noStrike" cap="none" normalizeH="0" baseline="0">
                <a:ln>
                  <a:noFill/>
                </a:ln>
                <a:solidFill>
                  <a:schemeClr val="tx1"/>
                </a:solidFill>
                <a:effectLst/>
                <a:latin typeface="Calibri" pitchFamily="34" charset="0"/>
                <a:ea typeface="Times New Roman" pitchFamily="18" charset="0"/>
                <a:cs typeface="Simplified Arabic" pitchFamily="18" charset="-78"/>
              </a:rPr>
              <a:t>)</a:t>
            </a:r>
            <a:r>
              <a:rPr kumimoji="0" lang="ar-SA" sz="2400" b="1" i="0" u="none" strike="noStrike" cap="none" normalizeH="0" baseline="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ar-SA" sz="2400" b="0" i="0" u="none" strike="noStrike" cap="none" normalizeH="0" baseline="0">
              <a:ln>
                <a:noFill/>
              </a:ln>
              <a:solidFill>
                <a:schemeClr val="tx1"/>
              </a:solidFill>
              <a:effectLst/>
              <a:latin typeface="Arial" pitchFamily="34" charset="0"/>
              <a:cs typeface="Arial" pitchFamily="34" charset="0"/>
            </a:endParaRPr>
          </a:p>
        </p:txBody>
      </p:sp>
      <p:sp>
        <p:nvSpPr>
          <p:cNvPr id="1048804" name="AutoShape 11"/>
          <p:cNvSpPr>
            <a:spLocks noChangeArrowheads="1"/>
          </p:cNvSpPr>
          <p:nvPr/>
        </p:nvSpPr>
        <p:spPr bwMode="auto">
          <a:xfrm>
            <a:off x="4429124" y="761985"/>
            <a:ext cx="4451359" cy="595313"/>
          </a:xfrm>
          <a:prstGeom prst="bevel">
            <a:avLst>
              <a:gd name="adj" fmla="val 12500"/>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gradFill>
          <a:ln w="9525">
            <a:solidFill>
              <a:srgbClr val="000000"/>
            </a:solidFill>
            <a:miter lim="800000"/>
            <a:headEnd/>
            <a:tailEnd/>
          </a:ln>
          <a:effectLst>
            <a:outerShdw sy="-50000" kx="2453608"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1143000" lvl="0" indent="0" algn="just" defTabSz="914400" rtl="1" eaLnBrk="1" fontAlgn="base" latinLnBrk="0" hangingPunct="1">
              <a:lnSpc>
                <a:spcPct val="100000"/>
              </a:lnSpc>
              <a:spcBef>
                <a:spcPct val="0"/>
              </a:spcBef>
              <a:spcAft>
                <a:spcPts val="1000"/>
              </a:spcAft>
              <a:buClrTx/>
              <a:buSzTx/>
              <a:buFont typeface="Times New Roman" pitchFamily="18" charset="0"/>
              <a:buChar char="ج"/>
            </a:pPr>
            <a:r>
              <a:rPr kumimoji="0" lang="ar-SA"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الفكرة المركزية </a:t>
            </a:r>
            <a:r>
              <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rPr>
              <a:t>central Idea</a:t>
            </a:r>
            <a:r>
              <a:rPr kumimoji="0" lang="en-US" sz="2000" b="1" i="0" u="none" strike="noStrike" cap="none" normalizeH="0" baseline="0" dirty="0">
                <a:ln>
                  <a:noFill/>
                </a:ln>
                <a:solidFill>
                  <a:schemeClr val="tx1"/>
                </a:solidFill>
                <a:effectLst/>
                <a:latin typeface="Simplified Arabic" pitchFamily="18" charset="-78"/>
                <a:ea typeface="Arial" pitchFamily="34" charset="0"/>
                <a:cs typeface="Simplified Arabic" pitchFamily="18" charset="-78"/>
              </a:rPr>
              <a:t>:</a:t>
            </a:r>
            <a:endParaRPr kumimoji="0" lang="en-US" sz="2000" b="1" i="0" u="none" strike="noStrike" cap="none" normalizeH="0" baseline="0" dirty="0">
              <a:ln>
                <a:noFill/>
              </a:ln>
              <a:solidFill>
                <a:schemeClr val="tx1"/>
              </a:solidFill>
              <a:effectLst/>
              <a:latin typeface="Times New Roman" pitchFamily="18" charset="0"/>
              <a:ea typeface="Arial" pitchFamily="34" charset="0"/>
              <a:cs typeface="Simplified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pP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48805" name="Rectangle 3"/>
          <p:cNvSpPr/>
          <p:nvPr/>
        </p:nvSpPr>
        <p:spPr>
          <a:xfrm>
            <a:off x="571472" y="1571612"/>
            <a:ext cx="7072362" cy="2225040"/>
          </a:xfrm>
          <a:prstGeom prst="rect">
            <a:avLst/>
          </a:prstGeom>
        </p:spPr>
        <p:txBody>
          <a:bodyPr wrap="square">
            <a:spAutoFit/>
          </a:bodyPr>
          <a:lstStyle/>
          <a:p>
            <a:r>
              <a:rPr lang="ar-SA" sz="2400" dirty="0"/>
              <a:t>المخاطر يمكن اعتبارها احد العوامل التي لها تأثير في القطاعات الخدمية بشكل عام والمستشفى بشكل خاص لذلك لابد من </a:t>
            </a:r>
            <a:r>
              <a:rPr lang="ar-SA" sz="2400" dirty="0" err="1"/>
              <a:t>ان</a:t>
            </a:r>
            <a:r>
              <a:rPr lang="ar-SA" sz="2400" dirty="0"/>
              <a:t> يتم التعامل مع </a:t>
            </a:r>
            <a:r>
              <a:rPr lang="ar-SA" sz="2400" dirty="0" err="1"/>
              <a:t>الاخطار</a:t>
            </a:r>
            <a:r>
              <a:rPr lang="ar-SA" sz="2400" dirty="0"/>
              <a:t> من قبل </a:t>
            </a:r>
            <a:r>
              <a:rPr lang="ar-SA" sz="2400" dirty="0" err="1"/>
              <a:t>ادارة</a:t>
            </a:r>
            <a:r>
              <a:rPr lang="ar-SA" sz="2400" dirty="0"/>
              <a:t> المستشفى بكفاءة عالية </a:t>
            </a:r>
            <a:r>
              <a:rPr lang="ar-SA" sz="2400" dirty="0" err="1"/>
              <a:t>واتباع</a:t>
            </a:r>
            <a:r>
              <a:rPr lang="ar-SA" sz="2400" dirty="0"/>
              <a:t> الوسائل المناسبة لحماية المرض والعاملين والممتلكات </a:t>
            </a:r>
            <a:r>
              <a:rPr lang="ar-SA" sz="2400" dirty="0" err="1"/>
              <a:t>او</a:t>
            </a:r>
            <a:r>
              <a:rPr lang="ar-SA" sz="2400" dirty="0"/>
              <a:t> التقليل من </a:t>
            </a:r>
            <a:r>
              <a:rPr lang="ar-SA" sz="2400" dirty="0" err="1"/>
              <a:t>اثارها</a:t>
            </a:r>
            <a:r>
              <a:rPr lang="ar-SA" sz="2400" dirty="0"/>
              <a:t> في حالة وقوعها مع تحديد </a:t>
            </a:r>
            <a:r>
              <a:rPr lang="ar-SA" sz="2400" dirty="0" err="1"/>
              <a:t>الاجراءات</a:t>
            </a:r>
            <a:r>
              <a:rPr lang="ar-SA" sz="2400" dirty="0"/>
              <a:t> النظمية للمعالجة.</a:t>
            </a:r>
          </a:p>
        </p:txBody>
      </p:sp>
      <p:sp>
        <p:nvSpPr>
          <p:cNvPr id="1048806" name="Rectangle 1"/>
          <p:cNvSpPr>
            <a:spLocks noChangeArrowheads="1"/>
          </p:cNvSpPr>
          <p:nvPr/>
        </p:nvSpPr>
        <p:spPr bwMode="auto">
          <a:xfrm>
            <a:off x="928662" y="4668055"/>
            <a:ext cx="6643670" cy="18694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بعد دراسة الطالب لهذه الوحدة يتوقع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يكون قادرا على:</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اولاً</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التعرف على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اهمية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وانواع</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المخاطر التي تواجه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الادارة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في المستشفيات.</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ثانياً: يميز بين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الاخطار</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الطبية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والامنية</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ثالثاً: يحدد الوسائل المهمة للمعالجة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او</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التقليل من </a:t>
            </a:r>
            <a:r>
              <a:rPr kumimoji="0" lang="ar-SA" sz="24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الاخطار</a:t>
            </a:r>
            <a:r>
              <a:rPr kumimoji="0" lang="ar-SA" sz="24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7" name="Rectangle 1"/>
          <p:cNvSpPr>
            <a:spLocks noChangeArrowheads="1"/>
          </p:cNvSpPr>
          <p:nvPr/>
        </p:nvSpPr>
        <p:spPr bwMode="auto">
          <a:xfrm>
            <a:off x="571472" y="237681"/>
            <a:ext cx="8286744" cy="59588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pPr>
            <a:r>
              <a:rPr kumimoji="0" lang="ar-SA" sz="2800" b="1" i="0" u="none" strike="noStrike" cap="none" normalizeH="0" baseline="0" dirty="0">
                <a:ln>
                  <a:noFill/>
                </a:ln>
                <a:solidFill>
                  <a:schemeClr val="accent1"/>
                </a:solidFill>
                <a:effectLst/>
                <a:latin typeface="Simplified Arabic" pitchFamily="18" charset="-78"/>
                <a:ea typeface="Times New Roman" pitchFamily="18" charset="0"/>
                <a:cs typeface="Simplified Arabic" pitchFamily="18" charset="-78"/>
              </a:rPr>
              <a:t>المخاطر في المستشفيات:</a:t>
            </a:r>
            <a:endParaRPr kumimoji="0" lang="en-US" sz="2800" b="0" i="0" u="none" strike="noStrike" cap="none" normalizeH="0" baseline="0" dirty="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تعريف الخطر: يعرف الخطر على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اساس</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(الخسارة المحتملة والمكتسبة وفق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اسس</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احصائية</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ونظرية الاحتمال).</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اذ</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الخطر ليس له قيمة ثابتة ومؤكدة لذا يختلف من حالة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اخرى</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لعاملين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اساسيين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هما.</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الكثرة العددية للحالة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المصادر التي ينجم عنها الخطر.</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ونستنتج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التعريف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الاول</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ان</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تدخل </a:t>
            </a:r>
            <a:r>
              <a:rPr kumimoji="0" lang="ar-SA" sz="2800" b="0" i="0" u="none" strike="noStrike" cap="none" normalizeH="0" baseline="0" dirty="0" err="1">
                <a:ln>
                  <a:noFill/>
                </a:ln>
                <a:solidFill>
                  <a:schemeClr val="tx1"/>
                </a:solidFill>
                <a:effectLst/>
                <a:latin typeface="Simplified Arabic" pitchFamily="18" charset="-78"/>
                <a:ea typeface="Times New Roman" pitchFamily="18" charset="0"/>
                <a:cs typeface="Simplified Arabic" pitchFamily="18" charset="-78"/>
              </a:rPr>
              <a:t>الاحصاء</a:t>
            </a: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 مرتبط بالحالة العددية مع احتمالية الحصول من عدمه.</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التعريف الثاني (وجهة نظر عامة)</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(الحالة الواقعية التي ينجم عنها عدم التأكد النتيجة) ويعتمد على عاملين هي: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وجود حالة كواقعة معينة قد تحصل (عدم التأكيد).</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pPr>
            <a:r>
              <a:rPr kumimoji="0" lang="ar-SA" sz="2800" b="0" i="0" u="none" strike="noStrike" cap="none" normalizeH="0" baseline="0" dirty="0">
                <a:ln>
                  <a:noFill/>
                </a:ln>
                <a:solidFill>
                  <a:schemeClr val="tx1"/>
                </a:solidFill>
                <a:effectLst/>
                <a:latin typeface="Simplified Arabic" pitchFamily="18" charset="-78"/>
                <a:ea typeface="Times New Roman" pitchFamily="18" charset="0"/>
                <a:cs typeface="Simplified Arabic" pitchFamily="18" charset="-78"/>
              </a:rPr>
              <a:t>الخطر مرتبط بالمستقبل.</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123</Slides>
  <Notes>1</Notes>
  <HiddenSlides>0</HiddenSlides>
  <ScaleCrop>false</ScaleCrop>
  <HeadingPairs>
    <vt:vector size="4" baseType="variant">
      <vt:variant>
        <vt:lpstr>Theme</vt:lpstr>
      </vt:variant>
      <vt:variant>
        <vt:i4>1</vt:i4>
      </vt:variant>
      <vt:variant>
        <vt:lpstr>Slide Titles</vt:lpstr>
      </vt:variant>
      <vt:variant>
        <vt:i4>123</vt:i4>
      </vt:variant>
    </vt:vector>
  </HeadingPairs>
  <TitlesOfParts>
    <vt:vector size="1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التطور التاريخي للخدمات الصحية: </vt:lpstr>
      <vt:lpstr>تطور الخدمات الصحية في العراق</vt:lpstr>
      <vt:lpstr>PowerPoint Presentation</vt:lpstr>
      <vt:lpstr>PowerPoint Presentation</vt:lpstr>
      <vt:lpstr>الاختبار القبلي والبعدي:</vt:lpstr>
      <vt:lpstr>PowerPoint Presentation</vt:lpstr>
      <vt:lpstr>PowerPoint Presentation</vt:lpstr>
      <vt:lpstr>اثر البيئة في طبيعة العمل الاداري في المؤسسات الصحية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الاختبار البعدي:</vt:lpstr>
      <vt:lpstr>PowerPoint Presentation</vt:lpstr>
      <vt:lpstr>PowerPoint Presentation</vt:lpstr>
      <vt:lpstr>التخطيط للمؤسسات الصحية </vt:lpstr>
      <vt:lpstr>مزايا التخطيط</vt:lpstr>
      <vt:lpstr>المدى الزمني للخطط</vt:lpstr>
      <vt:lpstr>PowerPoint Presentation</vt:lpstr>
      <vt:lpstr>PowerPoint Presentation</vt:lpstr>
      <vt:lpstr>الاختبار البعدي</vt:lpstr>
      <vt:lpstr>PowerPoint Presentation</vt:lpstr>
      <vt:lpstr>PowerPoint Presentation</vt:lpstr>
      <vt:lpstr>تصميم المستشفى وتوزيع المسؤوليات</vt:lpstr>
      <vt:lpstr>PowerPoint Presentation</vt:lpstr>
      <vt:lpstr>PowerPoint Presentation</vt:lpstr>
      <vt:lpstr>PowerPoint Presentation</vt:lpstr>
      <vt:lpstr>PowerPoint Presentation</vt:lpstr>
      <vt:lpstr>مفهوم الهيكل التنظيمي</vt:lpstr>
      <vt:lpstr>تصميم الهيكل التنظيمي</vt:lpstr>
      <vt:lpstr>مبادئ تنظيم الهيكل التنظيمي</vt:lpstr>
      <vt:lpstr>PowerPoint Presentation</vt:lpstr>
      <vt:lpstr>PowerPoint Presentation</vt:lpstr>
      <vt:lpstr>التشكيلات الادارية لديوان وزارة الصحة</vt:lpstr>
      <vt:lpstr>PowerPoint Presentation</vt:lpstr>
      <vt:lpstr>الاختبار البعدي</vt:lpstr>
      <vt:lpstr>PowerPoint Presentation</vt:lpstr>
      <vt:lpstr>PowerPoint Presentation</vt:lpstr>
      <vt:lpstr>الهيئة الطبية والتمريضية</vt:lpstr>
      <vt:lpstr>PowerPoint Presentation</vt:lpstr>
      <vt:lpstr>PowerPoint Presentation</vt:lpstr>
      <vt:lpstr>PowerPoint Presentation</vt:lpstr>
      <vt:lpstr>PowerPoint Presentation</vt:lpstr>
      <vt:lpstr>PowerPoint Presentation</vt:lpstr>
      <vt:lpstr>التمريض عبر التاريخ</vt:lpstr>
      <vt:lpstr>PowerPoint Presentation</vt:lpstr>
      <vt:lpstr>التمريض في عصر الاسلام</vt:lpstr>
      <vt:lpstr>وظيفة التمريض والممرضة</vt:lpstr>
      <vt:lpstr>PowerPoint Presentation</vt:lpstr>
      <vt:lpstr>الهيكلية التنظيمية لهيأة التمريض</vt:lpstr>
      <vt:lpstr>الاختبار البعدي</vt:lpstr>
      <vt:lpstr>PowerPoint Presentation</vt:lpstr>
      <vt:lpstr>PowerPoint Presentation</vt:lpstr>
      <vt:lpstr>الاقسام التشخيصية والعلاجية في المستشفى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الاختبار البعدي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الاختبار البعدي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الاختبار البعدي</vt:lpstr>
      <vt:lpstr>PowerPoint Presentation</vt:lpstr>
      <vt:lpstr>PowerPoint Presentation</vt:lpstr>
      <vt:lpstr>تقويم اداء المؤسسات الصحية </vt:lpstr>
      <vt:lpstr>PowerPoint Presentation</vt:lpstr>
      <vt:lpstr>اهمية تقويم الاداء في المؤسسات الصحية</vt:lpstr>
      <vt:lpstr>PowerPoint Presentation</vt:lpstr>
      <vt:lpstr>PowerPoint Presentation</vt:lpstr>
      <vt:lpstr>الاختبار البعدي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الاختبار البعدي</vt:lpstr>
    </vt:vector>
  </TitlesOfParts>
  <Company>By DR.Ahmed Saker 2o1O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Taha</dc:creator>
  <cp:lastModifiedBy>maroshmary894@gmail.com</cp:lastModifiedBy>
  <cp:revision>1</cp:revision>
  <dcterms:created xsi:type="dcterms:W3CDTF">2013-09-06T06:19:34Z</dcterms:created>
  <dcterms:modified xsi:type="dcterms:W3CDTF">2023-10-12T20:42:26Z</dcterms:modified>
</cp:coreProperties>
</file>