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125"/>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 id="298" r:id="rId43"/>
    <p:sldId id="299" r:id="rId44"/>
    <p:sldId id="300" r:id="rId45"/>
    <p:sldId id="301" r:id="rId46"/>
    <p:sldId id="302" r:id="rId47"/>
    <p:sldId id="303" r:id="rId48"/>
    <p:sldId id="304" r:id="rId49"/>
    <p:sldId id="305" r:id="rId50"/>
    <p:sldId id="306" r:id="rId51"/>
    <p:sldId id="307" r:id="rId52"/>
    <p:sldId id="308" r:id="rId53"/>
    <p:sldId id="309" r:id="rId54"/>
    <p:sldId id="310" r:id="rId55"/>
    <p:sldId id="311" r:id="rId56"/>
    <p:sldId id="312" r:id="rId57"/>
    <p:sldId id="313" r:id="rId58"/>
    <p:sldId id="314" r:id="rId59"/>
    <p:sldId id="315" r:id="rId60"/>
    <p:sldId id="316" r:id="rId61"/>
    <p:sldId id="317" r:id="rId62"/>
    <p:sldId id="318" r:id="rId63"/>
    <p:sldId id="319" r:id="rId64"/>
    <p:sldId id="320" r:id="rId65"/>
    <p:sldId id="321" r:id="rId66"/>
    <p:sldId id="322" r:id="rId67"/>
    <p:sldId id="323" r:id="rId68"/>
    <p:sldId id="324" r:id="rId69"/>
    <p:sldId id="325" r:id="rId70"/>
    <p:sldId id="326" r:id="rId71"/>
    <p:sldId id="327" r:id="rId72"/>
    <p:sldId id="328" r:id="rId73"/>
    <p:sldId id="329" r:id="rId74"/>
    <p:sldId id="330" r:id="rId75"/>
    <p:sldId id="331" r:id="rId76"/>
    <p:sldId id="332" r:id="rId77"/>
    <p:sldId id="333" r:id="rId78"/>
    <p:sldId id="334" r:id="rId79"/>
    <p:sldId id="335" r:id="rId80"/>
    <p:sldId id="336" r:id="rId81"/>
    <p:sldId id="337" r:id="rId82"/>
    <p:sldId id="338" r:id="rId83"/>
    <p:sldId id="339" r:id="rId84"/>
    <p:sldId id="340" r:id="rId85"/>
    <p:sldId id="341" r:id="rId86"/>
    <p:sldId id="342" r:id="rId87"/>
    <p:sldId id="343" r:id="rId88"/>
    <p:sldId id="344" r:id="rId89"/>
    <p:sldId id="345" r:id="rId90"/>
    <p:sldId id="346" r:id="rId91"/>
    <p:sldId id="347" r:id="rId92"/>
    <p:sldId id="348" r:id="rId93"/>
    <p:sldId id="349" r:id="rId94"/>
    <p:sldId id="350" r:id="rId95"/>
    <p:sldId id="351" r:id="rId96"/>
    <p:sldId id="352" r:id="rId97"/>
    <p:sldId id="353" r:id="rId98"/>
    <p:sldId id="354" r:id="rId99"/>
    <p:sldId id="355" r:id="rId100"/>
    <p:sldId id="356" r:id="rId101"/>
    <p:sldId id="357" r:id="rId102"/>
    <p:sldId id="358" r:id="rId103"/>
    <p:sldId id="359" r:id="rId104"/>
    <p:sldId id="360" r:id="rId105"/>
    <p:sldId id="361" r:id="rId106"/>
    <p:sldId id="362" r:id="rId107"/>
    <p:sldId id="363" r:id="rId108"/>
    <p:sldId id="364" r:id="rId109"/>
    <p:sldId id="365" r:id="rId110"/>
    <p:sldId id="366" r:id="rId111"/>
    <p:sldId id="367" r:id="rId112"/>
    <p:sldId id="368" r:id="rId113"/>
    <p:sldId id="369" r:id="rId114"/>
    <p:sldId id="370" r:id="rId115"/>
    <p:sldId id="371" r:id="rId116"/>
    <p:sldId id="372" r:id="rId117"/>
    <p:sldId id="373" r:id="rId118"/>
    <p:sldId id="374" r:id="rId119"/>
    <p:sldId id="375" r:id="rId120"/>
    <p:sldId id="376" r:id="rId121"/>
    <p:sldId id="377" r:id="rId122"/>
    <p:sldId id="378" r:id="rId123"/>
    <p:sldId id="379" r:id="rId124"/>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81" d="100"/>
          <a:sy n="81" d="100"/>
        </p:scale>
        <p:origin x="1498" y="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theme" Target="theme/theme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tableStyles" Target="tableStyles.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notesMaster" Target="notesMasters/notesMaster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viewProps" Target="viewProps.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4" Type="http://schemas.openxmlformats.org/officeDocument/2006/relationships/slide" Target="slides/slide3.xml"/><Relationship Id="rId9" Type="http://schemas.openxmlformats.org/officeDocument/2006/relationships/slide" Target="slides/slide8.xml"/><Relationship Id="rId26" Type="http://schemas.openxmlformats.org/officeDocument/2006/relationships/slide" Target="slides/slide2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48907"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SA"/>
          </a:p>
        </p:txBody>
      </p:sp>
      <p:sp>
        <p:nvSpPr>
          <p:cNvPr id="1048908"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70A31877-1D7A-4C72-8DB4-7481F7D0CC0E}" type="datetimeFigureOut">
              <a:rPr lang="ar-SA" smtClean="0"/>
              <a:t>29/07/1446</a:t>
            </a:fld>
            <a:endParaRPr lang="ar-SA"/>
          </a:p>
        </p:txBody>
      </p:sp>
      <p:sp>
        <p:nvSpPr>
          <p:cNvPr id="1048909"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SA"/>
          </a:p>
        </p:txBody>
      </p:sp>
      <p:sp>
        <p:nvSpPr>
          <p:cNvPr id="1048910"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SA"/>
          </a:p>
        </p:txBody>
      </p:sp>
      <p:sp>
        <p:nvSpPr>
          <p:cNvPr id="1048911"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SA"/>
          </a:p>
        </p:txBody>
      </p:sp>
      <p:sp>
        <p:nvSpPr>
          <p:cNvPr id="1048912"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46D27F12-0552-463D-A19B-17117AE8C72C}" type="slidenum">
              <a:rPr lang="ar-SA" smtClean="0"/>
              <a:t>‹#›</a:t>
            </a:fld>
            <a:endParaRPr lang="ar-SA"/>
          </a:p>
        </p:txBody>
      </p:sp>
    </p:spTree>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94" name="Slide Image Placeholder 1"/>
          <p:cNvSpPr>
            <a:spLocks noGrp="1" noRot="1" noChangeAspect="1"/>
          </p:cNvSpPr>
          <p:nvPr>
            <p:ph type="sldImg"/>
          </p:nvPr>
        </p:nvSpPr>
        <p:spPr/>
      </p:sp>
      <p:sp>
        <p:nvSpPr>
          <p:cNvPr id="1048695" name="Notes Placeholder 2"/>
          <p:cNvSpPr>
            <a:spLocks noGrp="1"/>
          </p:cNvSpPr>
          <p:nvPr>
            <p:ph type="body" idx="1"/>
          </p:nvPr>
        </p:nvSpPr>
        <p:spPr/>
        <p:txBody>
          <a:bodyPr>
            <a:normAutofit/>
          </a:bodyPr>
          <a:lstStyle/>
          <a:p>
            <a:endParaRPr lang="ar-SA" dirty="0"/>
          </a:p>
        </p:txBody>
      </p:sp>
      <p:sp>
        <p:nvSpPr>
          <p:cNvPr id="1048696" name="Slide Number Placeholder 3"/>
          <p:cNvSpPr>
            <a:spLocks noGrp="1"/>
          </p:cNvSpPr>
          <p:nvPr>
            <p:ph type="sldNum" sz="quarter" idx="10"/>
          </p:nvPr>
        </p:nvSpPr>
        <p:spPr/>
        <p:txBody>
          <a:bodyPr/>
          <a:lstStyle/>
          <a:p>
            <a:fld id="{46D27F12-0552-463D-A19B-17117AE8C72C}" type="slidenum">
              <a:rPr lang="ar-SA" smtClean="0"/>
              <a:t>40</a:t>
            </a:fld>
            <a:endParaRPr lang="ar-SA"/>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048589" name="Title 1"/>
          <p:cNvSpPr>
            <a:spLocks noGrp="1"/>
          </p:cNvSpPr>
          <p:nvPr>
            <p:ph type="ctrTitle"/>
          </p:nvPr>
        </p:nvSpPr>
        <p:spPr>
          <a:xfrm>
            <a:off x="685800" y="2130425"/>
            <a:ext cx="7772400" cy="1470025"/>
          </a:xfrm>
        </p:spPr>
        <p:txBody>
          <a:bodyPr/>
          <a:lstStyle/>
          <a:p>
            <a:r>
              <a:rPr lang="en-US"/>
              <a:t>Click to edit Master title style</a:t>
            </a:r>
            <a:endParaRPr lang="ar-SA"/>
          </a:p>
        </p:txBody>
      </p:sp>
      <p:sp>
        <p:nvSpPr>
          <p:cNvPr id="1048590"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ar-SA"/>
          </a:p>
        </p:txBody>
      </p:sp>
      <p:sp>
        <p:nvSpPr>
          <p:cNvPr id="1048591" name="Date Placeholder 3"/>
          <p:cNvSpPr>
            <a:spLocks noGrp="1"/>
          </p:cNvSpPr>
          <p:nvPr>
            <p:ph type="dt" sz="half" idx="10"/>
          </p:nvPr>
        </p:nvSpPr>
        <p:spPr/>
        <p:txBody>
          <a:bodyPr/>
          <a:lstStyle/>
          <a:p>
            <a:fld id="{D3330366-55B0-4E68-811E-C194A4862507}" type="datetimeFigureOut">
              <a:rPr lang="ar-SA" smtClean="0"/>
              <a:t>29/07/1446</a:t>
            </a:fld>
            <a:endParaRPr lang="ar-SA"/>
          </a:p>
        </p:txBody>
      </p:sp>
      <p:sp>
        <p:nvSpPr>
          <p:cNvPr id="1048592" name="Footer Placeholder 4"/>
          <p:cNvSpPr>
            <a:spLocks noGrp="1"/>
          </p:cNvSpPr>
          <p:nvPr>
            <p:ph type="ftr" sz="quarter" idx="11"/>
          </p:nvPr>
        </p:nvSpPr>
        <p:spPr/>
        <p:txBody>
          <a:bodyPr/>
          <a:lstStyle/>
          <a:p>
            <a:endParaRPr lang="ar-SA"/>
          </a:p>
        </p:txBody>
      </p:sp>
      <p:sp>
        <p:nvSpPr>
          <p:cNvPr id="1048593" name="Slide Number Placeholder 5"/>
          <p:cNvSpPr>
            <a:spLocks noGrp="1"/>
          </p:cNvSpPr>
          <p:nvPr>
            <p:ph type="sldNum" sz="quarter" idx="12"/>
          </p:nvPr>
        </p:nvSpPr>
        <p:spPr/>
        <p:txBody>
          <a:bodyPr/>
          <a:lstStyle/>
          <a:p>
            <a:fld id="{0E27962B-2883-4A8F-ABA4-74B3368C6AC1}" type="slidenum">
              <a:rPr lang="ar-SA" smtClean="0"/>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1048874" name="Title 1"/>
          <p:cNvSpPr>
            <a:spLocks noGrp="1"/>
          </p:cNvSpPr>
          <p:nvPr>
            <p:ph type="title"/>
          </p:nvPr>
        </p:nvSpPr>
        <p:spPr/>
        <p:txBody>
          <a:bodyPr/>
          <a:lstStyle/>
          <a:p>
            <a:r>
              <a:rPr lang="en-US"/>
              <a:t>Click to edit Master title style</a:t>
            </a:r>
            <a:endParaRPr lang="ar-SA"/>
          </a:p>
        </p:txBody>
      </p:sp>
      <p:sp>
        <p:nvSpPr>
          <p:cNvPr id="1048875"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SA"/>
          </a:p>
        </p:txBody>
      </p:sp>
      <p:sp>
        <p:nvSpPr>
          <p:cNvPr id="1048876" name="Date Placeholder 3"/>
          <p:cNvSpPr>
            <a:spLocks noGrp="1"/>
          </p:cNvSpPr>
          <p:nvPr>
            <p:ph type="dt" sz="half" idx="10"/>
          </p:nvPr>
        </p:nvSpPr>
        <p:spPr/>
        <p:txBody>
          <a:bodyPr/>
          <a:lstStyle/>
          <a:p>
            <a:fld id="{D3330366-55B0-4E68-811E-C194A4862507}" type="datetimeFigureOut">
              <a:rPr lang="ar-SA" smtClean="0"/>
              <a:t>29/07/1446</a:t>
            </a:fld>
            <a:endParaRPr lang="ar-SA"/>
          </a:p>
        </p:txBody>
      </p:sp>
      <p:sp>
        <p:nvSpPr>
          <p:cNvPr id="1048877" name="Footer Placeholder 4"/>
          <p:cNvSpPr>
            <a:spLocks noGrp="1"/>
          </p:cNvSpPr>
          <p:nvPr>
            <p:ph type="ftr" sz="quarter" idx="11"/>
          </p:nvPr>
        </p:nvSpPr>
        <p:spPr/>
        <p:txBody>
          <a:bodyPr/>
          <a:lstStyle/>
          <a:p>
            <a:endParaRPr lang="ar-SA"/>
          </a:p>
        </p:txBody>
      </p:sp>
      <p:sp>
        <p:nvSpPr>
          <p:cNvPr id="1048878" name="Slide Number Placeholder 5"/>
          <p:cNvSpPr>
            <a:spLocks noGrp="1"/>
          </p:cNvSpPr>
          <p:nvPr>
            <p:ph type="sldNum" sz="quarter" idx="12"/>
          </p:nvPr>
        </p:nvSpPr>
        <p:spPr/>
        <p:txBody>
          <a:bodyPr/>
          <a:lstStyle/>
          <a:p>
            <a:fld id="{0E27962B-2883-4A8F-ABA4-74B3368C6AC1}" type="slidenum">
              <a:rPr lang="ar-SA" smtClean="0"/>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048863"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ar-SA"/>
          </a:p>
        </p:txBody>
      </p:sp>
      <p:sp>
        <p:nvSpPr>
          <p:cNvPr id="1048864"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SA"/>
          </a:p>
        </p:txBody>
      </p:sp>
      <p:sp>
        <p:nvSpPr>
          <p:cNvPr id="1048865" name="Date Placeholder 3"/>
          <p:cNvSpPr>
            <a:spLocks noGrp="1"/>
          </p:cNvSpPr>
          <p:nvPr>
            <p:ph type="dt" sz="half" idx="10"/>
          </p:nvPr>
        </p:nvSpPr>
        <p:spPr/>
        <p:txBody>
          <a:bodyPr/>
          <a:lstStyle/>
          <a:p>
            <a:fld id="{D3330366-55B0-4E68-811E-C194A4862507}" type="datetimeFigureOut">
              <a:rPr lang="ar-SA" smtClean="0"/>
              <a:t>29/07/1446</a:t>
            </a:fld>
            <a:endParaRPr lang="ar-SA"/>
          </a:p>
        </p:txBody>
      </p:sp>
      <p:sp>
        <p:nvSpPr>
          <p:cNvPr id="1048866" name="Footer Placeholder 4"/>
          <p:cNvSpPr>
            <a:spLocks noGrp="1"/>
          </p:cNvSpPr>
          <p:nvPr>
            <p:ph type="ftr" sz="quarter" idx="11"/>
          </p:nvPr>
        </p:nvSpPr>
        <p:spPr/>
        <p:txBody>
          <a:bodyPr/>
          <a:lstStyle/>
          <a:p>
            <a:endParaRPr lang="ar-SA"/>
          </a:p>
        </p:txBody>
      </p:sp>
      <p:sp>
        <p:nvSpPr>
          <p:cNvPr id="1048867" name="Slide Number Placeholder 5"/>
          <p:cNvSpPr>
            <a:spLocks noGrp="1"/>
          </p:cNvSpPr>
          <p:nvPr>
            <p:ph type="sldNum" sz="quarter" idx="12"/>
          </p:nvPr>
        </p:nvSpPr>
        <p:spPr/>
        <p:txBody>
          <a:bodyPr/>
          <a:lstStyle/>
          <a:p>
            <a:fld id="{0E27962B-2883-4A8F-ABA4-74B3368C6AC1}" type="slidenum">
              <a:rPr lang="ar-SA" smtClean="0"/>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048581" name="Title 1"/>
          <p:cNvSpPr>
            <a:spLocks noGrp="1"/>
          </p:cNvSpPr>
          <p:nvPr>
            <p:ph type="title"/>
          </p:nvPr>
        </p:nvSpPr>
        <p:spPr/>
        <p:txBody>
          <a:bodyPr/>
          <a:lstStyle/>
          <a:p>
            <a:r>
              <a:rPr lang="en-US"/>
              <a:t>Click to edit Master title style</a:t>
            </a:r>
            <a:endParaRPr lang="ar-SA"/>
          </a:p>
        </p:txBody>
      </p:sp>
      <p:sp>
        <p:nvSpPr>
          <p:cNvPr id="1048582"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SA"/>
          </a:p>
        </p:txBody>
      </p:sp>
      <p:sp>
        <p:nvSpPr>
          <p:cNvPr id="1048583" name="Date Placeholder 3"/>
          <p:cNvSpPr>
            <a:spLocks noGrp="1"/>
          </p:cNvSpPr>
          <p:nvPr>
            <p:ph type="dt" sz="half" idx="10"/>
          </p:nvPr>
        </p:nvSpPr>
        <p:spPr/>
        <p:txBody>
          <a:bodyPr/>
          <a:lstStyle/>
          <a:p>
            <a:fld id="{D3330366-55B0-4E68-811E-C194A4862507}" type="datetimeFigureOut">
              <a:rPr lang="ar-SA" smtClean="0"/>
              <a:t>29/07/1446</a:t>
            </a:fld>
            <a:endParaRPr lang="ar-SA"/>
          </a:p>
        </p:txBody>
      </p:sp>
      <p:sp>
        <p:nvSpPr>
          <p:cNvPr id="1048584" name="Footer Placeholder 4"/>
          <p:cNvSpPr>
            <a:spLocks noGrp="1"/>
          </p:cNvSpPr>
          <p:nvPr>
            <p:ph type="ftr" sz="quarter" idx="11"/>
          </p:nvPr>
        </p:nvSpPr>
        <p:spPr/>
        <p:txBody>
          <a:bodyPr/>
          <a:lstStyle/>
          <a:p>
            <a:endParaRPr lang="ar-SA"/>
          </a:p>
        </p:txBody>
      </p:sp>
      <p:sp>
        <p:nvSpPr>
          <p:cNvPr id="1048585" name="Slide Number Placeholder 5"/>
          <p:cNvSpPr>
            <a:spLocks noGrp="1"/>
          </p:cNvSpPr>
          <p:nvPr>
            <p:ph type="sldNum" sz="quarter" idx="12"/>
          </p:nvPr>
        </p:nvSpPr>
        <p:spPr/>
        <p:txBody>
          <a:bodyPr/>
          <a:lstStyle/>
          <a:p>
            <a:fld id="{0E27962B-2883-4A8F-ABA4-74B3368C6AC1}" type="slidenum">
              <a:rPr lang="ar-SA" smtClean="0"/>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048879" name="Title 1"/>
          <p:cNvSpPr>
            <a:spLocks noGrp="1"/>
          </p:cNvSpPr>
          <p:nvPr>
            <p:ph type="title"/>
          </p:nvPr>
        </p:nvSpPr>
        <p:spPr>
          <a:xfrm>
            <a:off x="722313" y="4406900"/>
            <a:ext cx="7772400" cy="1362075"/>
          </a:xfrm>
        </p:spPr>
        <p:txBody>
          <a:bodyPr anchor="t"/>
          <a:lstStyle>
            <a:lvl1pPr algn="r">
              <a:defRPr sz="4000" b="1" cap="all"/>
            </a:lvl1pPr>
          </a:lstStyle>
          <a:p>
            <a:r>
              <a:rPr lang="en-US"/>
              <a:t>Click to edit Master title style</a:t>
            </a:r>
            <a:endParaRPr lang="ar-SA"/>
          </a:p>
        </p:txBody>
      </p:sp>
      <p:sp>
        <p:nvSpPr>
          <p:cNvPr id="1048880"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1048881" name="Date Placeholder 3"/>
          <p:cNvSpPr>
            <a:spLocks noGrp="1"/>
          </p:cNvSpPr>
          <p:nvPr>
            <p:ph type="dt" sz="half" idx="10"/>
          </p:nvPr>
        </p:nvSpPr>
        <p:spPr/>
        <p:txBody>
          <a:bodyPr/>
          <a:lstStyle/>
          <a:p>
            <a:fld id="{D3330366-55B0-4E68-811E-C194A4862507}" type="datetimeFigureOut">
              <a:rPr lang="ar-SA" smtClean="0"/>
              <a:t>29/07/1446</a:t>
            </a:fld>
            <a:endParaRPr lang="ar-SA"/>
          </a:p>
        </p:txBody>
      </p:sp>
      <p:sp>
        <p:nvSpPr>
          <p:cNvPr id="1048882" name="Footer Placeholder 4"/>
          <p:cNvSpPr>
            <a:spLocks noGrp="1"/>
          </p:cNvSpPr>
          <p:nvPr>
            <p:ph type="ftr" sz="quarter" idx="11"/>
          </p:nvPr>
        </p:nvSpPr>
        <p:spPr/>
        <p:txBody>
          <a:bodyPr/>
          <a:lstStyle/>
          <a:p>
            <a:endParaRPr lang="ar-SA"/>
          </a:p>
        </p:txBody>
      </p:sp>
      <p:sp>
        <p:nvSpPr>
          <p:cNvPr id="1048883" name="Slide Number Placeholder 5"/>
          <p:cNvSpPr>
            <a:spLocks noGrp="1"/>
          </p:cNvSpPr>
          <p:nvPr>
            <p:ph type="sldNum" sz="quarter" idx="12"/>
          </p:nvPr>
        </p:nvSpPr>
        <p:spPr/>
        <p:txBody>
          <a:bodyPr/>
          <a:lstStyle/>
          <a:p>
            <a:fld id="{0E27962B-2883-4A8F-ABA4-74B3368C6AC1}" type="slidenum">
              <a:rPr lang="ar-SA" smtClean="0"/>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048884" name="Title 1"/>
          <p:cNvSpPr>
            <a:spLocks noGrp="1"/>
          </p:cNvSpPr>
          <p:nvPr>
            <p:ph type="title"/>
          </p:nvPr>
        </p:nvSpPr>
        <p:spPr/>
        <p:txBody>
          <a:bodyPr/>
          <a:lstStyle/>
          <a:p>
            <a:r>
              <a:rPr lang="en-US"/>
              <a:t>Click to edit Master title style</a:t>
            </a:r>
            <a:endParaRPr lang="ar-SA"/>
          </a:p>
        </p:txBody>
      </p:sp>
      <p:sp>
        <p:nvSpPr>
          <p:cNvPr id="1048885"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SA"/>
          </a:p>
        </p:txBody>
      </p:sp>
      <p:sp>
        <p:nvSpPr>
          <p:cNvPr id="1048886"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SA"/>
          </a:p>
        </p:txBody>
      </p:sp>
      <p:sp>
        <p:nvSpPr>
          <p:cNvPr id="1048887" name="Date Placeholder 4"/>
          <p:cNvSpPr>
            <a:spLocks noGrp="1"/>
          </p:cNvSpPr>
          <p:nvPr>
            <p:ph type="dt" sz="half" idx="10"/>
          </p:nvPr>
        </p:nvSpPr>
        <p:spPr/>
        <p:txBody>
          <a:bodyPr/>
          <a:lstStyle/>
          <a:p>
            <a:fld id="{D3330366-55B0-4E68-811E-C194A4862507}" type="datetimeFigureOut">
              <a:rPr lang="ar-SA" smtClean="0"/>
              <a:t>29/07/1446</a:t>
            </a:fld>
            <a:endParaRPr lang="ar-SA"/>
          </a:p>
        </p:txBody>
      </p:sp>
      <p:sp>
        <p:nvSpPr>
          <p:cNvPr id="1048888" name="Footer Placeholder 5"/>
          <p:cNvSpPr>
            <a:spLocks noGrp="1"/>
          </p:cNvSpPr>
          <p:nvPr>
            <p:ph type="ftr" sz="quarter" idx="11"/>
          </p:nvPr>
        </p:nvSpPr>
        <p:spPr/>
        <p:txBody>
          <a:bodyPr/>
          <a:lstStyle/>
          <a:p>
            <a:endParaRPr lang="ar-SA"/>
          </a:p>
        </p:txBody>
      </p:sp>
      <p:sp>
        <p:nvSpPr>
          <p:cNvPr id="1048889" name="Slide Number Placeholder 6"/>
          <p:cNvSpPr>
            <a:spLocks noGrp="1"/>
          </p:cNvSpPr>
          <p:nvPr>
            <p:ph type="sldNum" sz="quarter" idx="12"/>
          </p:nvPr>
        </p:nvSpPr>
        <p:spPr/>
        <p:txBody>
          <a:bodyPr/>
          <a:lstStyle/>
          <a:p>
            <a:fld id="{0E27962B-2883-4A8F-ABA4-74B3368C6AC1}" type="slidenum">
              <a:rPr lang="ar-SA" smtClean="0"/>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48890" name="Title 1"/>
          <p:cNvSpPr>
            <a:spLocks noGrp="1"/>
          </p:cNvSpPr>
          <p:nvPr>
            <p:ph type="title"/>
          </p:nvPr>
        </p:nvSpPr>
        <p:spPr/>
        <p:txBody>
          <a:bodyPr/>
          <a:lstStyle/>
          <a:p>
            <a:r>
              <a:rPr lang="en-US"/>
              <a:t>Click to edit Master title style</a:t>
            </a:r>
            <a:endParaRPr lang="ar-SA"/>
          </a:p>
        </p:txBody>
      </p:sp>
      <p:sp>
        <p:nvSpPr>
          <p:cNvPr id="1048891"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48892"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SA"/>
          </a:p>
        </p:txBody>
      </p:sp>
      <p:sp>
        <p:nvSpPr>
          <p:cNvPr id="1048893"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48894"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SA"/>
          </a:p>
        </p:txBody>
      </p:sp>
      <p:sp>
        <p:nvSpPr>
          <p:cNvPr id="1048895" name="Date Placeholder 6"/>
          <p:cNvSpPr>
            <a:spLocks noGrp="1"/>
          </p:cNvSpPr>
          <p:nvPr>
            <p:ph type="dt" sz="half" idx="10"/>
          </p:nvPr>
        </p:nvSpPr>
        <p:spPr/>
        <p:txBody>
          <a:bodyPr/>
          <a:lstStyle/>
          <a:p>
            <a:fld id="{D3330366-55B0-4E68-811E-C194A4862507}" type="datetimeFigureOut">
              <a:rPr lang="ar-SA" smtClean="0"/>
              <a:t>29/07/1446</a:t>
            </a:fld>
            <a:endParaRPr lang="ar-SA"/>
          </a:p>
        </p:txBody>
      </p:sp>
      <p:sp>
        <p:nvSpPr>
          <p:cNvPr id="1048896" name="Footer Placeholder 7"/>
          <p:cNvSpPr>
            <a:spLocks noGrp="1"/>
          </p:cNvSpPr>
          <p:nvPr>
            <p:ph type="ftr" sz="quarter" idx="11"/>
          </p:nvPr>
        </p:nvSpPr>
        <p:spPr/>
        <p:txBody>
          <a:bodyPr/>
          <a:lstStyle/>
          <a:p>
            <a:endParaRPr lang="ar-SA"/>
          </a:p>
        </p:txBody>
      </p:sp>
      <p:sp>
        <p:nvSpPr>
          <p:cNvPr id="1048897" name="Slide Number Placeholder 8"/>
          <p:cNvSpPr>
            <a:spLocks noGrp="1"/>
          </p:cNvSpPr>
          <p:nvPr>
            <p:ph type="sldNum" sz="quarter" idx="12"/>
          </p:nvPr>
        </p:nvSpPr>
        <p:spPr/>
        <p:txBody>
          <a:bodyPr/>
          <a:lstStyle/>
          <a:p>
            <a:fld id="{0E27962B-2883-4A8F-ABA4-74B3368C6AC1}" type="slidenum">
              <a:rPr lang="ar-SA" smtClean="0"/>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048859" name="Title 1"/>
          <p:cNvSpPr>
            <a:spLocks noGrp="1"/>
          </p:cNvSpPr>
          <p:nvPr>
            <p:ph type="title"/>
          </p:nvPr>
        </p:nvSpPr>
        <p:spPr/>
        <p:txBody>
          <a:bodyPr/>
          <a:lstStyle/>
          <a:p>
            <a:r>
              <a:rPr lang="en-US"/>
              <a:t>Click to edit Master title style</a:t>
            </a:r>
            <a:endParaRPr lang="ar-SA"/>
          </a:p>
        </p:txBody>
      </p:sp>
      <p:sp>
        <p:nvSpPr>
          <p:cNvPr id="1048860" name="Date Placeholder 2"/>
          <p:cNvSpPr>
            <a:spLocks noGrp="1"/>
          </p:cNvSpPr>
          <p:nvPr>
            <p:ph type="dt" sz="half" idx="10"/>
          </p:nvPr>
        </p:nvSpPr>
        <p:spPr/>
        <p:txBody>
          <a:bodyPr/>
          <a:lstStyle/>
          <a:p>
            <a:fld id="{D3330366-55B0-4E68-811E-C194A4862507}" type="datetimeFigureOut">
              <a:rPr lang="ar-SA" smtClean="0"/>
              <a:t>29/07/1446</a:t>
            </a:fld>
            <a:endParaRPr lang="ar-SA"/>
          </a:p>
        </p:txBody>
      </p:sp>
      <p:sp>
        <p:nvSpPr>
          <p:cNvPr id="1048861" name="Footer Placeholder 3"/>
          <p:cNvSpPr>
            <a:spLocks noGrp="1"/>
          </p:cNvSpPr>
          <p:nvPr>
            <p:ph type="ftr" sz="quarter" idx="11"/>
          </p:nvPr>
        </p:nvSpPr>
        <p:spPr/>
        <p:txBody>
          <a:bodyPr/>
          <a:lstStyle/>
          <a:p>
            <a:endParaRPr lang="ar-SA"/>
          </a:p>
        </p:txBody>
      </p:sp>
      <p:sp>
        <p:nvSpPr>
          <p:cNvPr id="1048862" name="Slide Number Placeholder 4"/>
          <p:cNvSpPr>
            <a:spLocks noGrp="1"/>
          </p:cNvSpPr>
          <p:nvPr>
            <p:ph type="sldNum" sz="quarter" idx="12"/>
          </p:nvPr>
        </p:nvSpPr>
        <p:spPr/>
        <p:txBody>
          <a:bodyPr/>
          <a:lstStyle/>
          <a:p>
            <a:fld id="{0E27962B-2883-4A8F-ABA4-74B3368C6AC1}" type="slidenum">
              <a:rPr lang="ar-SA" smtClean="0"/>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1048898" name="Date Placeholder 1"/>
          <p:cNvSpPr>
            <a:spLocks noGrp="1"/>
          </p:cNvSpPr>
          <p:nvPr>
            <p:ph type="dt" sz="half" idx="10"/>
          </p:nvPr>
        </p:nvSpPr>
        <p:spPr/>
        <p:txBody>
          <a:bodyPr/>
          <a:lstStyle/>
          <a:p>
            <a:fld id="{D3330366-55B0-4E68-811E-C194A4862507}" type="datetimeFigureOut">
              <a:rPr lang="ar-SA" smtClean="0"/>
              <a:t>29/07/1446</a:t>
            </a:fld>
            <a:endParaRPr lang="ar-SA"/>
          </a:p>
        </p:txBody>
      </p:sp>
      <p:sp>
        <p:nvSpPr>
          <p:cNvPr id="1048899" name="Footer Placeholder 2"/>
          <p:cNvSpPr>
            <a:spLocks noGrp="1"/>
          </p:cNvSpPr>
          <p:nvPr>
            <p:ph type="ftr" sz="quarter" idx="11"/>
          </p:nvPr>
        </p:nvSpPr>
        <p:spPr/>
        <p:txBody>
          <a:bodyPr/>
          <a:lstStyle/>
          <a:p>
            <a:endParaRPr lang="ar-SA"/>
          </a:p>
        </p:txBody>
      </p:sp>
      <p:sp>
        <p:nvSpPr>
          <p:cNvPr id="1048900" name="Slide Number Placeholder 3"/>
          <p:cNvSpPr>
            <a:spLocks noGrp="1"/>
          </p:cNvSpPr>
          <p:nvPr>
            <p:ph type="sldNum" sz="quarter" idx="12"/>
          </p:nvPr>
        </p:nvSpPr>
        <p:spPr/>
        <p:txBody>
          <a:bodyPr/>
          <a:lstStyle/>
          <a:p>
            <a:fld id="{0E27962B-2883-4A8F-ABA4-74B3368C6AC1}" type="slidenum">
              <a:rPr lang="ar-SA" smtClean="0"/>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048901" name="Title 1"/>
          <p:cNvSpPr>
            <a:spLocks noGrp="1"/>
          </p:cNvSpPr>
          <p:nvPr>
            <p:ph type="title"/>
          </p:nvPr>
        </p:nvSpPr>
        <p:spPr>
          <a:xfrm>
            <a:off x="457200" y="273050"/>
            <a:ext cx="3008313" cy="1162050"/>
          </a:xfrm>
        </p:spPr>
        <p:txBody>
          <a:bodyPr anchor="b"/>
          <a:lstStyle>
            <a:lvl1pPr algn="r">
              <a:defRPr sz="2000" b="1"/>
            </a:lvl1pPr>
          </a:lstStyle>
          <a:p>
            <a:r>
              <a:rPr lang="en-US"/>
              <a:t>Click to edit Master title style</a:t>
            </a:r>
            <a:endParaRPr lang="ar-SA"/>
          </a:p>
        </p:txBody>
      </p:sp>
      <p:sp>
        <p:nvSpPr>
          <p:cNvPr id="1048902"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SA"/>
          </a:p>
        </p:txBody>
      </p:sp>
      <p:sp>
        <p:nvSpPr>
          <p:cNvPr id="1048903"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48904" name="Date Placeholder 4"/>
          <p:cNvSpPr>
            <a:spLocks noGrp="1"/>
          </p:cNvSpPr>
          <p:nvPr>
            <p:ph type="dt" sz="half" idx="10"/>
          </p:nvPr>
        </p:nvSpPr>
        <p:spPr/>
        <p:txBody>
          <a:bodyPr/>
          <a:lstStyle/>
          <a:p>
            <a:fld id="{D3330366-55B0-4E68-811E-C194A4862507}" type="datetimeFigureOut">
              <a:rPr lang="ar-SA" smtClean="0"/>
              <a:t>29/07/1446</a:t>
            </a:fld>
            <a:endParaRPr lang="ar-SA"/>
          </a:p>
        </p:txBody>
      </p:sp>
      <p:sp>
        <p:nvSpPr>
          <p:cNvPr id="1048905" name="Footer Placeholder 5"/>
          <p:cNvSpPr>
            <a:spLocks noGrp="1"/>
          </p:cNvSpPr>
          <p:nvPr>
            <p:ph type="ftr" sz="quarter" idx="11"/>
          </p:nvPr>
        </p:nvSpPr>
        <p:spPr/>
        <p:txBody>
          <a:bodyPr/>
          <a:lstStyle/>
          <a:p>
            <a:endParaRPr lang="ar-SA"/>
          </a:p>
        </p:txBody>
      </p:sp>
      <p:sp>
        <p:nvSpPr>
          <p:cNvPr id="1048906" name="Slide Number Placeholder 6"/>
          <p:cNvSpPr>
            <a:spLocks noGrp="1"/>
          </p:cNvSpPr>
          <p:nvPr>
            <p:ph type="sldNum" sz="quarter" idx="12"/>
          </p:nvPr>
        </p:nvSpPr>
        <p:spPr/>
        <p:txBody>
          <a:bodyPr/>
          <a:lstStyle/>
          <a:p>
            <a:fld id="{0E27962B-2883-4A8F-ABA4-74B3368C6AC1}" type="slidenum">
              <a:rPr lang="ar-SA" smtClean="0"/>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048868" name="Title 1"/>
          <p:cNvSpPr>
            <a:spLocks noGrp="1"/>
          </p:cNvSpPr>
          <p:nvPr>
            <p:ph type="title"/>
          </p:nvPr>
        </p:nvSpPr>
        <p:spPr>
          <a:xfrm>
            <a:off x="1792288" y="4800600"/>
            <a:ext cx="5486400" cy="566738"/>
          </a:xfrm>
        </p:spPr>
        <p:txBody>
          <a:bodyPr anchor="b"/>
          <a:lstStyle>
            <a:lvl1pPr algn="r">
              <a:defRPr sz="2000" b="1"/>
            </a:lvl1pPr>
          </a:lstStyle>
          <a:p>
            <a:r>
              <a:rPr lang="en-US"/>
              <a:t>Click to edit Master title style</a:t>
            </a:r>
            <a:endParaRPr lang="ar-SA"/>
          </a:p>
        </p:txBody>
      </p:sp>
      <p:sp>
        <p:nvSpPr>
          <p:cNvPr id="1048869"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1048870"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48871" name="Date Placeholder 4"/>
          <p:cNvSpPr>
            <a:spLocks noGrp="1"/>
          </p:cNvSpPr>
          <p:nvPr>
            <p:ph type="dt" sz="half" idx="10"/>
          </p:nvPr>
        </p:nvSpPr>
        <p:spPr/>
        <p:txBody>
          <a:bodyPr/>
          <a:lstStyle/>
          <a:p>
            <a:fld id="{D3330366-55B0-4E68-811E-C194A4862507}" type="datetimeFigureOut">
              <a:rPr lang="ar-SA" smtClean="0"/>
              <a:t>29/07/1446</a:t>
            </a:fld>
            <a:endParaRPr lang="ar-SA"/>
          </a:p>
        </p:txBody>
      </p:sp>
      <p:sp>
        <p:nvSpPr>
          <p:cNvPr id="1048872" name="Footer Placeholder 5"/>
          <p:cNvSpPr>
            <a:spLocks noGrp="1"/>
          </p:cNvSpPr>
          <p:nvPr>
            <p:ph type="ftr" sz="quarter" idx="11"/>
          </p:nvPr>
        </p:nvSpPr>
        <p:spPr/>
        <p:txBody>
          <a:bodyPr/>
          <a:lstStyle/>
          <a:p>
            <a:endParaRPr lang="ar-SA"/>
          </a:p>
        </p:txBody>
      </p:sp>
      <p:sp>
        <p:nvSpPr>
          <p:cNvPr id="1048873" name="Slide Number Placeholder 6"/>
          <p:cNvSpPr>
            <a:spLocks noGrp="1"/>
          </p:cNvSpPr>
          <p:nvPr>
            <p:ph type="sldNum" sz="quarter" idx="12"/>
          </p:nvPr>
        </p:nvSpPr>
        <p:spPr/>
        <p:txBody>
          <a:bodyPr/>
          <a:lstStyle/>
          <a:p>
            <a:fld id="{0E27962B-2883-4A8F-ABA4-74B3368C6AC1}" type="slidenum">
              <a:rPr lang="ar-SA" smtClean="0"/>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48576" name="Title Placeholder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en-US"/>
              <a:t>Click to edit Master title style</a:t>
            </a:r>
            <a:endParaRPr lang="ar-SA"/>
          </a:p>
        </p:txBody>
      </p:sp>
      <p:sp>
        <p:nvSpPr>
          <p:cNvPr id="1048577" name="Text Placeholder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SA"/>
          </a:p>
        </p:txBody>
      </p:sp>
      <p:sp>
        <p:nvSpPr>
          <p:cNvPr id="1048578" name="Date Placeholder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D3330366-55B0-4E68-811E-C194A4862507}" type="datetimeFigureOut">
              <a:rPr lang="ar-SA" smtClean="0"/>
              <a:t>29/07/1446</a:t>
            </a:fld>
            <a:endParaRPr lang="ar-SA"/>
          </a:p>
        </p:txBody>
      </p:sp>
      <p:sp>
        <p:nvSpPr>
          <p:cNvPr id="1048579"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1048580" name="Slide Number Placeholder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0E27962B-2883-4A8F-ABA4-74B3368C6AC1}" type="slidenum">
              <a:rPr lang="ar-SA" smtClean="0"/>
              <a:t>‹#›</a:t>
            </a:fld>
            <a:endParaRPr lang="ar-S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86" name="TextBox 8"/>
          <p:cNvSpPr txBox="1"/>
          <p:nvPr/>
        </p:nvSpPr>
        <p:spPr>
          <a:xfrm>
            <a:off x="1676400" y="533400"/>
            <a:ext cx="7162800" cy="1424940"/>
          </a:xfrm>
          <a:prstGeom prst="rect">
            <a:avLst/>
          </a:prstGeom>
          <a:noFill/>
        </p:spPr>
        <p:txBody>
          <a:bodyPr wrap="square" rtlCol="1">
            <a:spAutoFit/>
          </a:bodyPr>
          <a:lstStyle/>
          <a:p>
            <a:pPr algn="r"/>
            <a:r>
              <a:rPr lang="ar-IQ" b="1" dirty="0"/>
              <a:t>وزراة التعليم العالي والبحث العلمي </a:t>
            </a:r>
            <a:r>
              <a:rPr lang="ar-SA" b="1" dirty="0"/>
              <a:t>/</a:t>
            </a:r>
            <a:r>
              <a:rPr lang="ar-IQ" b="1" dirty="0"/>
              <a:t> العراق </a:t>
            </a:r>
          </a:p>
          <a:p>
            <a:pPr algn="r"/>
            <a:r>
              <a:rPr lang="ar-IQ" b="1" dirty="0"/>
              <a:t>هيئة التعليم التقني</a:t>
            </a:r>
            <a:r>
              <a:rPr lang="ar-SA" b="1" dirty="0"/>
              <a:t>/</a:t>
            </a:r>
            <a:r>
              <a:rPr lang="ar-IQ" b="1" dirty="0"/>
              <a:t>العراق </a:t>
            </a:r>
          </a:p>
          <a:p>
            <a:pPr algn="r"/>
            <a:r>
              <a:rPr lang="ar-SA" b="1" dirty="0"/>
              <a:t>المعهد الطبي التقني/ المنصور</a:t>
            </a:r>
            <a:endParaRPr lang="en-US" b="1" dirty="0"/>
          </a:p>
          <a:p>
            <a:pPr algn="r"/>
            <a:r>
              <a:rPr lang="ar-IQ" b="1" dirty="0"/>
              <a:t>قسم </a:t>
            </a:r>
            <a:r>
              <a:rPr lang="ar-SA" b="1" dirty="0" err="1"/>
              <a:t>الادارة</a:t>
            </a:r>
            <a:r>
              <a:rPr lang="ar-SA" b="1" dirty="0"/>
              <a:t> الصحية</a:t>
            </a:r>
            <a:endParaRPr lang="ar-IQ" b="1" dirty="0"/>
          </a:p>
          <a:p>
            <a:pPr algn="r"/>
            <a:endParaRPr lang="ar-IQ" b="1" dirty="0"/>
          </a:p>
        </p:txBody>
      </p:sp>
      <p:sp>
        <p:nvSpPr>
          <p:cNvPr id="1048587" name="TextBox 9"/>
          <p:cNvSpPr txBox="1"/>
          <p:nvPr/>
        </p:nvSpPr>
        <p:spPr>
          <a:xfrm>
            <a:off x="685800" y="1752600"/>
            <a:ext cx="7543800" cy="1691641"/>
          </a:xfrm>
          <a:prstGeom prst="rect">
            <a:avLst/>
          </a:prstGeom>
        </p:spPr>
        <p:style>
          <a:lnRef idx="1">
            <a:schemeClr val="accent5"/>
          </a:lnRef>
          <a:fillRef idx="3">
            <a:schemeClr val="accent5"/>
          </a:fillRef>
          <a:effectRef idx="2">
            <a:schemeClr val="accent5"/>
          </a:effectRef>
          <a:fontRef idx="minor">
            <a:schemeClr val="lt1"/>
          </a:fontRef>
        </p:style>
        <p:txBody>
          <a:bodyPr wrap="square" rtlCol="1">
            <a:spAutoFit/>
          </a:bodyPr>
          <a:lstStyle/>
          <a:p>
            <a:pPr algn="ctr"/>
            <a:r>
              <a:rPr lang="ar-IQ" sz="3600" b="1" dirty="0">
                <a:solidFill>
                  <a:schemeClr val="tx2">
                    <a:lumMod val="50000"/>
                  </a:schemeClr>
                </a:solidFill>
              </a:rPr>
              <a:t>الحقيبة التعليمية </a:t>
            </a:r>
          </a:p>
          <a:p>
            <a:pPr algn="ctr"/>
            <a:r>
              <a:rPr lang="ar-IQ" sz="3600" b="1" dirty="0">
                <a:solidFill>
                  <a:schemeClr val="tx2">
                    <a:lumMod val="50000"/>
                  </a:schemeClr>
                </a:solidFill>
              </a:rPr>
              <a:t>لمادة </a:t>
            </a:r>
          </a:p>
          <a:p>
            <a:pPr algn="ctr"/>
            <a:r>
              <a:rPr lang="ar-SA" sz="3600" b="1" dirty="0" err="1">
                <a:solidFill>
                  <a:schemeClr val="tx2">
                    <a:lumMod val="50000"/>
                  </a:schemeClr>
                </a:solidFill>
              </a:rPr>
              <a:t>ادارة</a:t>
            </a:r>
            <a:r>
              <a:rPr lang="ar-SA" sz="3600" b="1" dirty="0">
                <a:solidFill>
                  <a:schemeClr val="tx2">
                    <a:lumMod val="50000"/>
                  </a:schemeClr>
                </a:solidFill>
              </a:rPr>
              <a:t> المستشفيات</a:t>
            </a:r>
            <a:endParaRPr lang="ar-IQ" sz="3600" b="1" dirty="0">
              <a:solidFill>
                <a:schemeClr val="tx2">
                  <a:lumMod val="50000"/>
                </a:schemeClr>
              </a:solidFill>
            </a:endParaRPr>
          </a:p>
        </p:txBody>
      </p:sp>
      <p:sp>
        <p:nvSpPr>
          <p:cNvPr id="1048588" name="TextBox 11"/>
          <p:cNvSpPr txBox="1"/>
          <p:nvPr/>
        </p:nvSpPr>
        <p:spPr>
          <a:xfrm>
            <a:off x="2500298" y="4000504"/>
            <a:ext cx="4114800" cy="802640"/>
          </a:xfrm>
          <a:prstGeom prst="rect">
            <a:avLst/>
          </a:prstGeom>
        </p:spPr>
        <p:style>
          <a:lnRef idx="2">
            <a:schemeClr val="accent2"/>
          </a:lnRef>
          <a:fillRef idx="1">
            <a:schemeClr val="lt1"/>
          </a:fillRef>
          <a:effectRef idx="0">
            <a:schemeClr val="accent2"/>
          </a:effectRef>
          <a:fontRef idx="minor">
            <a:schemeClr val="dk1"/>
          </a:fontRef>
        </p:style>
        <p:txBody>
          <a:bodyPr wrap="square" rtlCol="1">
            <a:spAutoFit/>
          </a:bodyPr>
          <a:lstStyle/>
          <a:p>
            <a:pPr algn="ctr"/>
            <a:r>
              <a:rPr lang="ar-IQ" sz="2400" dirty="0"/>
              <a:t>اعداد </a:t>
            </a:r>
          </a:p>
          <a:p>
            <a:pPr algn="ctr"/>
            <a:r>
              <a:rPr lang="ar-SA" sz="2400" dirty="0"/>
              <a:t>د.</a:t>
            </a:r>
            <a:r>
              <a:rPr lang="ar-SA" sz="2400" dirty="0">
                <a:solidFill>
                  <a:schemeClr val="dk1"/>
                </a:solidFill>
              </a:rPr>
              <a:t>مروة</a:t>
            </a:r>
            <a:r>
              <a:rPr lang="en-US" altLang="ar-SA" sz="2400" dirty="0">
                <a:solidFill>
                  <a:schemeClr val="dk1"/>
                </a:solidFill>
              </a:rPr>
              <a:t> </a:t>
            </a:r>
            <a:r>
              <a:rPr lang="ar-SA" altLang="en-US" sz="2400" dirty="0">
                <a:solidFill>
                  <a:schemeClr val="dk1"/>
                </a:solidFill>
              </a:rPr>
              <a:t>علي</a:t>
            </a:r>
            <a:r>
              <a:rPr lang="en-US" altLang="ar-SA" sz="2400" dirty="0">
                <a:solidFill>
                  <a:schemeClr val="dk1"/>
                </a:solidFill>
              </a:rPr>
              <a:t> </a:t>
            </a:r>
            <a:r>
              <a:rPr lang="ar-SA" altLang="en-US" sz="2400" dirty="0">
                <a:solidFill>
                  <a:schemeClr val="dk1"/>
                </a:solidFill>
              </a:rPr>
              <a:t>عودة</a:t>
            </a:r>
            <a:endParaRPr lang="zh-CN" altLang="en-US"/>
          </a:p>
        </p:txBody>
      </p:sp>
      <p:pic>
        <p:nvPicPr>
          <p:cNvPr id="2097152" name="Picture 2" descr="C:\Users\ASUS\Desktop\New folder\shar1.jpg"/>
          <p:cNvPicPr>
            <a:picLocks noChangeAspect="1" noChangeArrowheads="1"/>
          </p:cNvPicPr>
          <p:nvPr/>
        </p:nvPicPr>
        <p:blipFill>
          <a:blip r:embed="rId2" cstate="print"/>
          <a:srcRect/>
          <a:stretch>
            <a:fillRect/>
          </a:stretch>
        </p:blipFill>
        <p:spPr bwMode="auto">
          <a:xfrm>
            <a:off x="0" y="1"/>
            <a:ext cx="1447800" cy="1752599"/>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xit" presetSubtype="4" fill="hold" grpId="0" nodeType="clickEffect">
                                  <p:stCondLst>
                                    <p:cond delay="0"/>
                                  </p:stCondLst>
                                  <p:childTnLst>
                                    <p:anim calcmode="lin" valueType="num">
                                      <p:cBhvr additive="base">
                                        <p:cTn id="6" dur="2000"/>
                                        <p:tgtEl>
                                          <p:spTgt spid="1048588"/>
                                        </p:tgtEl>
                                        <p:attrNameLst>
                                          <p:attrName>ppt_x</p:attrName>
                                        </p:attrNameLst>
                                      </p:cBhvr>
                                      <p:tavLst>
                                        <p:tav tm="0">
                                          <p:val>
                                            <p:strVal val="ppt_x"/>
                                          </p:val>
                                        </p:tav>
                                        <p:tav tm="100000">
                                          <p:val>
                                            <p:strVal val="ppt_x"/>
                                          </p:val>
                                        </p:tav>
                                      </p:tavLst>
                                    </p:anim>
                                    <p:anim calcmode="lin" valueType="num">
                                      <p:cBhvr additive="base">
                                        <p:cTn id="7" dur="2000"/>
                                        <p:tgtEl>
                                          <p:spTgt spid="1048588"/>
                                        </p:tgtEl>
                                        <p:attrNameLst>
                                          <p:attrName>ppt_y</p:attrName>
                                        </p:attrNameLst>
                                      </p:cBhvr>
                                      <p:tavLst>
                                        <p:tav tm="0">
                                          <p:val>
                                            <p:strVal val="ppt_y"/>
                                          </p:val>
                                        </p:tav>
                                        <p:tav tm="100000">
                                          <p:val>
                                            <p:strVal val="1+ppt_h/2"/>
                                          </p:val>
                                        </p:tav>
                                      </p:tavLst>
                                    </p:anim>
                                    <p:set>
                                      <p:cBhvr>
                                        <p:cTn id="8" dur="1" fill="hold">
                                          <p:stCondLst>
                                            <p:cond delay="1999"/>
                                          </p:stCondLst>
                                        </p:cTn>
                                        <p:tgtEl>
                                          <p:spTgt spid="1048588"/>
                                        </p:tgtEl>
                                        <p:attrNameLst>
                                          <p:attrName>style.visibility</p:attrName>
                                        </p:attrNameLst>
                                      </p:cBhvr>
                                      <p:to>
                                        <p:strVal val="hidden"/>
                                      </p:to>
                                    </p:set>
                                  </p:childTnLst>
                                </p:cTn>
                              </p:par>
                            </p:childTnLst>
                          </p:cTn>
                        </p:par>
                      </p:childTnLst>
                    </p:cTn>
                  </p:par>
                  <p:par>
                    <p:cTn id="9" fill="hold">
                      <p:stCondLst>
                        <p:cond delay="indefinite"/>
                      </p:stCondLst>
                      <p:childTnLst>
                        <p:par>
                          <p:cTn id="10" fill="hold">
                            <p:stCondLst>
                              <p:cond delay="0"/>
                            </p:stCondLst>
                            <p:childTnLst>
                              <p:par>
                                <p:cTn id="11" presetID="38" presetClass="exit" presetSubtype="0" accel="50000" fill="hold" grpId="0" nodeType="clickEffect">
                                  <p:stCondLst>
                                    <p:cond delay="0"/>
                                  </p:stCondLst>
                                  <p:iterate type="lt">
                                    <p:tmPct val="50000"/>
                                  </p:iterate>
                                  <p:childTnLst>
                                    <p:anim calcmode="lin" valueType="num">
                                      <p:cBhvr>
                                        <p:cTn id="12" dur="500">
                                          <p:stCondLst>
                                            <p:cond delay="0"/>
                                          </p:stCondLst>
                                        </p:cTn>
                                        <p:tgtEl>
                                          <p:spTgt spid="1048587"/>
                                        </p:tgtEl>
                                        <p:attrNameLst>
                                          <p:attrName>style.rotation</p:attrName>
                                        </p:attrNameLst>
                                      </p:cBhvr>
                                      <p:tavLst>
                                        <p:tav tm="0">
                                          <p:val>
                                            <p:fltVal val="0"/>
                                          </p:val>
                                        </p:tav>
                                        <p:tav tm="100000">
                                          <p:val>
                                            <p:fltVal val="45"/>
                                          </p:val>
                                        </p:tav>
                                      </p:tavLst>
                                    </p:anim>
                                    <p:anim calcmode="lin" valueType="num">
                                      <p:cBhvr>
                                        <p:cTn id="13" dur="500">
                                          <p:stCondLst>
                                            <p:cond delay="0"/>
                                          </p:stCondLst>
                                        </p:cTn>
                                        <p:tgtEl>
                                          <p:spTgt spid="1048587"/>
                                        </p:tgtEl>
                                        <p:attrNameLst>
                                          <p:attrName>ppt_y</p:attrName>
                                        </p:attrNameLst>
                                      </p:cBhvr>
                                      <p:tavLst>
                                        <p:tav tm="0">
                                          <p:val>
                                            <p:strVal val="ppt_y"/>
                                          </p:val>
                                        </p:tav>
                                        <p:tav tm="100000">
                                          <p:val>
                                            <p:strVal val="ppt_y+1"/>
                                          </p:val>
                                        </p:tav>
                                      </p:tavLst>
                                    </p:anim>
                                    <p:set>
                                      <p:cBhvr>
                                        <p:cTn id="14" dur="1" fill="hold">
                                          <p:stCondLst>
                                            <p:cond delay="499"/>
                                          </p:stCondLst>
                                        </p:cTn>
                                        <p:tgtEl>
                                          <p:spTgt spid="104858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8587" grpId="0" animBg="1"/>
      <p:bldP spid="1048588"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17" name="Rectangle 1"/>
          <p:cNvSpPr>
            <a:spLocks noChangeArrowheads="1"/>
          </p:cNvSpPr>
          <p:nvPr/>
        </p:nvSpPr>
        <p:spPr bwMode="auto">
          <a:xfrm>
            <a:off x="357158" y="536875"/>
            <a:ext cx="8572560" cy="542543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tab pos="457200" algn="l"/>
              </a:tabLst>
            </a:pPr>
            <a:r>
              <a:rPr kumimoji="0" lang="ar-IQ" sz="2400" b="1"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حقبة </a:t>
            </a:r>
            <a:r>
              <a:rPr kumimoji="0" lang="ar-IQ" sz="2400" b="1"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انشاء</a:t>
            </a:r>
            <a:r>
              <a:rPr kumimoji="0" lang="ar-IQ" sz="2400" b="1"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وزارة الصحة 1952-1968</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1" eaLnBrk="0" fontAlgn="base" latinLnBrk="0" hangingPunct="0">
              <a:lnSpc>
                <a:spcPct val="100000"/>
              </a:lnSpc>
              <a:spcBef>
                <a:spcPct val="0"/>
              </a:spcBef>
              <a:spcAft>
                <a:spcPct val="0"/>
              </a:spcAft>
              <a:buClrTx/>
              <a:buSzTx/>
              <a:buFontTx/>
              <a:buNone/>
              <a:tabLst>
                <a:tab pos="457200" algn="l"/>
              </a:tabLst>
            </a:pP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تمتد هذه الحقبة بموجب قانون رقم 28 لسنة 1952 وحتى عام 1968 واهم المهام:</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1" eaLnBrk="0" fontAlgn="base" latinLnBrk="0" hangingPunct="0">
              <a:lnSpc>
                <a:spcPct val="100000"/>
              </a:lnSpc>
              <a:spcBef>
                <a:spcPct val="0"/>
              </a:spcBef>
              <a:spcAft>
                <a:spcPct val="0"/>
              </a:spcAft>
              <a:buClrTx/>
              <a:buSzTx/>
              <a:buFontTx/>
              <a:buChar char="•"/>
              <a:tabLst>
                <a:tab pos="457200" algn="l"/>
              </a:tabLst>
            </a:pP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تأسيس معاهد الوقاية من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الامراض</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والمصحات والمستشفيات وكليات الطب والمدارس الصحية.</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1" eaLnBrk="0" fontAlgn="base" latinLnBrk="0" hangingPunct="0">
              <a:lnSpc>
                <a:spcPct val="100000"/>
              </a:lnSpc>
              <a:spcBef>
                <a:spcPct val="0"/>
              </a:spcBef>
              <a:spcAft>
                <a:spcPct val="0"/>
              </a:spcAft>
              <a:buClrTx/>
              <a:buSzTx/>
              <a:buFontTx/>
              <a:buChar char="•"/>
              <a:tabLst>
                <a:tab pos="457200" algn="l"/>
              </a:tabLst>
            </a:pP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مدارس الموظفين الصحيين والتمريض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والقبالة</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والمستشفى التعليمي.</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1" eaLnBrk="0" fontAlgn="base" latinLnBrk="0" hangingPunct="0">
              <a:lnSpc>
                <a:spcPct val="100000"/>
              </a:lnSpc>
              <a:spcBef>
                <a:spcPct val="0"/>
              </a:spcBef>
              <a:spcAft>
                <a:spcPct val="0"/>
              </a:spcAft>
              <a:buClrTx/>
              <a:buSzTx/>
              <a:buFontTx/>
              <a:buChar char="•"/>
              <a:tabLst>
                <a:tab pos="457200" algn="l"/>
              </a:tabLst>
            </a:pP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عام 1958 صدر قانون وزارة الصحة رقم (7) لسنة 1958.</a:t>
            </a:r>
            <a:endPar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endParaRPr>
          </a:p>
          <a:p>
            <a:pPr marL="0" marR="0" lvl="0" indent="0" algn="just" defTabSz="914400" rtl="1" eaLnBrk="0" fontAlgn="base" latinLnBrk="0" hangingPunct="0">
              <a:lnSpc>
                <a:spcPct val="100000"/>
              </a:lnSpc>
              <a:spcBef>
                <a:spcPct val="0"/>
              </a:spcBef>
              <a:spcAft>
                <a:spcPct val="0"/>
              </a:spcAft>
              <a:buClrTx/>
              <a:buSzTx/>
              <a:buFontTx/>
              <a:buChar char="•"/>
              <a:tabLst>
                <a:tab pos="457200" algn="l"/>
              </a:tabLst>
            </a:pPr>
            <a:endParaRPr lang="ar-SA" sz="2400" dirty="0">
              <a:latin typeface="Simplified Arabic" pitchFamily="18" charset="-78"/>
              <a:cs typeface="Simplified Arabic" pitchFamily="18" charset="-78"/>
            </a:endParaRPr>
          </a:p>
          <a:p>
            <a:pPr marL="0" marR="0" lvl="0" indent="0" algn="just" defTabSz="914400" rtl="1" eaLnBrk="0" fontAlgn="base" latinLnBrk="0" hangingPunct="0">
              <a:lnSpc>
                <a:spcPct val="100000"/>
              </a:lnSpc>
              <a:spcBef>
                <a:spcPct val="0"/>
              </a:spcBef>
              <a:spcAft>
                <a:spcPct val="0"/>
              </a:spcAft>
              <a:buClrTx/>
              <a:buSzTx/>
              <a:tabLst>
                <a:tab pos="457200" algn="l"/>
              </a:tabLst>
            </a:pP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1" eaLnBrk="0" fontAlgn="base" latinLnBrk="0" hangingPunct="0">
              <a:lnSpc>
                <a:spcPct val="100000"/>
              </a:lnSpc>
              <a:spcBef>
                <a:spcPct val="0"/>
              </a:spcBef>
              <a:spcAft>
                <a:spcPct val="0"/>
              </a:spcAft>
              <a:buClrTx/>
              <a:buSzTx/>
              <a:buFontTx/>
              <a:buNone/>
              <a:tabLst>
                <a:tab pos="457200" algn="l"/>
              </a:tabLst>
            </a:pPr>
            <a:r>
              <a:rPr kumimoji="0" lang="ar-IQ" sz="2400" b="1"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اهم</a:t>
            </a:r>
            <a:r>
              <a:rPr kumimoji="0" lang="ar-IQ" sz="2400" b="1"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النشاطات:</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1" eaLnBrk="0" fontAlgn="base" latinLnBrk="0" hangingPunct="0">
              <a:lnSpc>
                <a:spcPct val="100000"/>
              </a:lnSpc>
              <a:spcBef>
                <a:spcPct val="0"/>
              </a:spcBef>
              <a:spcAft>
                <a:spcPct val="0"/>
              </a:spcAft>
              <a:buClrTx/>
              <a:buSzTx/>
              <a:buFontTx/>
              <a:buChar char="•"/>
              <a:tabLst>
                <a:tab pos="457200" algn="l"/>
              </a:tabLst>
            </a:pP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انشاء</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مؤسسات الخدمات الصحية الريفية 1963.</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1" eaLnBrk="0" fontAlgn="base" latinLnBrk="0" hangingPunct="0">
              <a:lnSpc>
                <a:spcPct val="100000"/>
              </a:lnSpc>
              <a:spcBef>
                <a:spcPct val="0"/>
              </a:spcBef>
              <a:spcAft>
                <a:spcPct val="0"/>
              </a:spcAft>
              <a:buClrTx/>
              <a:buSzTx/>
              <a:buFontTx/>
              <a:buChar char="•"/>
              <a:tabLst>
                <a:tab pos="457200" algn="l"/>
              </a:tabLst>
            </a:pP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انشاء</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المؤسسات العامة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للادوية</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والمواد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الكيمياوية</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1965.</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1" eaLnBrk="0" fontAlgn="base" latinLnBrk="0" hangingPunct="0">
              <a:lnSpc>
                <a:spcPct val="100000"/>
              </a:lnSpc>
              <a:spcBef>
                <a:spcPct val="0"/>
              </a:spcBef>
              <a:spcAft>
                <a:spcPct val="0"/>
              </a:spcAft>
              <a:buClrTx/>
              <a:buSzTx/>
              <a:buFontTx/>
              <a:buChar char="•"/>
              <a:tabLst>
                <a:tab pos="457200" algn="l"/>
              </a:tabLst>
            </a:pP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انشاء</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معهد المهن الصحية 1967.</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1" eaLnBrk="0" fontAlgn="base" latinLnBrk="0" hangingPunct="0">
              <a:lnSpc>
                <a:spcPct val="100000"/>
              </a:lnSpc>
              <a:spcBef>
                <a:spcPct val="0"/>
              </a:spcBef>
              <a:spcAft>
                <a:spcPct val="0"/>
              </a:spcAft>
              <a:buClrTx/>
              <a:buSzTx/>
              <a:buFontTx/>
              <a:buChar char="•"/>
              <a:tabLst>
                <a:tab pos="457200" algn="l"/>
              </a:tabLst>
            </a:pP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بلغ عدد المستشفيات حوالي 149 وتضم (16327) سريراً.</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1" eaLnBrk="0" fontAlgn="base" latinLnBrk="0" hangingPunct="0">
              <a:lnSpc>
                <a:spcPct val="100000"/>
              </a:lnSpc>
              <a:spcBef>
                <a:spcPct val="0"/>
              </a:spcBef>
              <a:spcAft>
                <a:spcPct val="0"/>
              </a:spcAft>
              <a:buClrTx/>
              <a:buSzTx/>
              <a:buFontTx/>
              <a:buChar char="•"/>
              <a:tabLst>
                <a:tab pos="457200" algn="l"/>
              </a:tabLst>
            </a:pP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اجراء</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حملات عامة في مكافحة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التدرن</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والجدري والتلق5يحات لطلاب المدارس.</a:t>
            </a:r>
            <a:endParaRPr kumimoji="0" lang="ar-IQ" sz="24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808" name="Rectangle 1"/>
          <p:cNvSpPr>
            <a:spLocks noChangeArrowheads="1"/>
          </p:cNvSpPr>
          <p:nvPr/>
        </p:nvSpPr>
        <p:spPr bwMode="auto">
          <a:xfrm>
            <a:off x="571472" y="320990"/>
            <a:ext cx="8215306" cy="595884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pP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لذلك نقول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ان</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الحالة مرتبط بالمستقبل وبالتالي يمكن الحدوث من عدمه سواء عن طريق الانحراف عن الخطة المقررة للنتائج النهائية لذلك هناك فرق بين خسارة الخطر.</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pP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الخسارة تعني فقدان ونقصان لقيمة غير متوقعة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او</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على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الاقل</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غير متنبأ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بها</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من جراء ذلك الفعل؟</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pP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ومن هذا يمكن القول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ان</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الخطر في المستشفى يعرف على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اساس</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مايلي</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pP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(ذلك الفعل الناجم عن التعامل مع الحالة الصحية تخص المريض التي قد يؤدي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الى</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اصابته</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وتحمله خسارة ممكنة).</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pP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ومن هذا التعريف نستنتج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ان</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pP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وجود الشخص في المستشفى التفاعل مع حالته الصحية تستوجب تواجده.</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pP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هنالك رغبة كبيرة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واكيدة</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في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ان</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تكون النتائج صحيحة.</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pP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الاحتمالية في حصول خطأ وقصور في المعالجة الفنية.</a:t>
            </a:r>
            <a:endParaRPr kumimoji="0" lang="ar-SA" sz="2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809" name="Rectangle 1"/>
          <p:cNvSpPr>
            <a:spLocks noChangeArrowheads="1"/>
          </p:cNvSpPr>
          <p:nvPr/>
        </p:nvSpPr>
        <p:spPr bwMode="auto">
          <a:xfrm>
            <a:off x="285720" y="641520"/>
            <a:ext cx="8358182" cy="512064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pPr>
            <a:r>
              <a:rPr kumimoji="0" lang="ar-SA" sz="2800" b="1" i="0" u="none" strike="noStrike" cap="none" normalizeH="0" baseline="0" dirty="0" err="1">
                <a:ln>
                  <a:noFill/>
                </a:ln>
                <a:solidFill>
                  <a:schemeClr val="accent1"/>
                </a:solidFill>
                <a:effectLst/>
                <a:latin typeface="Simplified Arabic" pitchFamily="18" charset="-78"/>
                <a:ea typeface="Times New Roman" pitchFamily="18" charset="0"/>
                <a:cs typeface="Simplified Arabic" pitchFamily="18" charset="-78"/>
              </a:rPr>
              <a:t>ادارة</a:t>
            </a:r>
            <a:r>
              <a:rPr kumimoji="0" lang="ar-SA" sz="2800" b="1" i="0" u="none" strike="noStrike" cap="none" normalizeH="0" baseline="0" dirty="0">
                <a:ln>
                  <a:noFill/>
                </a:ln>
                <a:solidFill>
                  <a:schemeClr val="accent1"/>
                </a:solidFill>
                <a:effectLst/>
                <a:latin typeface="Simplified Arabic" pitchFamily="18" charset="-78"/>
                <a:ea typeface="Times New Roman" pitchFamily="18" charset="0"/>
                <a:cs typeface="Simplified Arabic" pitchFamily="18" charset="-78"/>
              </a:rPr>
              <a:t> الخطر في المستشفى:</a:t>
            </a:r>
            <a:endParaRPr kumimoji="0" lang="en-US" sz="2800" b="1" i="0" u="none" strike="noStrike" cap="none" normalizeH="0" baseline="0" dirty="0">
              <a:ln>
                <a:noFill/>
              </a:ln>
              <a:solidFill>
                <a:schemeClr val="accent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pP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ادارة</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الخطر (الوظيفة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الادارية</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التي تعمل على انجاز السبل الكفيلة بمواجهة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الاخطار</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التي تتعرض لها الممتلكات لغرض حماية كل هذه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الاموال</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او</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لتقليل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الاثار</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الناجمة من حدوث الخطر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الى</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اقل حد ممكن مع تأمين استمرارية الشروع في انجاز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اهدافه</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pPr>
            <a:r>
              <a:rPr kumimoji="0" lang="ar-SA" sz="2800" b="1" i="0" u="none" strike="noStrike" cap="none" normalizeH="0" baseline="0" dirty="0" err="1">
                <a:ln>
                  <a:noFill/>
                </a:ln>
                <a:solidFill>
                  <a:schemeClr val="accent1"/>
                </a:solidFill>
                <a:effectLst/>
                <a:latin typeface="Simplified Arabic" pitchFamily="18" charset="-78"/>
                <a:ea typeface="Times New Roman" pitchFamily="18" charset="0"/>
                <a:cs typeface="Simplified Arabic" pitchFamily="18" charset="-78"/>
              </a:rPr>
              <a:t>ادارة</a:t>
            </a:r>
            <a:r>
              <a:rPr kumimoji="0" lang="ar-SA" sz="2800" b="1" i="0" u="none" strike="noStrike" cap="none" normalizeH="0" baseline="0" dirty="0">
                <a:ln>
                  <a:noFill/>
                </a:ln>
                <a:solidFill>
                  <a:schemeClr val="accent1"/>
                </a:solidFill>
                <a:effectLst/>
                <a:latin typeface="Simplified Arabic" pitchFamily="18" charset="-78"/>
                <a:ea typeface="Times New Roman" pitchFamily="18" charset="0"/>
                <a:cs typeface="Simplified Arabic" pitchFamily="18" charset="-78"/>
              </a:rPr>
              <a:t> الخطر:</a:t>
            </a:r>
            <a:endParaRPr kumimoji="0" lang="en-US" sz="2800" b="0" i="0" u="none" strike="noStrike" cap="none" normalizeH="0" baseline="0" dirty="0">
              <a:ln>
                <a:noFill/>
              </a:ln>
              <a:solidFill>
                <a:schemeClr val="accent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pP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هي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ادارة</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شأنها شأن بقية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ادارت</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المشروع.</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pP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بمثابة صام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الامان</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لحماية المشروع من احتمالات الخسارة.</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pP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الحد من الخطر قدر المستطاع وتحليل احتمالية حدوثه </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pP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جعل تكاليف الخطر واقعية.</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pP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تؤدي عملا تحفيزيا من اجل بذل المزيد من الجهد لمنع وتقليل الخسائر. </a:t>
            </a:r>
            <a:endParaRPr kumimoji="0" lang="ar-SA" sz="2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810" name="Rectangle 1"/>
          <p:cNvSpPr>
            <a:spLocks noChangeArrowheads="1"/>
          </p:cNvSpPr>
          <p:nvPr/>
        </p:nvSpPr>
        <p:spPr bwMode="auto">
          <a:xfrm>
            <a:off x="928662" y="504538"/>
            <a:ext cx="7643802" cy="553973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pPr>
            <a:r>
              <a:rPr kumimoji="0" lang="ar-SA" sz="2800" b="1" i="0" u="none" strike="noStrike" cap="none" normalizeH="0" baseline="0" dirty="0">
                <a:ln>
                  <a:noFill/>
                </a:ln>
                <a:solidFill>
                  <a:schemeClr val="accent1"/>
                </a:solidFill>
                <a:effectLst/>
                <a:latin typeface="Simplified Arabic" pitchFamily="18" charset="-78"/>
                <a:ea typeface="Times New Roman" pitchFamily="18" charset="0"/>
                <a:cs typeface="Simplified Arabic" pitchFamily="18" charset="-78"/>
              </a:rPr>
              <a:t>وظائف مدير </a:t>
            </a:r>
            <a:r>
              <a:rPr kumimoji="0" lang="ar-SA" sz="2800" b="1" i="0" u="none" strike="noStrike" cap="none" normalizeH="0" baseline="0" dirty="0" err="1">
                <a:ln>
                  <a:noFill/>
                </a:ln>
                <a:solidFill>
                  <a:schemeClr val="accent1"/>
                </a:solidFill>
                <a:effectLst/>
                <a:latin typeface="Simplified Arabic" pitchFamily="18" charset="-78"/>
                <a:ea typeface="Times New Roman" pitchFamily="18" charset="0"/>
                <a:cs typeface="Simplified Arabic" pitchFamily="18" charset="-78"/>
              </a:rPr>
              <a:t>ادارة</a:t>
            </a:r>
            <a:r>
              <a:rPr kumimoji="0" lang="ar-SA" sz="2800" b="1" i="0" u="none" strike="noStrike" cap="none" normalizeH="0" baseline="0" dirty="0">
                <a:ln>
                  <a:noFill/>
                </a:ln>
                <a:solidFill>
                  <a:schemeClr val="accent1"/>
                </a:solidFill>
                <a:effectLst/>
                <a:latin typeface="Simplified Arabic" pitchFamily="18" charset="-78"/>
                <a:ea typeface="Times New Roman" pitchFamily="18" charset="0"/>
                <a:cs typeface="Simplified Arabic" pitchFamily="18" charset="-78"/>
              </a:rPr>
              <a:t> الخطر :</a:t>
            </a:r>
            <a:endParaRPr kumimoji="0" lang="en-US" sz="2800" b="0" i="0" u="none" strike="noStrike" cap="none" normalizeH="0" baseline="0" dirty="0">
              <a:ln>
                <a:noFill/>
              </a:ln>
              <a:solidFill>
                <a:schemeClr val="accent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pP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الوقوف على تحديد مواطن الخطر المحتملة من خلال:</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pP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المسح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الموقعي</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للمستشفى.</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pP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تحديد مراحل وخطوات العمل.</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pP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التأكيد على سلامة موجودات المستشفى.</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pP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التأكد من سلامة المحافظة على المستلزمات والمواد الصحية.</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pP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التأكد من سلامة وانسيابية وتنقل المرضى بين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الاقسام</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pP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اجراء</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المسح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التأريخي</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للاخطار</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الحاصلة في المستشفى والمواد الصحية.</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pP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تمييز بين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الاخطاء</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التي لها علاقة بالمريض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واخطار</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المتعلقة بوحدات المستشفى.</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pP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اعداد</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برنامج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ادارة</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الخطر للتقليل من احتمالات حصول الخطر.</a:t>
            </a:r>
            <a:endParaRPr kumimoji="0" lang="ar-SA" sz="2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811" name="Rectangle 1"/>
          <p:cNvSpPr>
            <a:spLocks noChangeArrowheads="1"/>
          </p:cNvSpPr>
          <p:nvPr/>
        </p:nvSpPr>
        <p:spPr bwMode="auto">
          <a:xfrm>
            <a:off x="428596" y="382386"/>
            <a:ext cx="8429684" cy="54254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eaLnBrk="1" fontAlgn="base" latinLnBrk="0" hangingPunct="1">
              <a:lnSpc>
                <a:spcPct val="100000"/>
              </a:lnSpc>
              <a:spcBef>
                <a:spcPct val="0"/>
              </a:spcBef>
              <a:spcAft>
                <a:spcPct val="0"/>
              </a:spcAft>
              <a:buClrTx/>
              <a:buSzTx/>
              <a:buFontTx/>
              <a:buNone/>
            </a:pPr>
            <a:r>
              <a:rPr kumimoji="0" lang="ar-SA" sz="2400" b="1" i="0" u="none" strike="noStrike" cap="none" normalizeH="0" baseline="0" dirty="0">
                <a:ln>
                  <a:noFill/>
                </a:ln>
                <a:solidFill>
                  <a:schemeClr val="accent1"/>
                </a:solidFill>
                <a:effectLst/>
                <a:latin typeface="Simplified Arabic" pitchFamily="18" charset="-78"/>
                <a:ea typeface="Times New Roman" pitchFamily="18" charset="0"/>
                <a:cs typeface="Simplified Arabic" pitchFamily="18" charset="-78"/>
              </a:rPr>
              <a:t>الخطر الناجم عن الخطأ الطبي:</a:t>
            </a:r>
            <a:endParaRPr kumimoji="0" lang="en-US" sz="2400" b="0" i="0" u="none" strike="noStrike" cap="none" normalizeH="0" baseline="0" dirty="0">
              <a:ln>
                <a:noFill/>
              </a:ln>
              <a:solidFill>
                <a:schemeClr val="accent1"/>
              </a:solidFill>
              <a:effectLst/>
              <a:latin typeface="Arial" pitchFamily="34" charset="0"/>
              <a:cs typeface="Arial" pitchFamily="34" charset="0"/>
            </a:endParaRPr>
          </a:p>
          <a:p>
            <a:pPr marL="0" marR="0" lvl="0" indent="0" algn="just" defTabSz="914400" eaLnBrk="0" fontAlgn="base" latinLnBrk="0" hangingPunct="0">
              <a:lnSpc>
                <a:spcPct val="100000"/>
              </a:lnSpc>
              <a:spcBef>
                <a:spcPct val="0"/>
              </a:spcBef>
              <a:spcAft>
                <a:spcPct val="0"/>
              </a:spcAft>
              <a:buClrTx/>
              <a:buSzTx/>
              <a:buFontTx/>
              <a:buNone/>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ارتبط الخطأ بالعمل/ ومن لا يعمل لا يخطأ وبالعكس، فالخطأ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ياتي</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من العنصر البشري قبل العنصر المادي- وبالعمل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الطكبي</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يرتبط الخطأ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بالعتصر</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البشري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اكثر</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من العناصر المادية وتشير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الاحصائيات</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بان هنالك نسبة 14.2% من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الاخطاء</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الطبية في الولايات المتحدة وهذا يعني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انها</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نسبة غير قليلة.</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eaLnBrk="0" fontAlgn="base" latinLnBrk="0" hangingPunct="0">
              <a:lnSpc>
                <a:spcPct val="100000"/>
              </a:lnSpc>
              <a:spcBef>
                <a:spcPct val="0"/>
              </a:spcBef>
              <a:spcAft>
                <a:spcPct val="0"/>
              </a:spcAft>
              <a:buClrTx/>
              <a:buSzTx/>
              <a:buFontTx/>
              <a:buNone/>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والسؤال الذي يمكن طرحه: لماذا يحدث الخطأ الطبي؟</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eaLnBrk="0" fontAlgn="base" latinLnBrk="0" hangingPunct="0">
              <a:lnSpc>
                <a:spcPct val="100000"/>
              </a:lnSpc>
              <a:spcBef>
                <a:spcPct val="0"/>
              </a:spcBef>
              <a:spcAft>
                <a:spcPct val="0"/>
              </a:spcAft>
              <a:buClrTx/>
              <a:buSzTx/>
              <a:buFontTx/>
              <a:buNone/>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يعرف الخطأ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بانه</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(الفعل غير المقصود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او</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الفعل الذي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لايتوافق</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مع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ماهو</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متوقع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او</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مخطط ).</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eaLnBrk="0" fontAlgn="base" latinLnBrk="0" hangingPunct="0">
              <a:lnSpc>
                <a:spcPct val="100000"/>
              </a:lnSpc>
              <a:spcBef>
                <a:spcPct val="0"/>
              </a:spcBef>
              <a:spcAft>
                <a:spcPct val="0"/>
              </a:spcAft>
              <a:buClrTx/>
              <a:buSzTx/>
              <a:buFontTx/>
              <a:buNone/>
            </a:pPr>
            <a:r>
              <a:rPr kumimoji="0" lang="ar-SA" sz="2400" b="1" i="0" u="none" strike="noStrike" cap="none" normalizeH="0" baseline="0" dirty="0">
                <a:ln>
                  <a:noFill/>
                </a:ln>
                <a:solidFill>
                  <a:schemeClr val="accent1"/>
                </a:solidFill>
                <a:effectLst/>
                <a:latin typeface="Simplified Arabic" pitchFamily="18" charset="-78"/>
                <a:ea typeface="Times New Roman" pitchFamily="18" charset="0"/>
                <a:cs typeface="Simplified Arabic" pitchFamily="18" charset="-78"/>
              </a:rPr>
              <a:t>ومن </a:t>
            </a:r>
            <a:r>
              <a:rPr kumimoji="0" lang="ar-SA" sz="2400" b="1" i="0" u="none" strike="noStrike" cap="none" normalizeH="0" baseline="0" dirty="0" err="1">
                <a:ln>
                  <a:noFill/>
                </a:ln>
                <a:solidFill>
                  <a:schemeClr val="accent1"/>
                </a:solidFill>
                <a:effectLst/>
                <a:latin typeface="Simplified Arabic" pitchFamily="18" charset="-78"/>
                <a:ea typeface="Times New Roman" pitchFamily="18" charset="0"/>
                <a:cs typeface="Simplified Arabic" pitchFamily="18" charset="-78"/>
              </a:rPr>
              <a:t>اهم</a:t>
            </a:r>
            <a:r>
              <a:rPr kumimoji="0" lang="ar-SA" sz="2400" b="1" i="0" u="none" strike="noStrike" cap="none" normalizeH="0" baseline="0" dirty="0">
                <a:ln>
                  <a:noFill/>
                </a:ln>
                <a:solidFill>
                  <a:schemeClr val="accent1"/>
                </a:solidFill>
                <a:effectLst/>
                <a:latin typeface="Simplified Arabic" pitchFamily="18" charset="-78"/>
                <a:ea typeface="Times New Roman" pitchFamily="18" charset="0"/>
                <a:cs typeface="Simplified Arabic" pitchFamily="18" charset="-78"/>
              </a:rPr>
              <a:t> </a:t>
            </a:r>
            <a:r>
              <a:rPr kumimoji="0" lang="ar-SA" sz="2400" b="1" i="0" u="none" strike="noStrike" cap="none" normalizeH="0" baseline="0" dirty="0" err="1">
                <a:ln>
                  <a:noFill/>
                </a:ln>
                <a:solidFill>
                  <a:schemeClr val="accent1"/>
                </a:solidFill>
                <a:effectLst/>
                <a:latin typeface="Simplified Arabic" pitchFamily="18" charset="-78"/>
                <a:ea typeface="Times New Roman" pitchFamily="18" charset="0"/>
                <a:cs typeface="Simplified Arabic" pitchFamily="18" charset="-78"/>
              </a:rPr>
              <a:t>اسباب</a:t>
            </a:r>
            <a:r>
              <a:rPr kumimoji="0" lang="ar-SA" sz="2400" b="1" i="0" u="none" strike="noStrike" cap="none" normalizeH="0" baseline="0" dirty="0">
                <a:ln>
                  <a:noFill/>
                </a:ln>
                <a:solidFill>
                  <a:schemeClr val="accent1"/>
                </a:solidFill>
                <a:effectLst/>
                <a:latin typeface="Simplified Arabic" pitchFamily="18" charset="-78"/>
                <a:ea typeface="Times New Roman" pitchFamily="18" charset="0"/>
                <a:cs typeface="Simplified Arabic" pitchFamily="18" charset="-78"/>
              </a:rPr>
              <a:t> التعرض </a:t>
            </a:r>
            <a:r>
              <a:rPr kumimoji="0" lang="ar-SA" sz="2400" b="1" i="0" u="none" strike="noStrike" cap="none" normalizeH="0" baseline="0" dirty="0" err="1">
                <a:ln>
                  <a:noFill/>
                </a:ln>
                <a:solidFill>
                  <a:schemeClr val="accent1"/>
                </a:solidFill>
                <a:effectLst/>
                <a:latin typeface="Simplified Arabic" pitchFamily="18" charset="-78"/>
                <a:ea typeface="Times New Roman" pitchFamily="18" charset="0"/>
                <a:cs typeface="Simplified Arabic" pitchFamily="18" charset="-78"/>
              </a:rPr>
              <a:t>الى</a:t>
            </a:r>
            <a:r>
              <a:rPr kumimoji="0" lang="ar-SA" sz="2400" b="1" i="0" u="none" strike="noStrike" cap="none" normalizeH="0" baseline="0" dirty="0">
                <a:ln>
                  <a:noFill/>
                </a:ln>
                <a:solidFill>
                  <a:schemeClr val="accent1"/>
                </a:solidFill>
                <a:effectLst/>
                <a:latin typeface="Simplified Arabic" pitchFamily="18" charset="-78"/>
                <a:ea typeface="Times New Roman" pitchFamily="18" charset="0"/>
                <a:cs typeface="Simplified Arabic" pitchFamily="18" charset="-78"/>
              </a:rPr>
              <a:t> الخطأ الطبي:</a:t>
            </a:r>
            <a:endParaRPr kumimoji="0" lang="en-US" sz="2400" b="1" i="0" u="none" strike="noStrike" cap="none" normalizeH="0" baseline="0" dirty="0">
              <a:ln>
                <a:noFill/>
              </a:ln>
              <a:solidFill>
                <a:schemeClr val="accent1"/>
              </a:solidFill>
              <a:effectLst/>
              <a:latin typeface="Arial" pitchFamily="34" charset="0"/>
              <a:cs typeface="Arial" pitchFamily="34" charset="0"/>
            </a:endParaRPr>
          </a:p>
          <a:p>
            <a:pPr marL="0" marR="0" lvl="0" indent="0" algn="just" defTabSz="914400" eaLnBrk="0" fontAlgn="base" latinLnBrk="0" hangingPunct="0">
              <a:lnSpc>
                <a:spcPct val="100000"/>
              </a:lnSpc>
              <a:spcBef>
                <a:spcPct val="0"/>
              </a:spcBef>
              <a:spcAft>
                <a:spcPct val="0"/>
              </a:spcAft>
              <a:buClrTx/>
              <a:buSzTx/>
              <a:buFontTx/>
              <a:buChar char="•"/>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عدم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التحوط</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الكافي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لاخذ</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شروط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الامان</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eaLnBrk="0" fontAlgn="base" latinLnBrk="0" hangingPunct="0">
              <a:lnSpc>
                <a:spcPct val="100000"/>
              </a:lnSpc>
              <a:spcBef>
                <a:spcPct val="0"/>
              </a:spcBef>
              <a:spcAft>
                <a:spcPct val="0"/>
              </a:spcAft>
              <a:buClrTx/>
              <a:buSzTx/>
              <a:buFontTx/>
              <a:buChar char="•"/>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الضعف في الثقافة الطبية والصحية </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eaLnBrk="0" fontAlgn="base" latinLnBrk="0" hangingPunct="0">
              <a:lnSpc>
                <a:spcPct val="100000"/>
              </a:lnSpc>
              <a:spcBef>
                <a:spcPct val="0"/>
              </a:spcBef>
              <a:spcAft>
                <a:spcPct val="0"/>
              </a:spcAft>
              <a:buClrTx/>
              <a:buSzTx/>
              <a:buFontTx/>
              <a:buChar char="•"/>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محدودية المتاحة لدى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الاطباء</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والممرضين في معالجة الحالات الطارئة</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eaLnBrk="0" fontAlgn="base" latinLnBrk="0" hangingPunct="0">
              <a:lnSpc>
                <a:spcPct val="100000"/>
              </a:lnSpc>
              <a:spcBef>
                <a:spcPct val="0"/>
              </a:spcBef>
              <a:spcAft>
                <a:spcPct val="0"/>
              </a:spcAft>
              <a:buClrTx/>
              <a:buSzTx/>
              <a:buFontTx/>
              <a:buChar char="•"/>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الارتفاع في مستوى المقاييس المعيارية الموضوعة للنجاح جعل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الامر</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يبدو بان مادون ذلك يعد خطأ في الانجاز.</a:t>
            </a:r>
            <a:r>
              <a:rPr kumimoji="0" lang="ar-SA" sz="2400" b="0" i="0" u="none" strike="noStrike" cap="none" normalizeH="0" baseline="0" dirty="0">
                <a:ln>
                  <a:noFill/>
                </a:ln>
                <a:solidFill>
                  <a:schemeClr val="tx1"/>
                </a:solidFill>
                <a:effectLst/>
                <a:latin typeface="Arial" pitchFamily="34" charset="0"/>
                <a:ea typeface="Times New Roman" pitchFamily="18" charset="0"/>
                <a:cs typeface="Simplified Arabic" pitchFamily="18" charset="-78"/>
              </a:rPr>
              <a:t> </a:t>
            </a:r>
            <a:endPar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endParaRPr>
          </a:p>
          <a:p>
            <a:pPr marL="0" marR="0" lvl="0" indent="0" algn="just" defTabSz="914400" eaLnBrk="0" fontAlgn="base" latinLnBrk="0" hangingPunct="0">
              <a:lnSpc>
                <a:spcPct val="100000"/>
              </a:lnSpc>
              <a:spcBef>
                <a:spcPct val="0"/>
              </a:spcBef>
              <a:spcAft>
                <a:spcPct val="0"/>
              </a:spcAft>
              <a:buClrTx/>
              <a:buSzTx/>
              <a:buFontTx/>
              <a:buNone/>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محدودة الخبرة الطبية والممارسة وخاصة عند حديثي التعيين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او</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التخرج.</a:t>
            </a:r>
            <a:r>
              <a:rPr kumimoji="0" lang="en-US" sz="2400" b="0" i="0" u="none" strike="noStrike" cap="none" normalizeH="0" baseline="0" dirty="0">
                <a:ln>
                  <a:noFill/>
                </a:ln>
                <a:solidFill>
                  <a:schemeClr val="tx1"/>
                </a:solidFill>
                <a:effectLst/>
                <a:latin typeface="Arial" pitchFamily="34" charset="0"/>
                <a:cs typeface="Arial" pitchFamily="34" charset="0"/>
              </a:rPr>
              <a:t> </a:t>
            </a:r>
          </a:p>
        </p:txBody>
      </p:sp>
    </p:spTree>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812" name="Rectangle 1"/>
          <p:cNvSpPr>
            <a:spLocks noChangeArrowheads="1"/>
          </p:cNvSpPr>
          <p:nvPr/>
        </p:nvSpPr>
        <p:spPr bwMode="auto">
          <a:xfrm>
            <a:off x="571472" y="577105"/>
            <a:ext cx="8215306" cy="553974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tab pos="473075" algn="r"/>
              </a:tabLst>
            </a:pPr>
            <a:r>
              <a:rPr kumimoji="0" lang="ar-SA" sz="2800" b="1" i="0" u="none" strike="noStrike" cap="none" normalizeH="0" baseline="0" dirty="0" err="1">
                <a:ln>
                  <a:noFill/>
                </a:ln>
                <a:solidFill>
                  <a:schemeClr val="accent1"/>
                </a:solidFill>
                <a:effectLst/>
                <a:latin typeface="Simplified Arabic" pitchFamily="18" charset="-78"/>
                <a:ea typeface="Times New Roman" pitchFamily="18" charset="0"/>
                <a:cs typeface="Simplified Arabic" pitchFamily="18" charset="-78"/>
              </a:rPr>
              <a:t>اما</a:t>
            </a:r>
            <a:r>
              <a:rPr kumimoji="0" lang="ar-SA" sz="2800" b="1" i="0" u="none" strike="noStrike" cap="none" normalizeH="0" baseline="0" dirty="0">
                <a:ln>
                  <a:noFill/>
                </a:ln>
                <a:solidFill>
                  <a:schemeClr val="accent1"/>
                </a:solidFill>
                <a:effectLst/>
                <a:latin typeface="Simplified Arabic" pitchFamily="18" charset="-78"/>
                <a:ea typeface="Times New Roman" pitchFamily="18" charset="0"/>
                <a:cs typeface="Simplified Arabic" pitchFamily="18" charset="-78"/>
              </a:rPr>
              <a:t> المعالجة التي يمكن </a:t>
            </a:r>
            <a:r>
              <a:rPr kumimoji="0" lang="ar-SA" sz="2800" b="1" i="0" u="none" strike="noStrike" cap="none" normalizeH="0" baseline="0" dirty="0" err="1">
                <a:ln>
                  <a:noFill/>
                </a:ln>
                <a:solidFill>
                  <a:schemeClr val="accent1"/>
                </a:solidFill>
                <a:effectLst/>
                <a:latin typeface="Simplified Arabic" pitchFamily="18" charset="-78"/>
                <a:ea typeface="Times New Roman" pitchFamily="18" charset="0"/>
                <a:cs typeface="Simplified Arabic" pitchFamily="18" charset="-78"/>
              </a:rPr>
              <a:t>اجراءها</a:t>
            </a:r>
            <a:r>
              <a:rPr kumimoji="0" lang="ar-SA" sz="2800" b="1" i="0" u="none" strike="noStrike" cap="none" normalizeH="0" baseline="0" dirty="0">
                <a:ln>
                  <a:noFill/>
                </a:ln>
                <a:solidFill>
                  <a:schemeClr val="accent1"/>
                </a:solidFill>
                <a:effectLst/>
                <a:latin typeface="Simplified Arabic" pitchFamily="18" charset="-78"/>
                <a:ea typeface="Times New Roman" pitchFamily="18" charset="0"/>
                <a:cs typeface="Simplified Arabic" pitchFamily="18" charset="-78"/>
              </a:rPr>
              <a:t> تتم من خلال ما يلي:</a:t>
            </a:r>
            <a:endParaRPr kumimoji="0" lang="en-US" sz="2800" b="1" i="0" u="none" strike="noStrike" cap="none" normalizeH="0" baseline="0" dirty="0">
              <a:ln>
                <a:noFill/>
              </a:ln>
              <a:solidFill>
                <a:schemeClr val="accent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473075" algn="r"/>
              </a:tabLst>
            </a:pP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التدريب.</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473075" algn="r"/>
              </a:tabLst>
            </a:pP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العقاب.</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473075" algn="r"/>
              </a:tabLst>
            </a:pP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الاجراءات</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النظمية لتقليل الخطر في المستشفى:</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473075" algn="r"/>
              </a:tabLst>
            </a:pP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اكتشاف الخطأ. </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473075" algn="r"/>
              </a:tabLst>
            </a:pP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منع الخطأ.</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473075" algn="r"/>
              </a:tabLst>
            </a:pP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دليل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الاخطار</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473075" algn="r"/>
              </a:tabLst>
            </a:pP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المقاييس المعيارية.</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473075" algn="r"/>
              </a:tabLst>
            </a:pP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التدريب.</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473075" algn="r"/>
              </a:tabLst>
            </a:pP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امتصاص الخطر.</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473075" algn="r"/>
              </a:tabLst>
            </a:pP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برنامج السلامة من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الاخطار</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في المستشفى:</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473075" algn="r"/>
              </a:tabLst>
            </a:pP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النظام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الامني</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في المستشفى.</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473075" algn="r"/>
              </a:tabLst>
            </a:pP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نظام السلامة الطبية البيئية.</a:t>
            </a:r>
            <a:endParaRPr kumimoji="0" lang="ar-SA" sz="2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813" name="Rectangle 10"/>
          <p:cNvSpPr>
            <a:spLocks noChangeArrowheads="1"/>
          </p:cNvSpPr>
          <p:nvPr/>
        </p:nvSpPr>
        <p:spPr bwMode="auto">
          <a:xfrm>
            <a:off x="3357554" y="2428868"/>
            <a:ext cx="5072066"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Char char="•"/>
              <a:tabLst>
                <a:tab pos="473075" algn="r"/>
              </a:tabLst>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برنامج السلامة من النفايات ومعالجتها.</a:t>
            </a:r>
            <a:endParaRPr kumimoji="0" lang="ar-SA" sz="2400" b="0" i="0" u="none" strike="noStrike" cap="none" normalizeH="0" baseline="0" dirty="0">
              <a:ln>
                <a:noFill/>
              </a:ln>
              <a:solidFill>
                <a:schemeClr val="tx1"/>
              </a:solidFill>
              <a:effectLst/>
              <a:latin typeface="Arial" pitchFamily="34" charset="0"/>
              <a:cs typeface="Arial" pitchFamily="34" charset="0"/>
            </a:endParaRPr>
          </a:p>
        </p:txBody>
      </p:sp>
      <p:sp>
        <p:nvSpPr>
          <p:cNvPr id="1048814" name="Rectangle 4"/>
          <p:cNvSpPr/>
          <p:nvPr/>
        </p:nvSpPr>
        <p:spPr>
          <a:xfrm>
            <a:off x="4893226" y="5929330"/>
            <a:ext cx="3533340" cy="802639"/>
          </a:xfrm>
          <a:prstGeom prst="rect">
            <a:avLst/>
          </a:prstGeom>
        </p:spPr>
        <p:txBody>
          <a:bodyPr wrap="none">
            <a:spAutoFit/>
          </a:bodyPr>
          <a:lstStyle/>
          <a:p>
            <a:pPr>
              <a:buFont typeface="Arial" pitchFamily="34" charset="0"/>
              <a:buChar char="•"/>
            </a:pPr>
            <a:r>
              <a:rPr lang="ar-SA" sz="2400" dirty="0"/>
              <a:t>نظام التخطيط للوقاية من الحريق.</a:t>
            </a:r>
          </a:p>
        </p:txBody>
      </p:sp>
      <p:grpSp>
        <p:nvGrpSpPr>
          <p:cNvPr id="2" name=" 1"/>
          <p:cNvGrpSpPr>
            <a:grpSpLocks noChangeAspect="1"/>
          </p:cNvGrpSpPr>
          <p:nvPr/>
        </p:nvGrpSpPr>
        <p:grpSpPr bwMode="auto">
          <a:xfrm>
            <a:off x="571500" y="571500"/>
            <a:ext cx="8358188" cy="1643063"/>
            <a:chOff x="1642" y="11962"/>
            <a:chExt cx="7201" cy="1661"/>
          </a:xfrm>
        </p:grpSpPr>
        <p:cxnSp>
          <p:nvCxnSpPr>
            <p:cNvPr id="149507" name="_s149507"/>
            <p:cNvCxnSpPr>
              <a:cxnSpLocks noChangeShapeType="1"/>
              <a:stCxn id="4294967295" idx="0"/>
              <a:endCxn id="4294967295" idx="2"/>
            </p:cNvCxnSpPr>
            <p:nvPr/>
          </p:nvCxnSpPr>
          <p:spPr bwMode="auto">
            <a:xfrm rot="5400000" flipH="1">
              <a:off x="6400" y="11554"/>
              <a:ext cx="163" cy="2477"/>
            </a:xfrm>
            <a:prstGeom prst="bentConnector3">
              <a:avLst>
                <a:gd name="adj1" fmla="val 50495"/>
              </a:avLst>
            </a:prstGeom>
            <a:noFill/>
            <a:ln w="28575">
              <a:solidFill>
                <a:srgbClr val="000000"/>
              </a:solidFill>
              <a:miter lim="800000"/>
              <a:headEnd/>
              <a:tailEnd/>
            </a:ln>
            <a:extLst>
              <a:ext uri="{909E8E84-426E-40DD-AFC4-6F175D3DCCD1}">
                <a14:hiddenFill xmlns:a14="http://schemas.microsoft.com/office/drawing/2010/main">
                  <a:noFill/>
                </a14:hiddenFill>
              </a:ext>
            </a:extLst>
          </p:spPr>
        </p:cxnSp>
        <p:cxnSp>
          <p:nvCxnSpPr>
            <p:cNvPr id="149508" name="_s149508"/>
            <p:cNvCxnSpPr>
              <a:cxnSpLocks noChangeShapeType="1"/>
              <a:stCxn id="4294967295" idx="0"/>
              <a:endCxn id="4294967295" idx="2"/>
            </p:cNvCxnSpPr>
            <p:nvPr/>
          </p:nvCxnSpPr>
          <p:spPr bwMode="auto">
            <a:xfrm rot="16200000">
              <a:off x="5162" y="12792"/>
              <a:ext cx="163" cy="1"/>
            </a:xfrm>
            <a:prstGeom prst="straightConnector1">
              <a:avLst/>
            </a:prstGeom>
            <a:noFill/>
            <a:ln w="28575">
              <a:solidFill>
                <a:srgbClr val="000000"/>
              </a:solidFill>
              <a:round/>
              <a:headEnd/>
              <a:tailEnd/>
            </a:ln>
            <a:extLst>
              <a:ext uri="{909E8E84-426E-40DD-AFC4-6F175D3DCCD1}">
                <a14:hiddenFill xmlns:a14="http://schemas.microsoft.com/office/drawing/2010/main">
                  <a:noFill/>
                </a14:hiddenFill>
              </a:ext>
            </a:extLst>
          </p:spPr>
        </p:cxnSp>
        <p:cxnSp>
          <p:nvCxnSpPr>
            <p:cNvPr id="149509" name="_s149509"/>
            <p:cNvCxnSpPr>
              <a:cxnSpLocks noChangeShapeType="1"/>
              <a:stCxn id="4294967295" idx="0"/>
              <a:endCxn id="4294967295" idx="2"/>
            </p:cNvCxnSpPr>
            <p:nvPr/>
          </p:nvCxnSpPr>
          <p:spPr bwMode="auto">
            <a:xfrm rot="16200000">
              <a:off x="3923" y="11554"/>
              <a:ext cx="163" cy="2477"/>
            </a:xfrm>
            <a:prstGeom prst="bentConnector3">
              <a:avLst>
                <a:gd name="adj1" fmla="val 50495"/>
              </a:avLst>
            </a:prstGeom>
            <a:noFill/>
            <a:ln w="28575">
              <a:solidFill>
                <a:srgbClr val="000000"/>
              </a:solidFill>
              <a:miter lim="800000"/>
              <a:headEnd/>
              <a:tailEnd/>
            </a:ln>
            <a:extLst>
              <a:ext uri="{909E8E84-426E-40DD-AFC4-6F175D3DCCD1}">
                <a14:hiddenFill xmlns:a14="http://schemas.microsoft.com/office/drawing/2010/main">
                  <a:noFill/>
                </a14:hiddenFill>
              </a:ext>
            </a:extLst>
          </p:spPr>
        </p:cxnSp>
        <p:sp>
          <p:nvSpPr>
            <p:cNvPr id="3" name="_s149510"/>
            <p:cNvSpPr>
              <a:spLocks noChangeArrowheads="1"/>
            </p:cNvSpPr>
            <p:nvPr/>
          </p:nvSpPr>
          <p:spPr bwMode="auto">
            <a:xfrm>
              <a:off x="4119" y="11962"/>
              <a:ext cx="2247" cy="749"/>
            </a:xfrm>
            <a:prstGeom prst="roundRect">
              <a:avLst>
                <a:gd name="adj" fmla="val 16667"/>
              </a:avLst>
            </a:prstGeom>
            <a:solidFill>
              <a:srgbClr val="BBE0E3"/>
            </a:solidFill>
            <a:ln w="9525">
              <a:solidFill>
                <a:srgbClr val="000000"/>
              </a:solidFill>
              <a:round/>
              <a:headEnd/>
              <a:tailEnd/>
            </a:ln>
          </p:spPr>
          <p:txBody>
            <a:bodyPr vert="horz" wrap="square" lIns="0" tIns="0" rIns="0" bIns="0" numCol="1" anchor="ctr" anchorCtr="0" compatLnSpc="1">
              <a:prstTxWarp prst="textNoShape">
                <a:avLst/>
              </a:prstTxWarp>
            </a:bodyPr>
            <a:lstStyle/>
            <a:p>
              <a:endParaRPr lang="ar-IQ"/>
            </a:p>
          </p:txBody>
        </p:sp>
        <p:sp>
          <p:nvSpPr>
            <p:cNvPr id="4" name="_s149511"/>
            <p:cNvSpPr>
              <a:spLocks noChangeArrowheads="1"/>
            </p:cNvSpPr>
            <p:nvPr/>
          </p:nvSpPr>
          <p:spPr bwMode="auto">
            <a:xfrm>
              <a:off x="1642" y="12874"/>
              <a:ext cx="2247" cy="749"/>
            </a:xfrm>
            <a:prstGeom prst="roundRect">
              <a:avLst>
                <a:gd name="adj" fmla="val 16667"/>
              </a:avLst>
            </a:prstGeom>
            <a:solidFill>
              <a:srgbClr val="BBE0E3"/>
            </a:solidFill>
            <a:ln w="9525">
              <a:solidFill>
                <a:srgbClr val="000000"/>
              </a:solidFill>
              <a:round/>
              <a:headEnd/>
              <a:tailEnd/>
            </a:ln>
          </p:spPr>
          <p:txBody>
            <a:bodyPr vert="horz" wrap="square" lIns="0" tIns="0" rIns="0" bIns="0" numCol="1" anchor="ctr" anchorCtr="0" compatLnSpc="1">
              <a:prstTxWarp prst="textNoShape">
                <a:avLst/>
              </a:prstTxWarp>
            </a:bodyPr>
            <a:lstStyle/>
            <a:p>
              <a:endParaRPr lang="ar-IQ"/>
            </a:p>
          </p:txBody>
        </p:sp>
        <p:sp>
          <p:nvSpPr>
            <p:cNvPr id="5" name="_s149512"/>
            <p:cNvSpPr>
              <a:spLocks noChangeArrowheads="1"/>
            </p:cNvSpPr>
            <p:nvPr/>
          </p:nvSpPr>
          <p:spPr bwMode="auto">
            <a:xfrm>
              <a:off x="4119" y="12874"/>
              <a:ext cx="2247" cy="749"/>
            </a:xfrm>
            <a:prstGeom prst="roundRect">
              <a:avLst>
                <a:gd name="adj" fmla="val 16667"/>
              </a:avLst>
            </a:prstGeom>
            <a:solidFill>
              <a:srgbClr val="BBE0E3"/>
            </a:solidFill>
            <a:ln w="9525">
              <a:solidFill>
                <a:srgbClr val="000000"/>
              </a:solidFill>
              <a:round/>
              <a:headEnd/>
              <a:tailEnd/>
            </a:ln>
          </p:spPr>
          <p:txBody>
            <a:bodyPr vert="horz" wrap="square" lIns="0" tIns="0" rIns="0" bIns="0" numCol="1" anchor="ctr" anchorCtr="0" compatLnSpc="1">
              <a:prstTxWarp prst="textNoShape">
                <a:avLst/>
              </a:prstTxWarp>
            </a:bodyPr>
            <a:lstStyle/>
            <a:p>
              <a:endParaRPr lang="ar-IQ"/>
            </a:p>
          </p:txBody>
        </p:sp>
        <p:sp>
          <p:nvSpPr>
            <p:cNvPr id="6" name="_s149513"/>
            <p:cNvSpPr>
              <a:spLocks noChangeArrowheads="1"/>
            </p:cNvSpPr>
            <p:nvPr/>
          </p:nvSpPr>
          <p:spPr bwMode="auto">
            <a:xfrm>
              <a:off x="6596" y="12874"/>
              <a:ext cx="2247" cy="749"/>
            </a:xfrm>
            <a:prstGeom prst="roundRect">
              <a:avLst>
                <a:gd name="adj" fmla="val 16667"/>
              </a:avLst>
            </a:prstGeom>
            <a:solidFill>
              <a:srgbClr val="BBE0E3"/>
            </a:solidFill>
            <a:ln w="9525">
              <a:solidFill>
                <a:srgbClr val="000000"/>
              </a:solidFill>
              <a:round/>
              <a:headEnd/>
              <a:tailEnd/>
            </a:ln>
          </p:spPr>
          <p:txBody>
            <a:bodyPr vert="horz" wrap="square" lIns="0" tIns="0" rIns="0" bIns="0" numCol="1" anchor="ctr" anchorCtr="0" compatLnSpc="1">
              <a:prstTxWarp prst="textNoShape">
                <a:avLst/>
              </a:prstTxWarp>
            </a:bodyPr>
            <a:lstStyle/>
            <a:p>
              <a:endParaRPr lang="ar-IQ"/>
            </a:p>
          </p:txBody>
        </p:sp>
      </p:grpSp>
      <p:grpSp>
        <p:nvGrpSpPr>
          <p:cNvPr id="7" name=" 11"/>
          <p:cNvGrpSpPr>
            <a:grpSpLocks noChangeAspect="1"/>
          </p:cNvGrpSpPr>
          <p:nvPr/>
        </p:nvGrpSpPr>
        <p:grpSpPr bwMode="auto">
          <a:xfrm>
            <a:off x="285750" y="3000375"/>
            <a:ext cx="8643938" cy="2357438"/>
            <a:chOff x="1642" y="600"/>
            <a:chExt cx="9728" cy="1619"/>
          </a:xfrm>
        </p:grpSpPr>
        <p:cxnSp>
          <p:nvCxnSpPr>
            <p:cNvPr id="149517" name="_s149517"/>
            <p:cNvCxnSpPr>
              <a:cxnSpLocks noChangeShapeType="1"/>
              <a:stCxn id="4294967295" idx="0"/>
              <a:endCxn id="4294967295" idx="2"/>
            </p:cNvCxnSpPr>
            <p:nvPr/>
          </p:nvCxnSpPr>
          <p:spPr bwMode="auto">
            <a:xfrm rot="5400000" flipH="1">
              <a:off x="8317" y="-461"/>
              <a:ext cx="121" cy="3741"/>
            </a:xfrm>
            <a:prstGeom prst="bentConnector3">
              <a:avLst>
                <a:gd name="adj1" fmla="val 50449"/>
              </a:avLst>
            </a:prstGeom>
            <a:noFill/>
            <a:ln w="28575">
              <a:solidFill>
                <a:srgbClr val="000000"/>
              </a:solidFill>
              <a:miter lim="800000"/>
              <a:headEnd/>
              <a:tailEnd/>
            </a:ln>
            <a:extLst>
              <a:ext uri="{909E8E84-426E-40DD-AFC4-6F175D3DCCD1}">
                <a14:hiddenFill xmlns:a14="http://schemas.microsoft.com/office/drawing/2010/main">
                  <a:noFill/>
                </a14:hiddenFill>
              </a:ext>
            </a:extLst>
          </p:spPr>
        </p:cxnSp>
        <p:cxnSp>
          <p:nvCxnSpPr>
            <p:cNvPr id="149518" name="_s149518"/>
            <p:cNvCxnSpPr>
              <a:cxnSpLocks noChangeShapeType="1"/>
              <a:stCxn id="4294967295" idx="0"/>
              <a:endCxn id="4294967295" idx="2"/>
            </p:cNvCxnSpPr>
            <p:nvPr/>
          </p:nvCxnSpPr>
          <p:spPr bwMode="auto">
            <a:xfrm rot="5400000" flipH="1">
              <a:off x="7070" y="786"/>
              <a:ext cx="121" cy="1247"/>
            </a:xfrm>
            <a:prstGeom prst="bentConnector3">
              <a:avLst>
                <a:gd name="adj1" fmla="val 50449"/>
              </a:avLst>
            </a:prstGeom>
            <a:noFill/>
            <a:ln w="28575">
              <a:solidFill>
                <a:srgbClr val="000000"/>
              </a:solidFill>
              <a:miter lim="800000"/>
              <a:headEnd/>
              <a:tailEnd/>
            </a:ln>
            <a:extLst>
              <a:ext uri="{909E8E84-426E-40DD-AFC4-6F175D3DCCD1}">
                <a14:hiddenFill xmlns:a14="http://schemas.microsoft.com/office/drawing/2010/main">
                  <a:noFill/>
                </a14:hiddenFill>
              </a:ext>
            </a:extLst>
          </p:spPr>
        </p:cxnSp>
        <p:cxnSp>
          <p:nvCxnSpPr>
            <p:cNvPr id="149519" name="_s149519"/>
            <p:cNvCxnSpPr>
              <a:cxnSpLocks noChangeShapeType="1"/>
              <a:stCxn id="4294967295" idx="0"/>
              <a:endCxn id="4294967295" idx="2"/>
            </p:cNvCxnSpPr>
            <p:nvPr/>
          </p:nvCxnSpPr>
          <p:spPr bwMode="auto">
            <a:xfrm rot="16200000">
              <a:off x="5823" y="786"/>
              <a:ext cx="121" cy="1247"/>
            </a:xfrm>
            <a:prstGeom prst="bentConnector3">
              <a:avLst>
                <a:gd name="adj1" fmla="val 50449"/>
              </a:avLst>
            </a:prstGeom>
            <a:noFill/>
            <a:ln w="28575">
              <a:solidFill>
                <a:srgbClr val="000000"/>
              </a:solidFill>
              <a:miter lim="800000"/>
              <a:headEnd/>
              <a:tailEnd/>
            </a:ln>
            <a:extLst>
              <a:ext uri="{909E8E84-426E-40DD-AFC4-6F175D3DCCD1}">
                <a14:hiddenFill xmlns:a14="http://schemas.microsoft.com/office/drawing/2010/main">
                  <a:noFill/>
                </a14:hiddenFill>
              </a:ext>
            </a:extLst>
          </p:spPr>
        </p:cxnSp>
        <p:cxnSp>
          <p:nvCxnSpPr>
            <p:cNvPr id="149520" name="_s149520"/>
            <p:cNvCxnSpPr>
              <a:cxnSpLocks noChangeShapeType="1"/>
              <a:stCxn id="4294967295" idx="0"/>
              <a:endCxn id="4294967295" idx="2"/>
            </p:cNvCxnSpPr>
            <p:nvPr/>
          </p:nvCxnSpPr>
          <p:spPr bwMode="auto">
            <a:xfrm rot="16200000">
              <a:off x="4576" y="-461"/>
              <a:ext cx="121" cy="3741"/>
            </a:xfrm>
            <a:prstGeom prst="bentConnector3">
              <a:avLst>
                <a:gd name="adj1" fmla="val 50449"/>
              </a:avLst>
            </a:prstGeom>
            <a:noFill/>
            <a:ln w="28575">
              <a:solidFill>
                <a:srgbClr val="000000"/>
              </a:solidFill>
              <a:miter lim="800000"/>
              <a:headEnd/>
              <a:tailEnd/>
            </a:ln>
            <a:extLst>
              <a:ext uri="{909E8E84-426E-40DD-AFC4-6F175D3DCCD1}">
                <a14:hiddenFill xmlns:a14="http://schemas.microsoft.com/office/drawing/2010/main">
                  <a:noFill/>
                </a14:hiddenFill>
              </a:ext>
            </a:extLst>
          </p:spPr>
        </p:cxnSp>
        <p:sp>
          <p:nvSpPr>
            <p:cNvPr id="8" name="_s149521"/>
            <p:cNvSpPr>
              <a:spLocks noChangeArrowheads="1"/>
            </p:cNvSpPr>
            <p:nvPr/>
          </p:nvSpPr>
          <p:spPr bwMode="auto">
            <a:xfrm>
              <a:off x="5383" y="600"/>
              <a:ext cx="2247" cy="749"/>
            </a:xfrm>
            <a:prstGeom prst="roundRect">
              <a:avLst>
                <a:gd name="adj" fmla="val 16667"/>
              </a:avLst>
            </a:prstGeom>
            <a:solidFill>
              <a:srgbClr val="BBE0E3"/>
            </a:solidFill>
            <a:ln w="9525">
              <a:solidFill>
                <a:srgbClr val="000000"/>
              </a:solidFill>
              <a:round/>
              <a:headEnd/>
              <a:tailEnd/>
            </a:ln>
          </p:spPr>
          <p:txBody>
            <a:bodyPr vert="horz" wrap="square" lIns="0" tIns="0" rIns="0" bIns="0" numCol="1" anchor="ctr" anchorCtr="0" compatLnSpc="1">
              <a:prstTxWarp prst="textNoShape">
                <a:avLst/>
              </a:prstTxWarp>
            </a:bodyPr>
            <a:lstStyle/>
            <a:p>
              <a:endParaRPr lang="ar-IQ"/>
            </a:p>
          </p:txBody>
        </p:sp>
        <p:sp>
          <p:nvSpPr>
            <p:cNvPr id="9" name="_s149522"/>
            <p:cNvSpPr>
              <a:spLocks noChangeArrowheads="1"/>
            </p:cNvSpPr>
            <p:nvPr/>
          </p:nvSpPr>
          <p:spPr bwMode="auto">
            <a:xfrm>
              <a:off x="1642" y="1470"/>
              <a:ext cx="2247" cy="749"/>
            </a:xfrm>
            <a:prstGeom prst="roundRect">
              <a:avLst>
                <a:gd name="adj" fmla="val 16667"/>
              </a:avLst>
            </a:prstGeom>
            <a:solidFill>
              <a:srgbClr val="BBE0E3"/>
            </a:solidFill>
            <a:ln w="9525">
              <a:solidFill>
                <a:srgbClr val="000000"/>
              </a:solidFill>
              <a:round/>
              <a:headEnd/>
              <a:tailEnd/>
            </a:ln>
          </p:spPr>
          <p:txBody>
            <a:bodyPr vert="horz" wrap="square" lIns="0" tIns="0" rIns="0" bIns="0" numCol="1" anchor="ctr" anchorCtr="0" compatLnSpc="1">
              <a:prstTxWarp prst="textNoShape">
                <a:avLst/>
              </a:prstTxWarp>
            </a:bodyPr>
            <a:lstStyle/>
            <a:p>
              <a:endParaRPr lang="ar-IQ"/>
            </a:p>
          </p:txBody>
        </p:sp>
        <p:sp>
          <p:nvSpPr>
            <p:cNvPr id="10" name="_s149523"/>
            <p:cNvSpPr>
              <a:spLocks noChangeArrowheads="1"/>
            </p:cNvSpPr>
            <p:nvPr/>
          </p:nvSpPr>
          <p:spPr bwMode="auto">
            <a:xfrm>
              <a:off x="4136" y="1470"/>
              <a:ext cx="2247" cy="749"/>
            </a:xfrm>
            <a:prstGeom prst="roundRect">
              <a:avLst>
                <a:gd name="adj" fmla="val 16667"/>
              </a:avLst>
            </a:prstGeom>
            <a:solidFill>
              <a:srgbClr val="BBE0E3"/>
            </a:solidFill>
            <a:ln w="9525">
              <a:solidFill>
                <a:srgbClr val="000000"/>
              </a:solidFill>
              <a:round/>
              <a:headEnd/>
              <a:tailEnd/>
            </a:ln>
          </p:spPr>
          <p:txBody>
            <a:bodyPr vert="horz" wrap="square" lIns="0" tIns="0" rIns="0" bIns="0" numCol="1" anchor="ctr" anchorCtr="0" compatLnSpc="1">
              <a:prstTxWarp prst="textNoShape">
                <a:avLst/>
              </a:prstTxWarp>
            </a:bodyPr>
            <a:lstStyle/>
            <a:p>
              <a:endParaRPr lang="ar-IQ"/>
            </a:p>
          </p:txBody>
        </p:sp>
        <p:sp>
          <p:nvSpPr>
            <p:cNvPr id="11" name="_s149524"/>
            <p:cNvSpPr>
              <a:spLocks noChangeArrowheads="1"/>
            </p:cNvSpPr>
            <p:nvPr/>
          </p:nvSpPr>
          <p:spPr bwMode="auto">
            <a:xfrm>
              <a:off x="6630" y="1470"/>
              <a:ext cx="2247" cy="749"/>
            </a:xfrm>
            <a:prstGeom prst="roundRect">
              <a:avLst>
                <a:gd name="adj" fmla="val 16667"/>
              </a:avLst>
            </a:prstGeom>
            <a:solidFill>
              <a:srgbClr val="BBE0E3"/>
            </a:solidFill>
            <a:ln w="9525">
              <a:solidFill>
                <a:srgbClr val="000000"/>
              </a:solidFill>
              <a:round/>
              <a:headEnd/>
              <a:tailEnd/>
            </a:ln>
          </p:spPr>
          <p:txBody>
            <a:bodyPr vert="horz" wrap="square" lIns="0" tIns="0" rIns="0" bIns="0" numCol="1" anchor="ctr" anchorCtr="0" compatLnSpc="1">
              <a:prstTxWarp prst="textNoShape">
                <a:avLst/>
              </a:prstTxWarp>
            </a:bodyPr>
            <a:lstStyle/>
            <a:p>
              <a:endParaRPr lang="ar-IQ"/>
            </a:p>
          </p:txBody>
        </p:sp>
        <p:sp>
          <p:nvSpPr>
            <p:cNvPr id="12" name="_s149525"/>
            <p:cNvSpPr>
              <a:spLocks noChangeArrowheads="1"/>
            </p:cNvSpPr>
            <p:nvPr/>
          </p:nvSpPr>
          <p:spPr bwMode="auto">
            <a:xfrm>
              <a:off x="9124" y="1470"/>
              <a:ext cx="2246" cy="749"/>
            </a:xfrm>
            <a:prstGeom prst="roundRect">
              <a:avLst>
                <a:gd name="adj" fmla="val 16667"/>
              </a:avLst>
            </a:prstGeom>
            <a:solidFill>
              <a:srgbClr val="BBE0E3"/>
            </a:solidFill>
            <a:ln w="9525">
              <a:solidFill>
                <a:srgbClr val="000000"/>
              </a:solidFill>
              <a:round/>
              <a:headEnd/>
              <a:tailEnd/>
            </a:ln>
          </p:spPr>
          <p:txBody>
            <a:bodyPr vert="horz" wrap="square" lIns="0" tIns="0" rIns="0" bIns="0" numCol="1" anchor="ctr" anchorCtr="0" compatLnSpc="1">
              <a:prstTxWarp prst="textNoShape">
                <a:avLst/>
              </a:prstTxWarp>
            </a:bodyPr>
            <a:lstStyle/>
            <a:p>
              <a:endParaRPr lang="ar-IQ"/>
            </a:p>
          </p:txBody>
        </p:sp>
      </p:grpSp>
    </p:spTree>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815" name="Rectangle 1"/>
          <p:cNvSpPr>
            <a:spLocks noChangeArrowheads="1"/>
          </p:cNvSpPr>
          <p:nvPr/>
        </p:nvSpPr>
        <p:spPr bwMode="auto">
          <a:xfrm>
            <a:off x="214282" y="1226265"/>
            <a:ext cx="8715372" cy="553974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pP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س1: عرف الخطر موضحاً التمييز بين الخسارة والخطر؟</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pP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س2: عرف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ادارة</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الخطر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وماهي</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اهم</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ملامح تلك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الادارة</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pP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س3: ما المقصود بالخطأ الطبي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وماهي</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الاسباب</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التي تؤدي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الى</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ارتفاعه وكيفية العلاج؟</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pP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س4: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ماهي</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الاجراءات</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النظمية لتقليل الخطر في المستشفى؟</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pP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س5: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ماهي</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الخطوات التي يمكن من خلالها منع الخطر؟</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pP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س6: ما هو مفهوم برامج السلامة من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الاخطار</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في المستشفى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او</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النظام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الامني</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في المستشفى؟</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pP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س7: نظام السلامة الطبية البيئية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ياخذ</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اشكال</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مختلفة وضحها؟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وماهي</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ابرز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الاخطار</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التي يمكن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ان</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تحدث؟</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pP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س8: ما المقصود بالنفايات الطبية وكيفية معالجتها؟</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pP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الارتفاع في مستوى المقاييس المعيارية الموضوعية للنجاح جعل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الامر</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يبدو بان ما دون ذلك يعد خطأ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لإي</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الانجاز؟</a:t>
            </a:r>
            <a:endParaRPr kumimoji="0" lang="ar-SA" sz="2800" b="0" i="0" u="none" strike="noStrike" cap="none" normalizeH="0" baseline="0" dirty="0">
              <a:ln>
                <a:noFill/>
              </a:ln>
              <a:solidFill>
                <a:schemeClr val="tx1"/>
              </a:solidFill>
              <a:effectLst/>
              <a:latin typeface="Arial" pitchFamily="34" charset="0"/>
              <a:cs typeface="Arial" pitchFamily="34" charset="0"/>
            </a:endParaRPr>
          </a:p>
        </p:txBody>
      </p:sp>
      <p:sp>
        <p:nvSpPr>
          <p:cNvPr id="1048816" name="Title 1"/>
          <p:cNvSpPr>
            <a:spLocks noGrp="1"/>
          </p:cNvSpPr>
          <p:nvPr>
            <p:ph type="title"/>
          </p:nvPr>
        </p:nvSpPr>
        <p:spPr>
          <a:xfrm>
            <a:off x="457200" y="274638"/>
            <a:ext cx="8229600" cy="868346"/>
          </a:xfrm>
        </p:spPr>
        <p:style>
          <a:lnRef idx="1">
            <a:schemeClr val="accent5"/>
          </a:lnRef>
          <a:fillRef idx="3">
            <a:schemeClr val="accent5"/>
          </a:fillRef>
          <a:effectRef idx="2">
            <a:schemeClr val="accent5"/>
          </a:effectRef>
          <a:fontRef idx="minor">
            <a:schemeClr val="lt1"/>
          </a:fontRef>
        </p:style>
        <p:txBody>
          <a:bodyPr anchor="t" anchorCtr="1">
            <a:normAutofit/>
          </a:bodyPr>
          <a:lstStyle/>
          <a:p>
            <a:r>
              <a:rPr lang="ar-SA" b="1" dirty="0"/>
              <a:t>الاختبار </a:t>
            </a:r>
            <a:r>
              <a:rPr lang="ar-SA" b="1" dirty="0" err="1"/>
              <a:t>البعدي</a:t>
            </a:r>
            <a:endParaRPr lang="en-US" dirty="0"/>
          </a:p>
        </p:txBody>
      </p:sp>
    </p:spTree>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817" name="AutoShape 5"/>
          <p:cNvSpPr>
            <a:spLocks noChangeArrowheads="1"/>
          </p:cNvSpPr>
          <p:nvPr/>
        </p:nvSpPr>
        <p:spPr bwMode="auto">
          <a:xfrm>
            <a:off x="5429256" y="2571744"/>
            <a:ext cx="3449646" cy="541338"/>
          </a:xfrm>
          <a:prstGeom prst="bevel">
            <a:avLst>
              <a:gd name="adj" fmla="val 12500"/>
            </a:avLst>
          </a:prstGeom>
          <a:gradFill rotWithShape="1">
            <a:gsLst>
              <a:gs pos="0">
                <a:srgbClr val="FBE4AE"/>
              </a:gs>
              <a:gs pos="13000">
                <a:srgbClr val="BD922A"/>
              </a:gs>
              <a:gs pos="21001">
                <a:srgbClr val="BD922A"/>
              </a:gs>
              <a:gs pos="63000">
                <a:srgbClr val="FBE4AE"/>
              </a:gs>
              <a:gs pos="67000">
                <a:srgbClr val="BD922A"/>
              </a:gs>
              <a:gs pos="69000">
                <a:srgbClr val="835E17"/>
              </a:gs>
              <a:gs pos="82001">
                <a:srgbClr val="A28949"/>
              </a:gs>
              <a:gs pos="100000">
                <a:srgbClr val="FAE3B7"/>
              </a:gs>
            </a:gsLst>
            <a:lin ang="2700000" scaled="1"/>
          </a:gradFill>
          <a:ln w="9525">
            <a:solidFill>
              <a:srgbClr val="000000"/>
            </a:solidFill>
            <a:miter lim="800000"/>
            <a:headEnd/>
            <a:tailEnd/>
          </a:ln>
          <a:effectLst>
            <a:outerShdw sy="-50000" kx="2453608" rotWithShape="0">
              <a:srgbClr val="808080">
                <a:alpha val="50000"/>
              </a:srgbClr>
            </a:outerShdw>
          </a:effectLst>
        </p:spPr>
        <p:txBody>
          <a:bodyPr vert="horz" wrap="square" lIns="91440" tIns="45720" rIns="91440" bIns="45720" numCol="1" anchor="t" anchorCtr="0" compatLnSpc="1">
            <a:prstTxWarp prst="textNoShape">
              <a:avLst/>
            </a:prstTxWarp>
          </a:bodyPr>
          <a:lstStyle/>
          <a:p>
            <a:pPr marL="0" marR="1143000" lvl="0" indent="0" algn="just" defTabSz="914400" rtl="1" eaLnBrk="1" fontAlgn="base" latinLnBrk="0" hangingPunct="1">
              <a:lnSpc>
                <a:spcPct val="100000"/>
              </a:lnSpc>
              <a:spcBef>
                <a:spcPct val="0"/>
              </a:spcBef>
              <a:spcAft>
                <a:spcPts val="1000"/>
              </a:spcAft>
              <a:buClrTx/>
              <a:buSzTx/>
              <a:buFont typeface="Times New Roman" pitchFamily="18" charset="0"/>
              <a:buChar char="أ"/>
            </a:pPr>
            <a:r>
              <a:rPr kumimoji="0" lang="ar-SA" sz="2000" b="1" i="0" u="none" strike="noStrike" cap="none" normalizeH="0" baseline="0" dirty="0">
                <a:ln>
                  <a:noFill/>
                </a:ln>
                <a:solidFill>
                  <a:schemeClr val="tx1"/>
                </a:solidFill>
                <a:effectLst/>
                <a:latin typeface="Simplified Arabic" pitchFamily="18" charset="-78"/>
                <a:ea typeface="Arial" pitchFamily="34" charset="0"/>
                <a:cs typeface="Simplified Arabic" pitchFamily="18" charset="-78"/>
              </a:rPr>
              <a:t>الفئة المستهدفة:</a:t>
            </a:r>
            <a:endParaRPr kumimoji="0" lang="en-US" sz="2000" b="1" i="0" u="none" strike="noStrike" cap="none" normalizeH="0" baseline="0" dirty="0">
              <a:ln>
                <a:noFill/>
              </a:ln>
              <a:solidFill>
                <a:schemeClr val="tx1"/>
              </a:solidFill>
              <a:effectLst/>
              <a:latin typeface="Times New Roman" pitchFamily="18" charset="0"/>
              <a:ea typeface="Arial" pitchFamily="34" charset="0"/>
              <a:cs typeface="Simplified Arabic" pitchFamily="18" charset="-78"/>
            </a:endParaRPr>
          </a:p>
          <a:p>
            <a:pPr marL="0" marR="0" lvl="0" indent="0" algn="r" defTabSz="914400" rtl="1" eaLnBrk="1" fontAlgn="base" latinLnBrk="0" hangingPunct="1">
              <a:lnSpc>
                <a:spcPct val="100000"/>
              </a:lnSpc>
              <a:spcBef>
                <a:spcPct val="0"/>
              </a:spcBef>
              <a:spcAft>
                <a:spcPct val="0"/>
              </a:spcAft>
              <a:buClrTx/>
              <a:buSzTx/>
              <a:buFontTx/>
              <a:buNone/>
            </a:pPr>
            <a:endParaRPr kumimoji="0" lang="ar-SA" sz="2000" b="0" i="0" u="none" strike="noStrike" cap="none" normalizeH="0" baseline="0" dirty="0">
              <a:ln>
                <a:noFill/>
              </a:ln>
              <a:solidFill>
                <a:schemeClr val="tx1"/>
              </a:solidFill>
              <a:effectLst/>
              <a:latin typeface="Arial" pitchFamily="34" charset="0"/>
              <a:cs typeface="Arial" pitchFamily="34" charset="0"/>
            </a:endParaRPr>
          </a:p>
        </p:txBody>
      </p:sp>
      <p:sp>
        <p:nvSpPr>
          <p:cNvPr id="1048818" name="AutoShape 6"/>
          <p:cNvSpPr>
            <a:spLocks noChangeArrowheads="1"/>
          </p:cNvSpPr>
          <p:nvPr/>
        </p:nvSpPr>
        <p:spPr bwMode="auto">
          <a:xfrm>
            <a:off x="5429256" y="4000504"/>
            <a:ext cx="3444885" cy="541338"/>
          </a:xfrm>
          <a:prstGeom prst="bevel">
            <a:avLst>
              <a:gd name="adj" fmla="val 12500"/>
            </a:avLst>
          </a:prstGeom>
          <a:gradFill rotWithShape="1">
            <a:gsLst>
              <a:gs pos="0">
                <a:srgbClr val="FBE4AE"/>
              </a:gs>
              <a:gs pos="13000">
                <a:srgbClr val="BD922A"/>
              </a:gs>
              <a:gs pos="21001">
                <a:srgbClr val="BD922A"/>
              </a:gs>
              <a:gs pos="63000">
                <a:srgbClr val="FBE4AE"/>
              </a:gs>
              <a:gs pos="67000">
                <a:srgbClr val="BD922A"/>
              </a:gs>
              <a:gs pos="69000">
                <a:srgbClr val="835E17"/>
              </a:gs>
              <a:gs pos="82001">
                <a:srgbClr val="A28949"/>
              </a:gs>
              <a:gs pos="100000">
                <a:srgbClr val="FAE3B7"/>
              </a:gs>
            </a:gsLst>
            <a:lin ang="2700000" scaled="1"/>
          </a:gradFill>
          <a:ln w="9525">
            <a:solidFill>
              <a:srgbClr val="000000"/>
            </a:solidFill>
            <a:miter lim="800000"/>
            <a:headEnd/>
            <a:tailEnd/>
          </a:ln>
          <a:effectLst>
            <a:outerShdw sy="-50000" kx="2453608" rotWithShape="0">
              <a:srgbClr val="808080">
                <a:alpha val="50000"/>
              </a:srgbClr>
            </a:outerShdw>
          </a:effectLst>
        </p:spPr>
        <p:txBody>
          <a:bodyPr vert="horz" wrap="square" lIns="91440" tIns="45720" rIns="91440" bIns="45720" numCol="1" anchor="t" anchorCtr="0" compatLnSpc="1">
            <a:prstTxWarp prst="textNoShape">
              <a:avLst/>
            </a:prstTxWarp>
          </a:bodyPr>
          <a:lstStyle/>
          <a:p>
            <a:pPr marL="0" marR="571500" lvl="0" indent="0" algn="just" defTabSz="914400" rtl="1" eaLnBrk="1" fontAlgn="base" latinLnBrk="0" hangingPunct="1">
              <a:lnSpc>
                <a:spcPct val="100000"/>
              </a:lnSpc>
              <a:spcBef>
                <a:spcPct val="0"/>
              </a:spcBef>
              <a:spcAft>
                <a:spcPts val="1000"/>
              </a:spcAft>
              <a:buClrTx/>
              <a:buSzTx/>
              <a:buFontTx/>
              <a:buNone/>
            </a:pPr>
            <a:r>
              <a:rPr kumimoji="0" lang="ar-SA" sz="2000" b="1" i="0" u="none" strike="noStrike" cap="none" normalizeH="0" baseline="0" dirty="0">
                <a:ln>
                  <a:noFill/>
                </a:ln>
                <a:solidFill>
                  <a:schemeClr val="tx1"/>
                </a:solidFill>
                <a:effectLst/>
                <a:latin typeface="Simplified Arabic" pitchFamily="18" charset="-78"/>
                <a:ea typeface="Arial" pitchFamily="34" charset="0"/>
                <a:cs typeface="Simplified Arabic" pitchFamily="18" charset="-78"/>
              </a:rPr>
              <a:t>ب- المبررات: </a:t>
            </a:r>
            <a:r>
              <a:rPr kumimoji="0" lang="en-US" sz="2000" b="1" i="0" u="none" strike="noStrike" cap="none" normalizeH="0" baseline="0" dirty="0">
                <a:ln>
                  <a:noFill/>
                </a:ln>
                <a:solidFill>
                  <a:schemeClr val="tx1"/>
                </a:solidFill>
                <a:effectLst/>
                <a:latin typeface="Times New Roman" pitchFamily="18" charset="0"/>
                <a:ea typeface="Arial" pitchFamily="34" charset="0"/>
                <a:cs typeface="Simplified Arabic" pitchFamily="18" charset="-78"/>
              </a:rPr>
              <a:t>Rationale</a:t>
            </a:r>
            <a:r>
              <a:rPr kumimoji="0" lang="en-US" sz="2000" b="1" i="0" u="none" strike="noStrike" cap="none" normalizeH="0" baseline="0" dirty="0">
                <a:ln>
                  <a:noFill/>
                </a:ln>
                <a:solidFill>
                  <a:schemeClr val="tx1"/>
                </a:solidFill>
                <a:effectLst/>
                <a:latin typeface="Simplified Arabic" pitchFamily="18" charset="-78"/>
                <a:ea typeface="Arial" pitchFamily="34" charset="0"/>
                <a:cs typeface="Simplified Arabic" pitchFamily="18" charset="-78"/>
              </a:rPr>
              <a:t> </a:t>
            </a:r>
            <a:endParaRPr kumimoji="0" lang="en-US" sz="2000" b="1" i="0" u="none" strike="noStrike" cap="none" normalizeH="0" baseline="0" dirty="0">
              <a:ln>
                <a:noFill/>
              </a:ln>
              <a:solidFill>
                <a:schemeClr val="tx1"/>
              </a:solidFill>
              <a:effectLst/>
              <a:latin typeface="Times New Roman" pitchFamily="18" charset="0"/>
              <a:ea typeface="Arial" pitchFamily="34" charset="0"/>
              <a:cs typeface="Simplified Arabic" pitchFamily="18" charset="-78"/>
            </a:endParaRPr>
          </a:p>
          <a:p>
            <a:pPr marL="0" marR="0" lvl="0" indent="0" algn="r" defTabSz="914400" rtl="1" eaLnBrk="1" fontAlgn="base" latinLnBrk="0" hangingPunct="1">
              <a:lnSpc>
                <a:spcPct val="100000"/>
              </a:lnSpc>
              <a:spcBef>
                <a:spcPct val="0"/>
              </a:spcBef>
              <a:spcAft>
                <a:spcPct val="0"/>
              </a:spcAft>
              <a:buClrTx/>
              <a:buSzTx/>
              <a:buFontTx/>
              <a:buNone/>
            </a:pPr>
            <a:endParaRPr kumimoji="0" lang="ar-SA" sz="2000" b="0" i="0" u="none" strike="noStrike" cap="none" normalizeH="0" baseline="0" dirty="0">
              <a:ln>
                <a:noFill/>
              </a:ln>
              <a:solidFill>
                <a:schemeClr val="tx1"/>
              </a:solidFill>
              <a:effectLst/>
              <a:latin typeface="Arial" pitchFamily="34" charset="0"/>
              <a:cs typeface="Arial" pitchFamily="34" charset="0"/>
            </a:endParaRPr>
          </a:p>
        </p:txBody>
      </p:sp>
      <p:sp>
        <p:nvSpPr>
          <p:cNvPr id="1048819" name="AutoShape 1"/>
          <p:cNvSpPr>
            <a:spLocks noChangeArrowheads="1"/>
          </p:cNvSpPr>
          <p:nvPr/>
        </p:nvSpPr>
        <p:spPr bwMode="auto">
          <a:xfrm>
            <a:off x="2000232" y="0"/>
            <a:ext cx="5753100" cy="628650"/>
          </a:xfrm>
          <a:prstGeom prst="ribbon">
            <a:avLst>
              <a:gd name="adj1" fmla="val 12500"/>
              <a:gd name="adj2" fmla="val 50000"/>
            </a:avLst>
          </a:prstGeom>
          <a:solidFill>
            <a:srgbClr val="D99594"/>
          </a:solidFill>
          <a:ln w="9525">
            <a:solidFill>
              <a:srgbClr val="000000"/>
            </a:solidFill>
            <a:round/>
            <a:headEnd/>
            <a:tailEnd/>
          </a:ln>
          <a:effectLst>
            <a:outerShdw dist="107763" dir="18900000" algn="ctr" rotWithShape="0">
              <a:srgbClr val="808080">
                <a:alpha val="50000"/>
              </a:srgbClr>
            </a:outerShdw>
          </a:effectLst>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pPr>
            <a:r>
              <a:rPr kumimoji="0" lang="ar-SA" sz="2000" b="1" i="0" u="none" strike="noStrike" cap="none" normalizeH="0" baseline="0">
                <a:ln>
                  <a:noFill/>
                </a:ln>
                <a:solidFill>
                  <a:schemeClr val="tx1"/>
                </a:solidFill>
                <a:effectLst/>
                <a:latin typeface="Simplified Arabic" pitchFamily="18" charset="-78"/>
                <a:cs typeface="Simplified Arabic" pitchFamily="18" charset="-78"/>
              </a:rPr>
              <a:t>الوحدة التاسعة</a:t>
            </a:r>
            <a:endParaRPr kumimoji="0" lang="ar-SA" sz="1800" b="1" i="0" u="none" strike="noStrike" cap="none" normalizeH="0" baseline="0">
              <a:ln>
                <a:noFill/>
              </a:ln>
              <a:solidFill>
                <a:schemeClr val="tx1"/>
              </a:solidFill>
              <a:effectLst/>
              <a:latin typeface="Simplified Arabic" pitchFamily="18" charset="-78"/>
              <a:cs typeface="Simplified Arabic" pitchFamily="18" charset="-78"/>
            </a:endParaRPr>
          </a:p>
          <a:p>
            <a:pPr marL="0" marR="0" lvl="0" indent="0" algn="ctr" defTabSz="914400" rtl="1" eaLnBrk="1" fontAlgn="base" latinLnBrk="0" hangingPunct="1">
              <a:lnSpc>
                <a:spcPct val="100000"/>
              </a:lnSpc>
              <a:spcBef>
                <a:spcPct val="0"/>
              </a:spcBef>
              <a:spcAft>
                <a:spcPct val="0"/>
              </a:spcAft>
              <a:buClrTx/>
              <a:buSzTx/>
              <a:buFontTx/>
              <a:buNone/>
            </a:pPr>
            <a:endParaRPr kumimoji="0" lang="en-US" sz="1600" b="1" i="0" u="none" strike="noStrike" cap="none" normalizeH="0" baseline="0">
              <a:ln>
                <a:noFill/>
              </a:ln>
              <a:solidFill>
                <a:schemeClr val="tx1"/>
              </a:solidFill>
              <a:effectLst/>
              <a:latin typeface="Simplified Arabic" pitchFamily="18" charset="-78"/>
              <a:cs typeface="Simplified Arabic" pitchFamily="18" charset="-78"/>
            </a:endParaRPr>
          </a:p>
          <a:p>
            <a:pPr marL="0" marR="0" lvl="0" indent="0" algn="r" defTabSz="914400" rtl="1" eaLnBrk="1" fontAlgn="base" latinLnBrk="0" hangingPunct="1">
              <a:lnSpc>
                <a:spcPct val="100000"/>
              </a:lnSpc>
              <a:spcBef>
                <a:spcPct val="0"/>
              </a:spcBef>
              <a:spcAft>
                <a:spcPct val="0"/>
              </a:spcAft>
              <a:buClrTx/>
              <a:buSzTx/>
              <a:buFontTx/>
              <a:buNone/>
            </a:pPr>
            <a:endParaRPr kumimoji="0" lang="ar-SA" sz="1800" b="0" i="0" u="none" strike="noStrike" cap="none" normalizeH="0" baseline="0">
              <a:ln>
                <a:noFill/>
              </a:ln>
              <a:solidFill>
                <a:schemeClr val="tx1"/>
              </a:solidFill>
              <a:effectLst/>
              <a:latin typeface="Arial" pitchFamily="34" charset="0"/>
              <a:cs typeface="Arial" pitchFamily="34" charset="0"/>
            </a:endParaRPr>
          </a:p>
        </p:txBody>
      </p:sp>
      <p:sp>
        <p:nvSpPr>
          <p:cNvPr id="1048820" name="AutoShape 2"/>
          <p:cNvSpPr>
            <a:spLocks noChangeArrowheads="1"/>
          </p:cNvSpPr>
          <p:nvPr/>
        </p:nvSpPr>
        <p:spPr bwMode="auto">
          <a:xfrm>
            <a:off x="1928794" y="857232"/>
            <a:ext cx="4797425" cy="1104900"/>
          </a:xfrm>
          <a:prstGeom prst="cloudCallout">
            <a:avLst>
              <a:gd name="adj1" fmla="val 48528"/>
              <a:gd name="adj2" fmla="val 87865"/>
            </a:avLst>
          </a:prstGeom>
          <a:solidFill>
            <a:srgbClr val="243F60"/>
          </a:solidFill>
          <a:ln w="38100">
            <a:solidFill>
              <a:srgbClr val="F2F2F2"/>
            </a:solidFill>
            <a:round/>
            <a:headEnd/>
            <a:tailEnd/>
          </a:ln>
          <a:effectLst>
            <a:outerShdw dist="28398" dir="3806097" algn="ctr" rotWithShape="0">
              <a:srgbClr val="243F60">
                <a:alpha val="50000"/>
              </a:srgbClr>
            </a:outerShdw>
          </a:effectLst>
        </p:spPr>
        <p:txBody>
          <a:bodyPr vert="horz" wrap="square" lIns="91440" tIns="45720" rIns="91440" bIns="45720" numCol="1" anchor="t" anchorCtr="0" compatLnSpc="1">
            <a:prstTxWarp prst="textNoShape">
              <a:avLst/>
            </a:prstTxWarp>
          </a:bodyPr>
          <a:lstStyle/>
          <a:p>
            <a:pPr marL="0" marR="774700" lvl="0" indent="0" algn="ctr" defTabSz="914400" rtl="1" eaLnBrk="1" fontAlgn="base" latinLnBrk="0" hangingPunct="1">
              <a:lnSpc>
                <a:spcPct val="100000"/>
              </a:lnSpc>
              <a:spcBef>
                <a:spcPct val="0"/>
              </a:spcBef>
              <a:spcAft>
                <a:spcPts val="1000"/>
              </a:spcAft>
              <a:buClr>
                <a:srgbClr val="FFFFFF"/>
              </a:buClr>
              <a:buSzTx/>
              <a:buFont typeface="Times New Roman" pitchFamily="18" charset="0"/>
              <a:buChar char="1"/>
            </a:pPr>
            <a:r>
              <a:rPr kumimoji="0" lang="ar-SA" sz="1800" b="1" i="0" u="none" strike="noStrike" cap="none" normalizeH="0" baseline="0">
                <a:ln>
                  <a:noFill/>
                </a:ln>
                <a:solidFill>
                  <a:srgbClr val="FFFFFF"/>
                </a:solidFill>
                <a:effectLst/>
                <a:latin typeface="Simplified Arabic" pitchFamily="18" charset="-78"/>
                <a:cs typeface="Simplified Arabic" pitchFamily="18" charset="-78"/>
              </a:rPr>
              <a:t>النظرة الشاملة للوحدة التاسعة </a:t>
            </a:r>
            <a:r>
              <a:rPr kumimoji="0" lang="en-US" sz="1800" b="1" i="0" u="none" strike="noStrike" cap="none" normalizeH="0" baseline="0">
                <a:ln>
                  <a:noFill/>
                </a:ln>
                <a:solidFill>
                  <a:srgbClr val="FFFFFF"/>
                </a:solidFill>
                <a:effectLst/>
                <a:latin typeface="Times New Roman" pitchFamily="18" charset="0"/>
                <a:cs typeface="Simplified Arabic" pitchFamily="18" charset="-78"/>
              </a:rPr>
              <a:t>Over View</a:t>
            </a:r>
          </a:p>
          <a:p>
            <a:pPr marL="0" marR="0" lvl="0" indent="0" algn="r" defTabSz="914400" rtl="1" eaLnBrk="1" fontAlgn="base" latinLnBrk="0" hangingPunct="1">
              <a:lnSpc>
                <a:spcPct val="100000"/>
              </a:lnSpc>
              <a:spcBef>
                <a:spcPct val="0"/>
              </a:spcBef>
              <a:spcAft>
                <a:spcPct val="0"/>
              </a:spcAft>
              <a:buClrTx/>
              <a:buSzTx/>
              <a:buFontTx/>
              <a:buNone/>
            </a:pPr>
            <a:endParaRPr kumimoji="0" lang="ar-SA" sz="1800" b="0" i="0" u="none" strike="noStrike" cap="none" normalizeH="0" baseline="0">
              <a:ln>
                <a:noFill/>
              </a:ln>
              <a:solidFill>
                <a:schemeClr val="tx1"/>
              </a:solidFill>
              <a:effectLst/>
              <a:latin typeface="Arial" pitchFamily="34" charset="0"/>
              <a:cs typeface="Arial" pitchFamily="34" charset="0"/>
            </a:endParaRPr>
          </a:p>
        </p:txBody>
      </p:sp>
      <p:sp>
        <p:nvSpPr>
          <p:cNvPr id="1048821" name="Rectangle 3"/>
          <p:cNvSpPr>
            <a:spLocks noChangeArrowheads="1"/>
          </p:cNvSpPr>
          <p:nvPr/>
        </p:nvSpPr>
        <p:spPr bwMode="auto">
          <a:xfrm>
            <a:off x="642910" y="3235730"/>
            <a:ext cx="6643734" cy="11582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tab pos="587375" algn="l"/>
              </a:tabLst>
            </a:pP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طلبة المرحلة الثانية/ قسم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الادارة</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الصحية/ المعهد الطبي التقني/ الديوانية </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587375" algn="l"/>
              </a:tabLst>
            </a:pPr>
            <a:endParaRPr kumimoji="0" lang="en-US" sz="2400" b="0" i="0" u="none" strike="noStrike" cap="none" normalizeH="0" baseline="0" dirty="0">
              <a:ln>
                <a:noFill/>
              </a:ln>
              <a:solidFill>
                <a:schemeClr val="tx1"/>
              </a:solidFill>
              <a:effectLst/>
              <a:latin typeface="Arial" pitchFamily="34" charset="0"/>
              <a:cs typeface="Arial" pitchFamily="34" charset="0"/>
            </a:endParaRPr>
          </a:p>
        </p:txBody>
      </p:sp>
      <p:sp>
        <p:nvSpPr>
          <p:cNvPr id="1048822" name="Rectangle 4"/>
          <p:cNvSpPr>
            <a:spLocks noChangeArrowheads="1"/>
          </p:cNvSpPr>
          <p:nvPr/>
        </p:nvSpPr>
        <p:spPr bwMode="auto">
          <a:xfrm>
            <a:off x="285720" y="4582295"/>
            <a:ext cx="8286744" cy="186944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tab pos="587375" algn="l"/>
              </a:tabLst>
            </a:pP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التعرف على عملية تقويم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الاداء</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ولما لها من تأثير على النتائج النهائية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لاعمال</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المنظمات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الادارية</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اضافة</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الى</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التعرف على النواحي الوظيفية التي تتصل بكفاءة استخدام الموارد المتاحة سواء البشرية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او</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المادية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او</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المالية، وكذلك التعرف على نوعية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الانتاجية</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والفاعلية مع  المؤشرات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الاساسية</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التي يمكن من خلالها قياس ومعرفة مستوى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الاداء</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المتحقق والتقدم الحاصل في عملها.</a:t>
            </a:r>
            <a:endParaRPr kumimoji="0" lang="ar-IQ" sz="24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823" name="AutoShape 16"/>
          <p:cNvSpPr>
            <a:spLocks noChangeArrowheads="1"/>
          </p:cNvSpPr>
          <p:nvPr/>
        </p:nvSpPr>
        <p:spPr bwMode="auto">
          <a:xfrm>
            <a:off x="4000496" y="3714752"/>
            <a:ext cx="4845063" cy="595313"/>
          </a:xfrm>
          <a:prstGeom prst="bevel">
            <a:avLst>
              <a:gd name="adj" fmla="val 12500"/>
            </a:avLst>
          </a:prstGeom>
          <a:gradFill rotWithShape="1">
            <a:gsLst>
              <a:gs pos="0">
                <a:srgbClr val="FBE4AE"/>
              </a:gs>
              <a:gs pos="13000">
                <a:srgbClr val="BD922A"/>
              </a:gs>
              <a:gs pos="21001">
                <a:srgbClr val="BD922A"/>
              </a:gs>
              <a:gs pos="63000">
                <a:srgbClr val="FBE4AE"/>
              </a:gs>
              <a:gs pos="67000">
                <a:srgbClr val="BD922A"/>
              </a:gs>
              <a:gs pos="69000">
                <a:srgbClr val="835E17"/>
              </a:gs>
              <a:gs pos="82001">
                <a:srgbClr val="A28949"/>
              </a:gs>
              <a:gs pos="100000">
                <a:srgbClr val="FAE3B7"/>
              </a:gs>
            </a:gsLst>
            <a:lin ang="2700000" scaled="1"/>
          </a:gradFill>
          <a:ln w="9525">
            <a:solidFill>
              <a:srgbClr val="000000"/>
            </a:solidFill>
            <a:miter lim="800000"/>
            <a:headEnd/>
            <a:tailEnd/>
          </a:ln>
          <a:effectLst>
            <a:outerShdw sy="-50000" kx="2453608" rotWithShape="0">
              <a:srgbClr val="808080">
                <a:alpha val="50000"/>
              </a:srgbClr>
            </a:outerShdw>
          </a:effectLst>
        </p:spPr>
        <p:txBody>
          <a:bodyPr vert="horz" wrap="square" lIns="91440" tIns="45720" rIns="91440" bIns="45720" numCol="1" anchor="t" anchorCtr="0" compatLnSpc="1">
            <a:prstTxWarp prst="textNoShape">
              <a:avLst/>
            </a:prstTxWarp>
          </a:bodyPr>
          <a:lstStyle/>
          <a:p>
            <a:pPr marL="0" marR="0" lvl="0" indent="0" algn="justLow" defTabSz="914400" rtl="1" eaLnBrk="1" fontAlgn="base" latinLnBrk="0" hangingPunct="1">
              <a:lnSpc>
                <a:spcPct val="100000"/>
              </a:lnSpc>
              <a:spcBef>
                <a:spcPct val="0"/>
              </a:spcBef>
              <a:spcAft>
                <a:spcPct val="0"/>
              </a:spcAft>
              <a:buClrTx/>
              <a:buSzTx/>
              <a:buFontTx/>
              <a:buChar char="•"/>
            </a:pPr>
            <a:r>
              <a:rPr kumimoji="0" lang="ar-SA" sz="2400" b="1" i="0" u="none" strike="noStrike" cap="none" normalizeH="0" baseline="0">
                <a:ln>
                  <a:noFill/>
                </a:ln>
                <a:solidFill>
                  <a:schemeClr val="tx1"/>
                </a:solidFill>
                <a:effectLst/>
                <a:latin typeface="Simplified Arabic" pitchFamily="18" charset="-78"/>
                <a:ea typeface="Times New Roman" pitchFamily="18" charset="0"/>
                <a:cs typeface="Simplified Arabic" pitchFamily="18" charset="-78"/>
              </a:rPr>
              <a:t>اهداف الوحدة: </a:t>
            </a:r>
            <a:r>
              <a:rPr kumimoji="0" lang="en-US" sz="2400" b="1" i="0" u="none" strike="noStrike" cap="none" normalizeH="0" baseline="0">
                <a:ln>
                  <a:noFill/>
                </a:ln>
                <a:solidFill>
                  <a:schemeClr val="tx1"/>
                </a:solidFill>
                <a:effectLst/>
                <a:latin typeface="Calibri" pitchFamily="34" charset="0"/>
                <a:ea typeface="Times New Roman" pitchFamily="18" charset="0"/>
                <a:cs typeface="Simplified Arabic" pitchFamily="18" charset="-78"/>
              </a:rPr>
              <a:t>(objectives</a:t>
            </a:r>
            <a:r>
              <a:rPr kumimoji="0" lang="ar-SA" sz="2400" b="1" i="0" u="none" strike="noStrike" cap="none" normalizeH="0" baseline="0">
                <a:ln>
                  <a:noFill/>
                </a:ln>
                <a:solidFill>
                  <a:schemeClr val="tx1"/>
                </a:solidFill>
                <a:effectLst/>
                <a:latin typeface="Calibri" pitchFamily="34" charset="0"/>
                <a:ea typeface="Times New Roman" pitchFamily="18" charset="0"/>
                <a:cs typeface="Simplified Arabic" pitchFamily="18" charset="-78"/>
              </a:rPr>
              <a:t>)</a:t>
            </a:r>
            <a:r>
              <a:rPr kumimoji="0" lang="ar-SA" sz="2400" b="1" i="0" u="none" strike="noStrike" cap="none" normalizeH="0" baseline="0">
                <a:ln>
                  <a:noFill/>
                </a:ln>
                <a:solidFill>
                  <a:schemeClr val="tx1"/>
                </a:solidFill>
                <a:effectLst/>
                <a:latin typeface="Simplified Arabic" pitchFamily="18" charset="-78"/>
                <a:ea typeface="Times New Roman" pitchFamily="18" charset="0"/>
                <a:cs typeface="Simplified Arabic" pitchFamily="18" charset="-78"/>
              </a:rPr>
              <a:t>:</a:t>
            </a:r>
            <a:endParaRPr kumimoji="0" lang="ar-SA" sz="2400" b="0" i="0" u="none" strike="noStrike" cap="none" normalizeH="0" baseline="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pPr>
            <a:endParaRPr kumimoji="0" lang="ar-SA" sz="2400" b="0" i="0" u="none" strike="noStrike" cap="none" normalizeH="0" baseline="0">
              <a:ln>
                <a:noFill/>
              </a:ln>
              <a:solidFill>
                <a:schemeClr val="tx1"/>
              </a:solidFill>
              <a:effectLst/>
              <a:latin typeface="Arial" pitchFamily="34" charset="0"/>
              <a:cs typeface="Arial" pitchFamily="34" charset="0"/>
            </a:endParaRPr>
          </a:p>
        </p:txBody>
      </p:sp>
      <p:sp>
        <p:nvSpPr>
          <p:cNvPr id="1048824" name="AutoShape 11"/>
          <p:cNvSpPr>
            <a:spLocks noChangeArrowheads="1"/>
          </p:cNvSpPr>
          <p:nvPr/>
        </p:nvSpPr>
        <p:spPr bwMode="auto">
          <a:xfrm>
            <a:off x="4429124" y="761985"/>
            <a:ext cx="4451359" cy="595313"/>
          </a:xfrm>
          <a:prstGeom prst="bevel">
            <a:avLst>
              <a:gd name="adj" fmla="val 12500"/>
            </a:avLst>
          </a:prstGeom>
          <a:gradFill rotWithShape="1">
            <a:gsLst>
              <a:gs pos="0">
                <a:srgbClr val="FBE4AE"/>
              </a:gs>
              <a:gs pos="13000">
                <a:srgbClr val="BD922A"/>
              </a:gs>
              <a:gs pos="21001">
                <a:srgbClr val="BD922A"/>
              </a:gs>
              <a:gs pos="63000">
                <a:srgbClr val="FBE4AE"/>
              </a:gs>
              <a:gs pos="67000">
                <a:srgbClr val="BD922A"/>
              </a:gs>
              <a:gs pos="69000">
                <a:srgbClr val="835E17"/>
              </a:gs>
              <a:gs pos="82001">
                <a:srgbClr val="A28949"/>
              </a:gs>
              <a:gs pos="100000">
                <a:srgbClr val="FAE3B7"/>
              </a:gs>
            </a:gsLst>
            <a:lin ang="2700000" scaled="1"/>
          </a:gradFill>
          <a:ln w="9525">
            <a:solidFill>
              <a:srgbClr val="000000"/>
            </a:solidFill>
            <a:miter lim="800000"/>
            <a:headEnd/>
            <a:tailEnd/>
          </a:ln>
          <a:effectLst>
            <a:outerShdw sy="-50000" kx="2453608" rotWithShape="0">
              <a:srgbClr val="808080">
                <a:alpha val="50000"/>
              </a:srgbClr>
            </a:outerShdw>
          </a:effectLst>
        </p:spPr>
        <p:txBody>
          <a:bodyPr vert="horz" wrap="square" lIns="91440" tIns="45720" rIns="91440" bIns="45720" numCol="1" anchor="t" anchorCtr="0" compatLnSpc="1">
            <a:prstTxWarp prst="textNoShape">
              <a:avLst/>
            </a:prstTxWarp>
          </a:bodyPr>
          <a:lstStyle/>
          <a:p>
            <a:pPr marL="0" marR="1143000" lvl="0" indent="0" algn="just" defTabSz="914400" rtl="1" eaLnBrk="1" fontAlgn="base" latinLnBrk="0" hangingPunct="1">
              <a:lnSpc>
                <a:spcPct val="100000"/>
              </a:lnSpc>
              <a:spcBef>
                <a:spcPct val="0"/>
              </a:spcBef>
              <a:spcAft>
                <a:spcPts val="1000"/>
              </a:spcAft>
              <a:buClrTx/>
              <a:buSzTx/>
              <a:buFont typeface="Times New Roman" pitchFamily="18" charset="0"/>
              <a:buChar char="ج"/>
            </a:pPr>
            <a:r>
              <a:rPr kumimoji="0" lang="ar-SA" sz="2000" b="1" i="0" u="none" strike="noStrike" cap="none" normalizeH="0" baseline="0" dirty="0">
                <a:ln>
                  <a:noFill/>
                </a:ln>
                <a:solidFill>
                  <a:schemeClr val="tx1"/>
                </a:solidFill>
                <a:effectLst/>
                <a:latin typeface="Simplified Arabic" pitchFamily="18" charset="-78"/>
                <a:ea typeface="Arial" pitchFamily="34" charset="0"/>
                <a:cs typeface="Simplified Arabic" pitchFamily="18" charset="-78"/>
              </a:rPr>
              <a:t>الفكرة المركزية </a:t>
            </a:r>
            <a:r>
              <a:rPr kumimoji="0" lang="en-US" sz="2000" b="1" i="0" u="none" strike="noStrike" cap="none" normalizeH="0" baseline="0" dirty="0">
                <a:ln>
                  <a:noFill/>
                </a:ln>
                <a:solidFill>
                  <a:schemeClr val="tx1"/>
                </a:solidFill>
                <a:effectLst/>
                <a:latin typeface="Times New Roman" pitchFamily="18" charset="0"/>
                <a:ea typeface="Arial" pitchFamily="34" charset="0"/>
                <a:cs typeface="Simplified Arabic" pitchFamily="18" charset="-78"/>
              </a:rPr>
              <a:t>central Idea</a:t>
            </a:r>
            <a:r>
              <a:rPr kumimoji="0" lang="en-US" sz="2000" b="1" i="0" u="none" strike="noStrike" cap="none" normalizeH="0" baseline="0" dirty="0">
                <a:ln>
                  <a:noFill/>
                </a:ln>
                <a:solidFill>
                  <a:schemeClr val="tx1"/>
                </a:solidFill>
                <a:effectLst/>
                <a:latin typeface="Simplified Arabic" pitchFamily="18" charset="-78"/>
                <a:ea typeface="Arial" pitchFamily="34" charset="0"/>
                <a:cs typeface="Simplified Arabic" pitchFamily="18" charset="-78"/>
              </a:rPr>
              <a:t>:</a:t>
            </a:r>
            <a:endParaRPr kumimoji="0" lang="en-US" sz="2000" b="1" i="0" u="none" strike="noStrike" cap="none" normalizeH="0" baseline="0" dirty="0">
              <a:ln>
                <a:noFill/>
              </a:ln>
              <a:solidFill>
                <a:schemeClr val="tx1"/>
              </a:solidFill>
              <a:effectLst/>
              <a:latin typeface="Times New Roman" pitchFamily="18" charset="0"/>
              <a:ea typeface="Arial" pitchFamily="34" charset="0"/>
              <a:cs typeface="Simplified Arabic" pitchFamily="18" charset="-78"/>
            </a:endParaRPr>
          </a:p>
          <a:p>
            <a:pPr marL="0" marR="0" lvl="0" indent="0" algn="r" defTabSz="914400" rtl="1" eaLnBrk="1" fontAlgn="base" latinLnBrk="0" hangingPunct="1">
              <a:lnSpc>
                <a:spcPct val="100000"/>
              </a:lnSpc>
              <a:spcBef>
                <a:spcPct val="0"/>
              </a:spcBef>
              <a:spcAft>
                <a:spcPct val="0"/>
              </a:spcAft>
              <a:buClrTx/>
              <a:buSzTx/>
              <a:buFontTx/>
              <a:buNone/>
            </a:pPr>
            <a:endParaRPr kumimoji="0" lang="ar-SA" sz="1800" b="0" i="0" u="none" strike="noStrike" cap="none" normalizeH="0" baseline="0" dirty="0">
              <a:ln>
                <a:noFill/>
              </a:ln>
              <a:solidFill>
                <a:schemeClr val="tx1"/>
              </a:solidFill>
              <a:effectLst/>
              <a:latin typeface="Arial" pitchFamily="34" charset="0"/>
              <a:cs typeface="Arial" pitchFamily="34" charset="0"/>
            </a:endParaRPr>
          </a:p>
        </p:txBody>
      </p:sp>
      <p:sp>
        <p:nvSpPr>
          <p:cNvPr id="1048825" name="Rectangle 3"/>
          <p:cNvSpPr/>
          <p:nvPr/>
        </p:nvSpPr>
        <p:spPr>
          <a:xfrm>
            <a:off x="428596" y="1714488"/>
            <a:ext cx="8215370" cy="2225040"/>
          </a:xfrm>
          <a:prstGeom prst="rect">
            <a:avLst/>
          </a:prstGeom>
        </p:spPr>
        <p:txBody>
          <a:bodyPr wrap="square">
            <a:spAutoFit/>
          </a:bodyPr>
          <a:lstStyle/>
          <a:p>
            <a:r>
              <a:rPr lang="ar-IQ" sz="2400" dirty="0"/>
              <a:t>تقويم </a:t>
            </a:r>
            <a:r>
              <a:rPr lang="ar-IQ" sz="2400" dirty="0" err="1"/>
              <a:t>الاداء</a:t>
            </a:r>
            <a:r>
              <a:rPr lang="ar-IQ" sz="2400" dirty="0"/>
              <a:t> يرتبط </a:t>
            </a:r>
            <a:r>
              <a:rPr lang="ar-IQ" sz="2400" dirty="0" err="1"/>
              <a:t>الى</a:t>
            </a:r>
            <a:r>
              <a:rPr lang="ar-IQ" sz="2400" dirty="0"/>
              <a:t> حد كبير بقياس </a:t>
            </a:r>
            <a:r>
              <a:rPr lang="ar-IQ" sz="2400" dirty="0" err="1"/>
              <a:t>الاداء</a:t>
            </a:r>
            <a:r>
              <a:rPr lang="ar-IQ" sz="2400" dirty="0"/>
              <a:t> المتحقق من القوى البشرية العاملة في المنظمة، من حيث عملهم وسلوكهم وكفاءتهم في القيام </a:t>
            </a:r>
            <a:r>
              <a:rPr lang="ar-IQ" sz="2400" dirty="0" err="1"/>
              <a:t>باعماء</a:t>
            </a:r>
            <a:r>
              <a:rPr lang="ar-IQ" sz="2400" dirty="0"/>
              <a:t> </a:t>
            </a:r>
            <a:r>
              <a:rPr lang="ar-IQ" sz="2400" dirty="0" err="1"/>
              <a:t>اعمالهم</a:t>
            </a:r>
            <a:r>
              <a:rPr lang="ar-IQ" sz="2400" dirty="0"/>
              <a:t> الحالية </a:t>
            </a:r>
            <a:r>
              <a:rPr lang="ar-IQ" sz="2400" dirty="0" err="1"/>
              <a:t>اضافة</a:t>
            </a:r>
            <a:r>
              <a:rPr lang="ar-IQ" sz="2400" dirty="0"/>
              <a:t> </a:t>
            </a:r>
            <a:r>
              <a:rPr lang="ar-IQ" sz="2400" dirty="0" err="1"/>
              <a:t>الى</a:t>
            </a:r>
            <a:r>
              <a:rPr lang="ar-IQ" sz="2400" dirty="0"/>
              <a:t> قياس </a:t>
            </a:r>
            <a:r>
              <a:rPr lang="ar-IQ" sz="2400" dirty="0" err="1"/>
              <a:t>اداء</a:t>
            </a:r>
            <a:r>
              <a:rPr lang="ar-IQ" sz="2400" dirty="0"/>
              <a:t> العوامل </a:t>
            </a:r>
            <a:r>
              <a:rPr lang="ar-IQ" sz="2400" dirty="0" err="1"/>
              <a:t>الاخرى</a:t>
            </a:r>
            <a:r>
              <a:rPr lang="ar-IQ" sz="2400" dirty="0"/>
              <a:t> المؤثرة في </a:t>
            </a:r>
            <a:r>
              <a:rPr lang="ar-IQ" sz="2400" dirty="0" err="1"/>
              <a:t>الاداء</a:t>
            </a:r>
            <a:r>
              <a:rPr lang="ar-IQ" sz="2400" dirty="0"/>
              <a:t> سواء المالية والمادية والذي ينصب نحو تطوير </a:t>
            </a:r>
            <a:r>
              <a:rPr lang="ar-IQ" sz="2400" dirty="0" err="1"/>
              <a:t>الاداء</a:t>
            </a:r>
            <a:r>
              <a:rPr lang="ar-IQ" sz="2400" dirty="0"/>
              <a:t> في العمل </a:t>
            </a:r>
            <a:r>
              <a:rPr lang="ar-IQ" sz="2400" dirty="0" err="1"/>
              <a:t>اضافة</a:t>
            </a:r>
            <a:r>
              <a:rPr lang="ar-IQ" sz="2400" dirty="0"/>
              <a:t> </a:t>
            </a:r>
            <a:r>
              <a:rPr lang="ar-IQ" sz="2400" dirty="0" err="1"/>
              <a:t>الى</a:t>
            </a:r>
            <a:r>
              <a:rPr lang="ar-IQ" sz="2400" dirty="0"/>
              <a:t> </a:t>
            </a:r>
            <a:r>
              <a:rPr lang="ar-IQ" sz="2400" dirty="0" err="1"/>
              <a:t>ان</a:t>
            </a:r>
            <a:r>
              <a:rPr lang="ar-IQ" sz="2400" dirty="0"/>
              <a:t> هناك عدد من الطرق التي يمكن اعتمادها في تقويم </a:t>
            </a:r>
            <a:r>
              <a:rPr lang="ar-IQ" sz="2400" dirty="0" err="1"/>
              <a:t>الاداء</a:t>
            </a:r>
            <a:r>
              <a:rPr lang="ar-IQ" sz="2400" dirty="0"/>
              <a:t>  لعمل المنظمات الصحية والعاملين فيها.</a:t>
            </a:r>
            <a:endParaRPr lang="ar-SA" sz="2400" dirty="0"/>
          </a:p>
        </p:txBody>
      </p:sp>
      <p:sp>
        <p:nvSpPr>
          <p:cNvPr id="1048826" name="Rectangle 1"/>
          <p:cNvSpPr>
            <a:spLocks noChangeArrowheads="1"/>
          </p:cNvSpPr>
          <p:nvPr/>
        </p:nvSpPr>
        <p:spPr bwMode="auto">
          <a:xfrm>
            <a:off x="571472" y="4493556"/>
            <a:ext cx="8143868" cy="186944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tab pos="587375" algn="l"/>
              </a:tabLst>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بعد دراسة الطالب لهذه الوحدة يتوقع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ان</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يكون قادراً على:</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587375" algn="l"/>
              </a:tabLst>
            </a:pP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اولاً</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يتعرف على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اهمية</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تقويم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الاداء</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587375" algn="l"/>
              </a:tabLst>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ثانياً: يميز بين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اهم</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الوسائل الخاصة بتقويم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الاداء</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التي تساعد في تطوير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الاداء</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587375" algn="l"/>
              </a:tabLst>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ثالثاً: يحدد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اهم</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الطرق المستخدمة في عملية تقويم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الاداء</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a:t>
            </a:r>
            <a:endParaRPr kumimoji="0" lang="ar-SA" sz="24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827" name="Rectangle 1"/>
          <p:cNvSpPr>
            <a:spLocks noChangeArrowheads="1"/>
          </p:cNvSpPr>
          <p:nvPr/>
        </p:nvSpPr>
        <p:spPr bwMode="auto">
          <a:xfrm>
            <a:off x="428596" y="1329124"/>
            <a:ext cx="8358182" cy="54254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tab pos="587375" algn="l"/>
              </a:tabLst>
            </a:pPr>
            <a:r>
              <a:rPr kumimoji="0" lang="ar-SA" sz="2400" b="1"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تقويم </a:t>
            </a:r>
            <a:r>
              <a:rPr kumimoji="0" lang="ar-SA" sz="2400" b="1"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اداء</a:t>
            </a:r>
            <a:r>
              <a:rPr kumimoji="0" lang="ar-SA" sz="2400" b="1"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المؤسسات الصحية </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587375" algn="l"/>
              </a:tabLst>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تقويم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الاداء</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يمكن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ان</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يكون على مستوى الفرد من خلال اختيارات متعددة سواء كان ذلك يشكل مقصود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او</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بدون قصد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اما</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تقويم الأداء في المؤسسات يعتمد من خلال تلبية حاجات ورغبات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الافراد</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الذين يتعاملون معها. وتقويم المؤسسات الصحية تختلف عن تقويم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الافراد</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وبشكل جذري حيث يعتمد على مؤشرات وعدد من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الانشطة</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التي تؤدي من قبل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اقسامها</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لها وشعبها المختلفة.</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587375" algn="l"/>
              </a:tabLst>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مفهوم تقويم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الاداء</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587375" algn="l"/>
              </a:tabLst>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تحتل عملية تقويم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الاداء</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اهتماما واسعا لدى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ادارة</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المؤسسات وذلك نتيجة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لتاثير</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على النتائج النهائية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لاعمال</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المؤسسات الصحية، وان تقويم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الاداء</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تاخذ</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على كافة المراحل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الادارية</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والتي تشمل من:</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87375" algn="l"/>
              </a:tabLst>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تحديد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الاهداف</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87375" algn="l"/>
              </a:tabLst>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تحديد المدة الزمنية لتحقيق تلك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الاهداف</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87375" algn="l"/>
              </a:tabLst>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وضع الخطة الشاملة.</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87375" algn="l"/>
              </a:tabLst>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الرقابة.</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87375" algn="l"/>
              </a:tabLst>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متابعة التنفيذ.</a:t>
            </a:r>
            <a:endParaRPr kumimoji="0" lang="ar-SA" sz="2400" b="0" i="0" u="none" strike="noStrike" cap="none" normalizeH="0" baseline="0" dirty="0">
              <a:ln>
                <a:noFill/>
              </a:ln>
              <a:solidFill>
                <a:schemeClr val="tx1"/>
              </a:solidFill>
              <a:effectLst/>
              <a:latin typeface="Arial" pitchFamily="34" charset="0"/>
              <a:cs typeface="Arial" pitchFamily="34" charset="0"/>
            </a:endParaRPr>
          </a:p>
        </p:txBody>
      </p:sp>
      <p:sp>
        <p:nvSpPr>
          <p:cNvPr id="1048828" name="Title 1"/>
          <p:cNvSpPr>
            <a:spLocks noGrp="1"/>
          </p:cNvSpPr>
          <p:nvPr>
            <p:ph type="title"/>
          </p:nvPr>
        </p:nvSpPr>
        <p:spPr>
          <a:xfrm>
            <a:off x="428596" y="214290"/>
            <a:ext cx="8229600" cy="868346"/>
          </a:xfrm>
        </p:spPr>
        <p:style>
          <a:lnRef idx="1">
            <a:schemeClr val="accent5"/>
          </a:lnRef>
          <a:fillRef idx="3">
            <a:schemeClr val="accent5"/>
          </a:fillRef>
          <a:effectRef idx="2">
            <a:schemeClr val="accent5"/>
          </a:effectRef>
          <a:fontRef idx="minor">
            <a:schemeClr val="lt1"/>
          </a:fontRef>
        </p:style>
        <p:txBody>
          <a:bodyPr anchor="t" anchorCtr="1">
            <a:normAutofit/>
          </a:bodyPr>
          <a:lstStyle/>
          <a:p>
            <a:pPr lvl="0" fontAlgn="base">
              <a:spcAft>
                <a:spcPct val="0"/>
              </a:spcAft>
              <a:tabLst>
                <a:tab pos="587375" algn="l"/>
              </a:tabLst>
            </a:pPr>
            <a:r>
              <a:rPr lang="ar-SA" b="1" dirty="0">
                <a:solidFill>
                  <a:schemeClr val="tx1"/>
                </a:solidFill>
                <a:latin typeface="Simplified Arabic" pitchFamily="18" charset="-78"/>
                <a:ea typeface="Times New Roman" pitchFamily="18" charset="0"/>
                <a:cs typeface="Simplified Arabic" pitchFamily="18" charset="-78"/>
              </a:rPr>
              <a:t>تقويم </a:t>
            </a:r>
            <a:r>
              <a:rPr lang="ar-SA" b="1" dirty="0" err="1">
                <a:solidFill>
                  <a:schemeClr val="tx1"/>
                </a:solidFill>
                <a:latin typeface="Simplified Arabic" pitchFamily="18" charset="-78"/>
                <a:ea typeface="Times New Roman" pitchFamily="18" charset="0"/>
                <a:cs typeface="Simplified Arabic" pitchFamily="18" charset="-78"/>
              </a:rPr>
              <a:t>اداء</a:t>
            </a:r>
            <a:r>
              <a:rPr lang="ar-SA" b="1" dirty="0">
                <a:solidFill>
                  <a:schemeClr val="tx1"/>
                </a:solidFill>
                <a:latin typeface="Simplified Arabic" pitchFamily="18" charset="-78"/>
                <a:ea typeface="Times New Roman" pitchFamily="18" charset="0"/>
                <a:cs typeface="Simplified Arabic" pitchFamily="18" charset="-78"/>
              </a:rPr>
              <a:t> المؤسسات الصحية </a:t>
            </a:r>
            <a:endParaRPr lang="en-US" dirty="0">
              <a:solidFill>
                <a:schemeClr val="tx1"/>
              </a:solidFill>
              <a:latin typeface="Arial" pitchFamily="34" charset="0"/>
              <a:cs typeface="Arial"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18" name="Rectangle 1"/>
          <p:cNvSpPr>
            <a:spLocks noChangeArrowheads="1"/>
          </p:cNvSpPr>
          <p:nvPr/>
        </p:nvSpPr>
        <p:spPr bwMode="auto">
          <a:xfrm>
            <a:off x="1000100" y="1106009"/>
            <a:ext cx="7500990" cy="42824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tab pos="457200" algn="l"/>
              </a:tabLst>
            </a:pPr>
            <a:r>
              <a:rPr kumimoji="0" lang="ar-IQ" sz="2800" b="1"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حقبة بعد عام 1968</a:t>
            </a:r>
            <a:endParaRPr kumimoji="0" lang="ar-SA" sz="2800" b="1"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endParaRPr>
          </a:p>
          <a:p>
            <a:pPr marL="0" marR="0" lvl="0" indent="0" algn="justLow" defTabSz="914400" rtl="1" eaLnBrk="1" fontAlgn="base" latinLnBrk="0" hangingPunct="1">
              <a:lnSpc>
                <a:spcPct val="100000"/>
              </a:lnSpc>
              <a:spcBef>
                <a:spcPct val="0"/>
              </a:spcBef>
              <a:spcAft>
                <a:spcPct val="0"/>
              </a:spcAft>
              <a:buClrTx/>
              <a:buSzTx/>
              <a:buFontTx/>
              <a:buNone/>
              <a:tabLst>
                <a:tab pos="457200" algn="l"/>
              </a:tabLst>
            </a:pP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457200" algn="l"/>
              </a:tabLst>
            </a:pPr>
            <a:r>
              <a:rPr kumimoji="0" lang="ar-IQ"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انشاء</a:t>
            </a: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مؤسسة مدينة الطب 1970 وتشمل مهامها تقديم الخدمات الطبية للمرضى.</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457200" algn="l"/>
              </a:tabLst>
            </a:pP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تشكيل مجلس </a:t>
            </a:r>
            <a:r>
              <a:rPr kumimoji="0" lang="ar-IQ"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ادارة</a:t>
            </a: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موحد لكل مؤسسات </a:t>
            </a:r>
            <a:r>
              <a:rPr kumimoji="0" lang="ar-IQ"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الادوية</a:t>
            </a: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والشركات العامة لصناعة الادوية1971.</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457200" algn="l"/>
              </a:tabLst>
            </a:pPr>
            <a:r>
              <a:rPr kumimoji="0" lang="ar-IQ"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اصدار</a:t>
            </a: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IQ"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قانوان</a:t>
            </a: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التدرج الطبي عام 1970.</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457200" algn="l"/>
              </a:tabLst>
            </a:pPr>
            <a:r>
              <a:rPr kumimoji="0" lang="ar-IQ"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انشاء</a:t>
            </a: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العيادات الطبية الشعبية 1970.</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457200" algn="l"/>
              </a:tabLst>
            </a:pPr>
            <a:r>
              <a:rPr kumimoji="0" lang="ar-IQ"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اصدار</a:t>
            </a: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قانون </a:t>
            </a:r>
            <a:r>
              <a:rPr kumimoji="0" lang="ar-IQ"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تفرغلا</a:t>
            </a: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IQ"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الاطباء</a:t>
            </a: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في مؤسسات التعليم العالي والبحث العلمي لسنة 1972.</a:t>
            </a:r>
            <a:endParaRPr kumimoji="0" lang="ar-IQ" sz="2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829" name="Rectangle 1"/>
          <p:cNvSpPr>
            <a:spLocks noChangeArrowheads="1"/>
          </p:cNvSpPr>
          <p:nvPr/>
        </p:nvSpPr>
        <p:spPr bwMode="auto">
          <a:xfrm>
            <a:off x="285720" y="764015"/>
            <a:ext cx="8643966" cy="491744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tab pos="587375" algn="l"/>
              </a:tabLst>
            </a:pPr>
            <a:r>
              <a:rPr kumimoji="0" lang="ar-SA" sz="3200" b="1" i="0" u="none" strike="noStrike" cap="none" normalizeH="0" baseline="0" dirty="0">
                <a:ln>
                  <a:noFill/>
                </a:ln>
                <a:solidFill>
                  <a:schemeClr val="accent1"/>
                </a:solidFill>
                <a:effectLst/>
                <a:latin typeface="Simplified Arabic" pitchFamily="18" charset="-78"/>
                <a:ea typeface="Times New Roman" pitchFamily="18" charset="0"/>
                <a:cs typeface="Simplified Arabic" pitchFamily="18" charset="-78"/>
              </a:rPr>
              <a:t>يمكن تحديد نوعان من التقويم هي:</a:t>
            </a:r>
            <a:endParaRPr kumimoji="0" lang="en-US" sz="3200" b="1" i="0" u="none" strike="noStrike" cap="none" normalizeH="0" baseline="0" dirty="0">
              <a:ln>
                <a:noFill/>
              </a:ln>
              <a:solidFill>
                <a:schemeClr val="accent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87375" algn="l"/>
              </a:tabLst>
            </a:pPr>
            <a:r>
              <a:rPr kumimoji="0" lang="ar-SA" sz="32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يتعلق بتقويم النتائج المتحققة لبلوغ </a:t>
            </a:r>
            <a:r>
              <a:rPr kumimoji="0" lang="ar-SA" sz="32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الاهداف</a:t>
            </a:r>
            <a:r>
              <a:rPr kumimoji="0" lang="ar-SA" sz="32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المخططة.</a:t>
            </a:r>
            <a:endParaRPr kumimoji="0" lang="en-US" sz="32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87375" algn="l"/>
              </a:tabLst>
            </a:pPr>
            <a:r>
              <a:rPr kumimoji="0" lang="ar-SA" sz="32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يرتبط بالنواحي الوظيفية التي تتصل بكفاءة استخدام الموارد المتاحة سواء قوى بشرية </a:t>
            </a:r>
            <a:r>
              <a:rPr kumimoji="0" lang="ar-SA" sz="32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او</a:t>
            </a:r>
            <a:r>
              <a:rPr kumimoji="0" lang="ar-SA" sz="32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معدات </a:t>
            </a:r>
            <a:r>
              <a:rPr kumimoji="0" lang="ar-SA" sz="32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راس</a:t>
            </a:r>
            <a:r>
              <a:rPr kumimoji="0" lang="ar-SA" sz="32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مالية.</a:t>
            </a:r>
            <a:endParaRPr kumimoji="0" lang="en-US" sz="32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587375" algn="l"/>
              </a:tabLst>
            </a:pPr>
            <a:r>
              <a:rPr kumimoji="0" lang="ar-SA" sz="32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ومن هنا يمكن </a:t>
            </a:r>
            <a:r>
              <a:rPr kumimoji="0" lang="ar-SA" sz="32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الاشارة</a:t>
            </a:r>
            <a:r>
              <a:rPr kumimoji="0" lang="ar-SA" sz="32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SA" sz="32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الى</a:t>
            </a:r>
            <a:r>
              <a:rPr kumimoji="0" lang="ar-SA" sz="32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SA" sz="32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ان</a:t>
            </a:r>
            <a:r>
              <a:rPr kumimoji="0" lang="ar-SA" sz="32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هذان النوعان متلازمان احدهما يكمل </a:t>
            </a:r>
            <a:r>
              <a:rPr kumimoji="0" lang="ar-SA" sz="32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الاخر</a:t>
            </a:r>
            <a:r>
              <a:rPr kumimoji="0" lang="ar-SA" sz="32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وكذلك يرتبط </a:t>
            </a:r>
            <a:r>
              <a:rPr kumimoji="0" lang="ar-SA" sz="32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الى</a:t>
            </a:r>
            <a:r>
              <a:rPr kumimoji="0" lang="ar-SA" sz="32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حد كبير بقياس </a:t>
            </a:r>
            <a:r>
              <a:rPr kumimoji="0" lang="ar-SA" sz="32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الاداء</a:t>
            </a:r>
            <a:r>
              <a:rPr kumimoji="0" lang="ar-SA" sz="32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المتحقق من قبل القوى </a:t>
            </a:r>
            <a:r>
              <a:rPr kumimoji="0" lang="ar-SA" sz="32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لبيشرية</a:t>
            </a:r>
            <a:r>
              <a:rPr kumimoji="0" lang="ar-SA" sz="32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العاملة في المنظمة من حيث العمل وسل</a:t>
            </a:r>
            <a:r>
              <a:rPr kumimoji="0" lang="ar-IQ" sz="32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وك</a:t>
            </a:r>
            <a:r>
              <a:rPr kumimoji="0" lang="ar-IQ" sz="32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والكفاءة ومدى تخمل المسؤولية.</a:t>
            </a:r>
            <a:endParaRPr kumimoji="0" lang="en-US" sz="32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587375" algn="l"/>
              </a:tabLst>
            </a:pPr>
            <a:r>
              <a:rPr kumimoji="0" lang="ar-SA" sz="32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والهدف الرئيسي هو الوصول </a:t>
            </a:r>
            <a:r>
              <a:rPr kumimoji="0" lang="ar-SA" sz="32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الى</a:t>
            </a:r>
            <a:r>
              <a:rPr kumimoji="0" lang="ar-SA" sz="32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تحقيق المخطط وقياس الانحراف الحاصل في </a:t>
            </a:r>
            <a:r>
              <a:rPr kumimoji="0" lang="ar-SA" sz="32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الاداء</a:t>
            </a:r>
            <a:r>
              <a:rPr kumimoji="0" lang="ar-SA" sz="32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المخطط.</a:t>
            </a:r>
            <a:endParaRPr kumimoji="0" lang="ar-SA" sz="32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830" name="Rectangle 1"/>
          <p:cNvSpPr>
            <a:spLocks noChangeArrowheads="1"/>
          </p:cNvSpPr>
          <p:nvPr/>
        </p:nvSpPr>
        <p:spPr bwMode="auto">
          <a:xfrm>
            <a:off x="285720" y="1071867"/>
            <a:ext cx="8643966" cy="578103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tab pos="587375" algn="l"/>
                <a:tab pos="962025" algn="l"/>
              </a:tabLst>
            </a:pP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ان</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عملية تقويم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الاداء</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في المنظمات تعد من المسائل المعقدة والشائكة وخاصة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اذا</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كانت النتائج غير مادية وهذا ما ينطبق على المؤسسات الصحية. وهي تقويم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اشكال</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مختلفة من الخدمات للمحتاجين ولكن هذا التعقيد لا يمنع من وضع طرق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واساليب</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من شأنها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ان</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تساهم في عملية تطوير وهذا يمكن قياس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ذفلحك</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من خلال ما يلي:</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457200" marR="0" lvl="1" indent="0" algn="justLow" defTabSz="914400" rtl="1" eaLnBrk="0" fontAlgn="base" latinLnBrk="0" hangingPunct="0">
              <a:lnSpc>
                <a:spcPct val="100000"/>
              </a:lnSpc>
              <a:spcBef>
                <a:spcPct val="0"/>
              </a:spcBef>
              <a:spcAft>
                <a:spcPct val="0"/>
              </a:spcAft>
              <a:buClrTx/>
              <a:buSzTx/>
              <a:buFontTx/>
              <a:buAutoNum type="arabic1Minus"/>
              <a:tabLst>
                <a:tab pos="587375" algn="l"/>
                <a:tab pos="962025" algn="l"/>
              </a:tabLst>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تطوير معايير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الاداء</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للعاملين.</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457200" marR="0" lvl="1" indent="0" algn="justLow" defTabSz="914400" rtl="1" eaLnBrk="0" fontAlgn="base" latinLnBrk="0" hangingPunct="0">
              <a:lnSpc>
                <a:spcPct val="100000"/>
              </a:lnSpc>
              <a:spcBef>
                <a:spcPct val="0"/>
              </a:spcBef>
              <a:spcAft>
                <a:spcPct val="0"/>
              </a:spcAft>
              <a:buClrTx/>
              <a:buSzTx/>
              <a:buFontTx/>
              <a:buAutoNum type="arabic1Minus"/>
              <a:tabLst>
                <a:tab pos="587375" algn="l"/>
                <a:tab pos="962025" algn="l"/>
              </a:tabLst>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مقاييس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الاداء</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يمكن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ان</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تكون مقابل للمعايير التي وضعها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للاداء</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المخطط.</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457200" marR="0" lvl="1" indent="0" algn="justLow" defTabSz="914400" rtl="1" eaLnBrk="0" fontAlgn="base" latinLnBrk="0" hangingPunct="0">
              <a:lnSpc>
                <a:spcPct val="100000"/>
              </a:lnSpc>
              <a:spcBef>
                <a:spcPct val="0"/>
              </a:spcBef>
              <a:spcAft>
                <a:spcPct val="0"/>
              </a:spcAft>
              <a:buClrTx/>
              <a:buSzTx/>
              <a:buFontTx/>
              <a:buAutoNum type="arabic1Minus"/>
              <a:tabLst>
                <a:tab pos="587375" algn="l"/>
                <a:tab pos="962025" algn="l"/>
              </a:tabLst>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جعل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الافراد</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العاملين في المؤسسات الصحية يعرفون دائما متى يكون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اداءهم</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اقل مما يفترض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ان</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يكون عليه والهدف الرئيس في عملية تقويم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الاداء</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ينصب على تطوير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اداء</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العاملين</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457200" marR="0" lvl="1" indent="0" algn="justLow" defTabSz="914400" rtl="1" eaLnBrk="0" fontAlgn="base" latinLnBrk="0" hangingPunct="0">
              <a:lnSpc>
                <a:spcPct val="100000"/>
              </a:lnSpc>
              <a:spcBef>
                <a:spcPct val="0"/>
              </a:spcBef>
              <a:spcAft>
                <a:spcPct val="0"/>
              </a:spcAft>
              <a:buClrTx/>
              <a:buSzTx/>
              <a:buFontTx/>
              <a:buAutoNum type="arabic1Minus"/>
              <a:tabLst>
                <a:tab pos="587375" algn="l"/>
                <a:tab pos="962025" algn="l"/>
              </a:tabLst>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وضع مقاييس معيارية خاصة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باداء</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العاملين.</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457200" marR="0" lvl="1" indent="0" algn="justLow" defTabSz="914400" rtl="1" eaLnBrk="0" fontAlgn="base" latinLnBrk="0" hangingPunct="0">
              <a:lnSpc>
                <a:spcPct val="100000"/>
              </a:lnSpc>
              <a:spcBef>
                <a:spcPct val="0"/>
              </a:spcBef>
              <a:spcAft>
                <a:spcPct val="0"/>
              </a:spcAft>
              <a:buClrTx/>
              <a:buSzTx/>
              <a:buFontTx/>
              <a:buAutoNum type="arabic1Minus"/>
              <a:tabLst>
                <a:tab pos="587375" algn="l"/>
                <a:tab pos="962025" algn="l"/>
              </a:tabLst>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قياس مستوى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الاداء</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لدى العاملين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لاعادة</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وضع مقاييس جديدة للارتقاء بالمستوى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الاعلى</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457200" marR="0" lvl="1" indent="0" algn="justLow" defTabSz="914400" rtl="1" eaLnBrk="0" fontAlgn="base" latinLnBrk="0" hangingPunct="0">
              <a:lnSpc>
                <a:spcPct val="100000"/>
              </a:lnSpc>
              <a:spcBef>
                <a:spcPct val="0"/>
              </a:spcBef>
              <a:spcAft>
                <a:spcPct val="0"/>
              </a:spcAft>
              <a:buClrTx/>
              <a:buSzTx/>
              <a:buFontTx/>
              <a:buAutoNum type="arabic1Minus"/>
              <a:tabLst>
                <a:tab pos="587375" algn="l"/>
                <a:tab pos="962025" algn="l"/>
              </a:tabLst>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العمل باتجاه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احداث</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تطوير مشترك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لقابلياتع</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لدى العاملين، تدريب، ندوات، تعزيز نقاط القوة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لاي</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مؤسسة.</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457200" marR="0" lvl="1" indent="0" algn="justLow" defTabSz="914400" rtl="1" eaLnBrk="0" fontAlgn="base" latinLnBrk="0" hangingPunct="0">
              <a:lnSpc>
                <a:spcPct val="100000"/>
              </a:lnSpc>
              <a:spcBef>
                <a:spcPct val="0"/>
              </a:spcBef>
              <a:spcAft>
                <a:spcPct val="0"/>
              </a:spcAft>
              <a:buClrTx/>
              <a:buSzTx/>
              <a:buFontTx/>
              <a:buAutoNum type="arabic1Minus"/>
              <a:tabLst>
                <a:tab pos="587375" algn="l"/>
                <a:tab pos="962025" algn="l"/>
              </a:tabLst>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قياس ردود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الاغعال</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المختلفة.</a:t>
            </a:r>
            <a:endParaRPr kumimoji="0" lang="ar-SA" sz="2400" b="0" i="0" u="none" strike="noStrike" cap="none" normalizeH="0" baseline="0" dirty="0">
              <a:ln>
                <a:noFill/>
              </a:ln>
              <a:solidFill>
                <a:schemeClr val="tx1"/>
              </a:solidFill>
              <a:effectLst/>
              <a:latin typeface="Arial" pitchFamily="34" charset="0"/>
              <a:cs typeface="Arial" pitchFamily="34" charset="0"/>
            </a:endParaRPr>
          </a:p>
        </p:txBody>
      </p:sp>
      <p:sp>
        <p:nvSpPr>
          <p:cNvPr id="1048831" name="Title 1"/>
          <p:cNvSpPr>
            <a:spLocks noGrp="1"/>
          </p:cNvSpPr>
          <p:nvPr>
            <p:ph type="title"/>
          </p:nvPr>
        </p:nvSpPr>
        <p:spPr>
          <a:xfrm>
            <a:off x="457200" y="274638"/>
            <a:ext cx="8229600" cy="868346"/>
          </a:xfrm>
        </p:spPr>
        <p:style>
          <a:lnRef idx="1">
            <a:schemeClr val="accent5"/>
          </a:lnRef>
          <a:fillRef idx="3">
            <a:schemeClr val="accent5"/>
          </a:fillRef>
          <a:effectRef idx="2">
            <a:schemeClr val="accent5"/>
          </a:effectRef>
          <a:fontRef idx="minor">
            <a:schemeClr val="lt1"/>
          </a:fontRef>
        </p:style>
        <p:txBody>
          <a:bodyPr anchor="t" anchorCtr="1">
            <a:normAutofit fontScale="90000"/>
          </a:bodyPr>
          <a:lstStyle/>
          <a:p>
            <a:r>
              <a:rPr lang="ar-SA" b="1" dirty="0" err="1"/>
              <a:t>اهمية</a:t>
            </a:r>
            <a:r>
              <a:rPr lang="ar-SA" b="1" dirty="0"/>
              <a:t> تقويم </a:t>
            </a:r>
            <a:r>
              <a:rPr lang="ar-SA" b="1" dirty="0" err="1"/>
              <a:t>الاداء</a:t>
            </a:r>
            <a:r>
              <a:rPr lang="ar-SA" b="1" dirty="0"/>
              <a:t> في المؤسسات الصحية</a:t>
            </a:r>
            <a:endParaRPr lang="en-US" dirty="0"/>
          </a:p>
        </p:txBody>
      </p:sp>
    </p:spTree>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832" name="Rectangle 1"/>
          <p:cNvSpPr>
            <a:spLocks noChangeArrowheads="1"/>
          </p:cNvSpPr>
          <p:nvPr/>
        </p:nvSpPr>
        <p:spPr bwMode="auto">
          <a:xfrm>
            <a:off x="285720" y="419406"/>
            <a:ext cx="8143932" cy="329184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tab pos="587375" algn="l"/>
              </a:tabLst>
            </a:pPr>
            <a:r>
              <a:rPr kumimoji="0" lang="ar-SA" sz="2400" b="1" i="0" u="none" strike="noStrike" cap="none" normalizeH="0" baseline="0" dirty="0">
                <a:ln>
                  <a:noFill/>
                </a:ln>
                <a:solidFill>
                  <a:schemeClr val="accent1"/>
                </a:solidFill>
                <a:effectLst/>
                <a:latin typeface="Simplified Arabic" pitchFamily="18" charset="-78"/>
                <a:ea typeface="Times New Roman" pitchFamily="18" charset="0"/>
                <a:cs typeface="Simplified Arabic" pitchFamily="18" charset="-78"/>
              </a:rPr>
              <a:t>الطرق المعتمدة في تقويم </a:t>
            </a:r>
            <a:r>
              <a:rPr kumimoji="0" lang="ar-SA" sz="2400" b="1" i="0" u="none" strike="noStrike" cap="none" normalizeH="0" baseline="0" dirty="0" err="1">
                <a:ln>
                  <a:noFill/>
                </a:ln>
                <a:solidFill>
                  <a:schemeClr val="accent1"/>
                </a:solidFill>
                <a:effectLst/>
                <a:latin typeface="Simplified Arabic" pitchFamily="18" charset="-78"/>
                <a:ea typeface="Times New Roman" pitchFamily="18" charset="0"/>
                <a:cs typeface="Simplified Arabic" pitchFamily="18" charset="-78"/>
              </a:rPr>
              <a:t>الاداء</a:t>
            </a:r>
            <a:r>
              <a:rPr kumimoji="0" lang="ar-SA" sz="2400" b="1" i="0" u="none" strike="noStrike" cap="none" normalizeH="0" baseline="0" dirty="0">
                <a:ln>
                  <a:noFill/>
                </a:ln>
                <a:solidFill>
                  <a:schemeClr val="accent1"/>
                </a:solidFill>
                <a:effectLst/>
                <a:latin typeface="Simplified Arabic" pitchFamily="18" charset="-78"/>
                <a:ea typeface="Times New Roman" pitchFamily="18" charset="0"/>
                <a:cs typeface="Simplified Arabic" pitchFamily="18" charset="-78"/>
              </a:rPr>
              <a:t>:</a:t>
            </a:r>
            <a:endParaRPr kumimoji="0" lang="en-US" sz="2400" b="0" i="0" u="none" strike="noStrike" cap="none" normalizeH="0" baseline="0" dirty="0">
              <a:ln>
                <a:noFill/>
              </a:ln>
              <a:solidFill>
                <a:schemeClr val="accent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87375" algn="l"/>
              </a:tabLst>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قياس نسبة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الاداء</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87375" algn="l"/>
              </a:tabLst>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قائمة الفحص.</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87375" algn="l"/>
              </a:tabLst>
            </a:pP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انظمة</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المقارنة للعاملين.</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87375" algn="l"/>
              </a:tabLst>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تحديد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الاهداف</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587375" algn="l"/>
              </a:tabLst>
            </a:pPr>
            <a:r>
              <a:rPr kumimoji="0" lang="ar-SA" sz="2400" b="1" i="0" u="none" strike="noStrike" cap="none" normalizeH="0" baseline="0" dirty="0">
                <a:ln>
                  <a:noFill/>
                </a:ln>
                <a:solidFill>
                  <a:schemeClr val="accent1"/>
                </a:solidFill>
                <a:effectLst/>
                <a:latin typeface="Simplified Arabic" pitchFamily="18" charset="-78"/>
                <a:ea typeface="Times New Roman" pitchFamily="18" charset="0"/>
                <a:cs typeface="Simplified Arabic" pitchFamily="18" charset="-78"/>
              </a:rPr>
              <a:t>مؤشرات تقويم </a:t>
            </a:r>
            <a:r>
              <a:rPr kumimoji="0" lang="ar-SA" sz="2400" b="1" i="0" u="none" strike="noStrike" cap="none" normalizeH="0" baseline="0" dirty="0" err="1">
                <a:ln>
                  <a:noFill/>
                </a:ln>
                <a:solidFill>
                  <a:schemeClr val="accent1"/>
                </a:solidFill>
                <a:effectLst/>
                <a:latin typeface="Simplified Arabic" pitchFamily="18" charset="-78"/>
                <a:ea typeface="Times New Roman" pitchFamily="18" charset="0"/>
                <a:cs typeface="Simplified Arabic" pitchFamily="18" charset="-78"/>
              </a:rPr>
              <a:t>اداء</a:t>
            </a:r>
            <a:r>
              <a:rPr kumimoji="0" lang="ar-SA" sz="2400" b="1" i="0" u="none" strike="noStrike" cap="none" normalizeH="0" baseline="0" dirty="0">
                <a:ln>
                  <a:noFill/>
                </a:ln>
                <a:solidFill>
                  <a:schemeClr val="accent1"/>
                </a:solidFill>
                <a:effectLst/>
                <a:latin typeface="Simplified Arabic" pitchFamily="18" charset="-78"/>
                <a:ea typeface="Times New Roman" pitchFamily="18" charset="0"/>
                <a:cs typeface="Simplified Arabic" pitchFamily="18" charset="-78"/>
              </a:rPr>
              <a:t> المنظمات الصحية.</a:t>
            </a:r>
            <a:endParaRPr kumimoji="0" lang="en-US" sz="2400" b="0" i="0" u="none" strike="noStrike" cap="none" normalizeH="0" baseline="0" dirty="0">
              <a:ln>
                <a:noFill/>
              </a:ln>
              <a:solidFill>
                <a:schemeClr val="accent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587375" algn="l"/>
              </a:tabLst>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هنالك خمسة مجاميع رئيسية:</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587375" algn="l"/>
              </a:tabLst>
            </a:pP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اولا</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مؤشرات تقويم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اداء</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الموارد البشرية وتشمل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الاطباء</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الملاك التمريضي ذو المهن الصحية،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الاداريين</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مثال على ذلك:</a:t>
            </a:r>
            <a:endParaRPr kumimoji="0" lang="ar-SA" sz="2400" b="0" i="0" u="none" strike="noStrike" cap="none" normalizeH="0" baseline="0" dirty="0">
              <a:ln>
                <a:noFill/>
              </a:ln>
              <a:solidFill>
                <a:schemeClr val="tx1"/>
              </a:solidFill>
              <a:effectLst/>
              <a:latin typeface="Arial" pitchFamily="34" charset="0"/>
              <a:cs typeface="Arial" pitchFamily="34" charset="0"/>
            </a:endParaRPr>
          </a:p>
        </p:txBody>
      </p:sp>
      <p:graphicFrame>
        <p:nvGraphicFramePr>
          <p:cNvPr id="4194307" name="Table 2"/>
          <p:cNvGraphicFramePr>
            <a:graphicFrameLocks noGrp="1"/>
          </p:cNvGraphicFramePr>
          <p:nvPr/>
        </p:nvGraphicFramePr>
        <p:xfrm>
          <a:off x="214282" y="3786190"/>
          <a:ext cx="8572559" cy="949256"/>
        </p:xfrm>
        <a:graphic>
          <a:graphicData uri="http://schemas.openxmlformats.org/drawingml/2006/table">
            <a:tbl>
              <a:tblPr rtl="1"/>
              <a:tblGrid>
                <a:gridCol w="3122849">
                  <a:extLst>
                    <a:ext uri="{9D8B030D-6E8A-4147-A177-3AD203B41FA5}">
                      <a16:colId xmlns:a16="http://schemas.microsoft.com/office/drawing/2014/main" val="20000"/>
                    </a:ext>
                  </a:extLst>
                </a:gridCol>
                <a:gridCol w="3122849">
                  <a:extLst>
                    <a:ext uri="{9D8B030D-6E8A-4147-A177-3AD203B41FA5}">
                      <a16:colId xmlns:a16="http://schemas.microsoft.com/office/drawing/2014/main" val="20001"/>
                    </a:ext>
                  </a:extLst>
                </a:gridCol>
                <a:gridCol w="734885">
                  <a:extLst>
                    <a:ext uri="{9D8B030D-6E8A-4147-A177-3AD203B41FA5}">
                      <a16:colId xmlns:a16="http://schemas.microsoft.com/office/drawing/2014/main" val="20002"/>
                    </a:ext>
                  </a:extLst>
                </a:gridCol>
                <a:gridCol w="1591976">
                  <a:extLst>
                    <a:ext uri="{9D8B030D-6E8A-4147-A177-3AD203B41FA5}">
                      <a16:colId xmlns:a16="http://schemas.microsoft.com/office/drawing/2014/main" val="20003"/>
                    </a:ext>
                  </a:extLst>
                </a:gridCol>
              </a:tblGrid>
              <a:tr h="474628">
                <a:tc rowSpan="2">
                  <a:txBody>
                    <a:bodyPr/>
                    <a:lstStyle/>
                    <a:p>
                      <a:pPr algn="r" rtl="1">
                        <a:spcAft>
                          <a:spcPts val="0"/>
                        </a:spcAft>
                        <a:tabLst>
                          <a:tab pos="588010" algn="l"/>
                        </a:tabLst>
                      </a:pPr>
                      <a:r>
                        <a:rPr lang="ar-SA" sz="1800" b="1" dirty="0">
                          <a:latin typeface="Calibri"/>
                          <a:ea typeface="Times New Roman"/>
                          <a:cs typeface="Simplified Arabic"/>
                        </a:rPr>
                        <a:t>المؤشرات الخاصة </a:t>
                      </a:r>
                      <a:r>
                        <a:rPr lang="ar-SA" sz="1800" b="1" dirty="0" err="1">
                          <a:latin typeface="Calibri"/>
                          <a:ea typeface="Times New Roman"/>
                          <a:cs typeface="Simplified Arabic"/>
                        </a:rPr>
                        <a:t>بالاطباء</a:t>
                      </a:r>
                      <a:r>
                        <a:rPr lang="ar-SA" sz="1800" b="1" dirty="0">
                          <a:latin typeface="Calibri"/>
                          <a:ea typeface="Times New Roman"/>
                          <a:cs typeface="Simplified Arabic"/>
                        </a:rPr>
                        <a:t>=</a:t>
                      </a:r>
                      <a:endParaRPr lang="en-US" sz="1800" b="1" dirty="0">
                        <a:latin typeface="Times New Roman"/>
                        <a:ea typeface="Times New Roman"/>
                      </a:endParaRPr>
                    </a:p>
                  </a:txBody>
                  <a:tcPr marL="66745" marR="66745" marT="0" marB="0" anchor="ctr">
                    <a:lnL>
                      <a:noFill/>
                    </a:lnL>
                    <a:lnR>
                      <a:noFill/>
                    </a:lnR>
                    <a:lnT>
                      <a:noFill/>
                    </a:lnT>
                    <a:lnB>
                      <a:noFill/>
                    </a:lnB>
                  </a:tcPr>
                </a:tc>
                <a:tc>
                  <a:txBody>
                    <a:bodyPr/>
                    <a:lstStyle/>
                    <a:p>
                      <a:pPr algn="ctr" rtl="1">
                        <a:spcAft>
                          <a:spcPts val="0"/>
                        </a:spcAft>
                        <a:tabLst>
                          <a:tab pos="588010" algn="l"/>
                        </a:tabLst>
                      </a:pPr>
                      <a:r>
                        <a:rPr lang="ar-SA" sz="1800" b="1" dirty="0">
                          <a:latin typeface="Calibri"/>
                          <a:ea typeface="Times New Roman"/>
                          <a:cs typeface="Simplified Arabic"/>
                        </a:rPr>
                        <a:t>عدد العمليات الجراحية خلال السنة</a:t>
                      </a:r>
                      <a:endParaRPr lang="en-US" sz="1800" b="1" dirty="0">
                        <a:latin typeface="Times New Roman"/>
                        <a:ea typeface="Times New Roman"/>
                      </a:endParaRPr>
                    </a:p>
                  </a:txBody>
                  <a:tcPr marL="66745" marR="66745" marT="0" marB="0" anchor="ctr">
                    <a:lnL>
                      <a:noFill/>
                    </a:lnL>
                    <a:lnR>
                      <a:noFill/>
                    </a:lnR>
                    <a:lnT>
                      <a:noFill/>
                    </a:lnT>
                    <a:lnB w="12700" cap="flat" cmpd="sng" algn="ctr">
                      <a:solidFill>
                        <a:srgbClr val="000000"/>
                      </a:solidFill>
                      <a:prstDash val="solid"/>
                      <a:round/>
                      <a:headEnd type="none" w="med" len="med"/>
                      <a:tailEnd type="none" w="med" len="med"/>
                    </a:lnB>
                  </a:tcPr>
                </a:tc>
                <a:tc rowSpan="2">
                  <a:txBody>
                    <a:bodyPr/>
                    <a:lstStyle/>
                    <a:p>
                      <a:pPr algn="ctr" rtl="1">
                        <a:spcAft>
                          <a:spcPts val="0"/>
                        </a:spcAft>
                        <a:tabLst>
                          <a:tab pos="588010" algn="l"/>
                        </a:tabLst>
                      </a:pPr>
                      <a:r>
                        <a:rPr lang="ar-SA" sz="1800" b="1">
                          <a:latin typeface="Calibri"/>
                          <a:ea typeface="Times New Roman"/>
                          <a:cs typeface="Simplified Arabic"/>
                        </a:rPr>
                        <a:t>×100</a:t>
                      </a:r>
                      <a:endParaRPr lang="en-US" sz="1800" b="1">
                        <a:latin typeface="Times New Roman"/>
                        <a:ea typeface="Times New Roman"/>
                      </a:endParaRPr>
                    </a:p>
                  </a:txBody>
                  <a:tcPr marL="66745" marR="66745" marT="0" marB="0" anchor="ctr">
                    <a:lnL>
                      <a:noFill/>
                    </a:lnL>
                    <a:lnR>
                      <a:noFill/>
                    </a:lnR>
                    <a:lnT>
                      <a:noFill/>
                    </a:lnT>
                    <a:lnB>
                      <a:noFill/>
                    </a:lnB>
                  </a:tcPr>
                </a:tc>
                <a:tc rowSpan="2">
                  <a:txBody>
                    <a:bodyPr/>
                    <a:lstStyle/>
                    <a:p>
                      <a:pPr algn="ctr" rtl="1">
                        <a:spcAft>
                          <a:spcPts val="0"/>
                        </a:spcAft>
                        <a:tabLst>
                          <a:tab pos="588010" algn="l"/>
                        </a:tabLst>
                      </a:pPr>
                      <a:r>
                        <a:rPr lang="ar-SA" sz="1800" b="1">
                          <a:latin typeface="Calibri"/>
                          <a:ea typeface="Times New Roman"/>
                          <a:cs typeface="Simplified Arabic"/>
                        </a:rPr>
                        <a:t>=   عملية/طبيب</a:t>
                      </a:r>
                      <a:endParaRPr lang="en-US" sz="1800" b="1">
                        <a:latin typeface="Times New Roman"/>
                        <a:ea typeface="Times New Roman"/>
                      </a:endParaRPr>
                    </a:p>
                  </a:txBody>
                  <a:tcPr marL="66745" marR="66745" marT="0" marB="0" anchor="ctr">
                    <a:lnL>
                      <a:noFill/>
                    </a:lnL>
                    <a:lnR>
                      <a:noFill/>
                    </a:lnR>
                    <a:lnT>
                      <a:noFill/>
                    </a:lnT>
                    <a:lnB>
                      <a:noFill/>
                    </a:lnB>
                  </a:tcPr>
                </a:tc>
                <a:extLst>
                  <a:ext uri="{0D108BD9-81ED-4DB2-BD59-A6C34878D82A}">
                    <a16:rowId xmlns:a16="http://schemas.microsoft.com/office/drawing/2014/main" val="10000"/>
                  </a:ext>
                </a:extLst>
              </a:tr>
              <a:tr h="474628">
                <a:tc vMerge="1">
                  <a:txBody>
                    <a:bodyPr/>
                    <a:lstStyle/>
                    <a:p>
                      <a:pPr rtl="1"/>
                      <a:endParaRPr lang="ar-SA"/>
                    </a:p>
                  </a:txBody>
                  <a:tcPr/>
                </a:tc>
                <a:tc>
                  <a:txBody>
                    <a:bodyPr/>
                    <a:lstStyle/>
                    <a:p>
                      <a:pPr algn="ctr" rtl="1">
                        <a:spcAft>
                          <a:spcPts val="0"/>
                        </a:spcAft>
                        <a:tabLst>
                          <a:tab pos="588010" algn="l"/>
                        </a:tabLst>
                      </a:pPr>
                      <a:r>
                        <a:rPr lang="ar-SA" sz="1800" b="1" dirty="0">
                          <a:latin typeface="Calibri"/>
                          <a:ea typeface="Times New Roman"/>
                          <a:cs typeface="Simplified Arabic"/>
                        </a:rPr>
                        <a:t>عدد </a:t>
                      </a:r>
                      <a:r>
                        <a:rPr lang="ar-SA" sz="1800" b="1" dirty="0" err="1">
                          <a:latin typeface="Calibri"/>
                          <a:ea typeface="Times New Roman"/>
                          <a:cs typeface="Simplified Arabic"/>
                        </a:rPr>
                        <a:t>الاطباء</a:t>
                      </a:r>
                      <a:r>
                        <a:rPr lang="ar-SA" sz="1800" b="1" dirty="0">
                          <a:latin typeface="Calibri"/>
                          <a:ea typeface="Times New Roman"/>
                          <a:cs typeface="Simplified Arabic"/>
                        </a:rPr>
                        <a:t> الجراحيين خلال السنة</a:t>
                      </a:r>
                      <a:endParaRPr lang="en-US" sz="1800" b="1" dirty="0">
                        <a:latin typeface="Times New Roman"/>
                        <a:ea typeface="Times New Roman"/>
                      </a:endParaRPr>
                    </a:p>
                  </a:txBody>
                  <a:tcPr marL="66745" marR="66745" marT="0" marB="0" anchor="ctr">
                    <a:lnL>
                      <a:noFill/>
                    </a:lnL>
                    <a:lnR>
                      <a:noFill/>
                    </a:lnR>
                    <a:lnT w="12700" cap="flat" cmpd="sng" algn="ctr">
                      <a:solidFill>
                        <a:srgbClr val="000000"/>
                      </a:solidFill>
                      <a:prstDash val="solid"/>
                      <a:round/>
                      <a:headEnd type="none" w="med" len="med"/>
                      <a:tailEnd type="none" w="med" len="med"/>
                    </a:lnT>
                    <a:lnB>
                      <a:noFill/>
                      <a:headEnd type="none" w="med" len="med"/>
                      <a:tailEnd type="none" w="med" len="med"/>
                    </a:lnB>
                  </a:tcPr>
                </a:tc>
                <a:tc vMerge="1">
                  <a:txBody>
                    <a:bodyPr/>
                    <a:lstStyle/>
                    <a:p>
                      <a:pPr rtl="1"/>
                      <a:endParaRPr lang="ar-SA"/>
                    </a:p>
                  </a:txBody>
                  <a:tcPr/>
                </a:tc>
                <a:tc vMerge="1">
                  <a:txBody>
                    <a:bodyPr/>
                    <a:lstStyle/>
                    <a:p>
                      <a:pPr rtl="1"/>
                      <a:endParaRPr lang="ar-SA"/>
                    </a:p>
                  </a:txBody>
                  <a:tcPr/>
                </a:tc>
                <a:extLst>
                  <a:ext uri="{0D108BD9-81ED-4DB2-BD59-A6C34878D82A}">
                    <a16:rowId xmlns:a16="http://schemas.microsoft.com/office/drawing/2014/main" val="10001"/>
                  </a:ext>
                </a:extLst>
              </a:tr>
            </a:tbl>
          </a:graphicData>
        </a:graphic>
      </p:graphicFrame>
      <p:sp>
        <p:nvSpPr>
          <p:cNvPr id="1048833" name="Rectangle 3"/>
          <p:cNvSpPr/>
          <p:nvPr/>
        </p:nvSpPr>
        <p:spPr>
          <a:xfrm>
            <a:off x="928662" y="5000636"/>
            <a:ext cx="7715272" cy="461665"/>
          </a:xfrm>
          <a:prstGeom prst="rect">
            <a:avLst/>
          </a:prstGeom>
        </p:spPr>
        <p:txBody>
          <a:bodyPr wrap="square">
            <a:spAutoFit/>
          </a:bodyPr>
          <a:lstStyle/>
          <a:p>
            <a:r>
              <a:rPr lang="ar-SA" sz="2400" dirty="0"/>
              <a:t>ثانيا: مؤشرات تقويم </a:t>
            </a:r>
            <a:r>
              <a:rPr lang="ar-SA" sz="2400" dirty="0" err="1"/>
              <a:t>الاداء</a:t>
            </a:r>
            <a:r>
              <a:rPr lang="ar-SA" sz="2400" dirty="0"/>
              <a:t> الموارد المادية والمالية: مثال على ذلك:</a:t>
            </a:r>
          </a:p>
        </p:txBody>
      </p:sp>
      <p:graphicFrame>
        <p:nvGraphicFramePr>
          <p:cNvPr id="4194308" name="Table 4"/>
          <p:cNvGraphicFramePr>
            <a:graphicFrameLocks noGrp="1"/>
          </p:cNvGraphicFramePr>
          <p:nvPr/>
        </p:nvGraphicFramePr>
        <p:xfrm>
          <a:off x="357158" y="5786454"/>
          <a:ext cx="8358246" cy="548640"/>
        </p:xfrm>
        <a:graphic>
          <a:graphicData uri="http://schemas.openxmlformats.org/drawingml/2006/table">
            <a:tbl>
              <a:tblPr rtl="1"/>
              <a:tblGrid>
                <a:gridCol w="4032936">
                  <a:extLst>
                    <a:ext uri="{9D8B030D-6E8A-4147-A177-3AD203B41FA5}">
                      <a16:colId xmlns:a16="http://schemas.microsoft.com/office/drawing/2014/main" val="20000"/>
                    </a:ext>
                  </a:extLst>
                </a:gridCol>
                <a:gridCol w="4325310">
                  <a:extLst>
                    <a:ext uri="{9D8B030D-6E8A-4147-A177-3AD203B41FA5}">
                      <a16:colId xmlns:a16="http://schemas.microsoft.com/office/drawing/2014/main" val="20001"/>
                    </a:ext>
                  </a:extLst>
                </a:gridCol>
              </a:tblGrid>
              <a:tr h="0">
                <a:tc>
                  <a:txBody>
                    <a:bodyPr/>
                    <a:lstStyle/>
                    <a:p>
                      <a:pPr algn="ctr" rtl="1">
                        <a:spcAft>
                          <a:spcPts val="0"/>
                        </a:spcAft>
                        <a:tabLst>
                          <a:tab pos="588010" algn="l"/>
                        </a:tabLst>
                      </a:pPr>
                      <a:r>
                        <a:rPr lang="ar-SA" sz="1800" b="1">
                          <a:latin typeface="Calibri"/>
                          <a:ea typeface="Times New Roman"/>
                          <a:cs typeface="Simplified Arabic"/>
                        </a:rPr>
                        <a:t>عدد المرضى الراقدين في المستشفى</a:t>
                      </a:r>
                      <a:endParaRPr lang="en-US" sz="1800" b="1">
                        <a:latin typeface="Times New Roman"/>
                        <a:ea typeface="Times New Roman"/>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rowSpan="2">
                  <a:txBody>
                    <a:bodyPr/>
                    <a:lstStyle/>
                    <a:p>
                      <a:pPr algn="ctr" rtl="1">
                        <a:spcAft>
                          <a:spcPts val="0"/>
                        </a:spcAft>
                        <a:tabLst>
                          <a:tab pos="588010" algn="l"/>
                        </a:tabLst>
                      </a:pPr>
                      <a:r>
                        <a:rPr lang="ar-SA" sz="1800" b="1" dirty="0">
                          <a:latin typeface="Calibri"/>
                          <a:ea typeface="Times New Roman"/>
                          <a:cs typeface="Simplified Arabic"/>
                        </a:rPr>
                        <a:t>=مريض راقد في السرير خلال الفترة</a:t>
                      </a:r>
                      <a:endParaRPr lang="en-US" sz="1800" b="1" dirty="0">
                        <a:latin typeface="Times New Roman"/>
                        <a:ea typeface="Times New Roman"/>
                      </a:endParaRPr>
                    </a:p>
                  </a:txBody>
                  <a:tcPr marL="68580" marR="68580" marT="0" marB="0" anchor="ctr">
                    <a:lnL>
                      <a:noFill/>
                    </a:lnL>
                    <a:lnR>
                      <a:noFill/>
                    </a:lnR>
                    <a:lnT>
                      <a:noFill/>
                    </a:lnT>
                    <a:lnB>
                      <a:noFill/>
                    </a:lnB>
                  </a:tcPr>
                </a:tc>
                <a:extLst>
                  <a:ext uri="{0D108BD9-81ED-4DB2-BD59-A6C34878D82A}">
                    <a16:rowId xmlns:a16="http://schemas.microsoft.com/office/drawing/2014/main" val="10000"/>
                  </a:ext>
                </a:extLst>
              </a:tr>
              <a:tr h="0">
                <a:tc>
                  <a:txBody>
                    <a:bodyPr/>
                    <a:lstStyle/>
                    <a:p>
                      <a:pPr algn="ctr" rtl="1">
                        <a:spcAft>
                          <a:spcPts val="0"/>
                        </a:spcAft>
                        <a:tabLst>
                          <a:tab pos="588010" algn="l"/>
                        </a:tabLst>
                      </a:pPr>
                      <a:r>
                        <a:rPr lang="ar-SA" sz="1800" b="1" dirty="0">
                          <a:latin typeface="Calibri"/>
                          <a:ea typeface="Times New Roman"/>
                          <a:cs typeface="Simplified Arabic"/>
                        </a:rPr>
                        <a:t>عدد </a:t>
                      </a:r>
                      <a:r>
                        <a:rPr lang="ar-SA" sz="1800" b="1" dirty="0" err="1">
                          <a:latin typeface="Calibri"/>
                          <a:ea typeface="Times New Roman"/>
                          <a:cs typeface="Simplified Arabic"/>
                        </a:rPr>
                        <a:t>الاسرة</a:t>
                      </a:r>
                      <a:r>
                        <a:rPr lang="ar-SA" sz="1800" b="1" dirty="0">
                          <a:latin typeface="Calibri"/>
                          <a:ea typeface="Times New Roman"/>
                          <a:cs typeface="Simplified Arabic"/>
                        </a:rPr>
                        <a:t> المهيأة للرقود</a:t>
                      </a:r>
                      <a:endParaRPr lang="en-US" sz="1800" b="1" dirty="0">
                        <a:latin typeface="Times New Roman"/>
                        <a:ea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headEnd type="none" w="med" len="med"/>
                      <a:tailEnd type="none" w="med" len="med"/>
                    </a:lnB>
                  </a:tcPr>
                </a:tc>
                <a:tc vMerge="1">
                  <a:txBody>
                    <a:bodyPr/>
                    <a:lstStyle/>
                    <a:p>
                      <a:pPr rtl="1"/>
                      <a:endParaRPr lang="ar-SA"/>
                    </a:p>
                  </a:txBody>
                  <a:tcPr/>
                </a:tc>
                <a:extLst>
                  <a:ext uri="{0D108BD9-81ED-4DB2-BD59-A6C34878D82A}">
                    <a16:rowId xmlns:a16="http://schemas.microsoft.com/office/drawing/2014/main" val="10001"/>
                  </a:ext>
                </a:extLst>
              </a:tr>
            </a:tbl>
          </a:graphicData>
        </a:graphic>
      </p:graphicFrame>
    </p:spTree>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834" name="Rectangle 1"/>
          <p:cNvSpPr>
            <a:spLocks noChangeArrowheads="1"/>
          </p:cNvSpPr>
          <p:nvPr/>
        </p:nvSpPr>
        <p:spPr bwMode="auto">
          <a:xfrm>
            <a:off x="714348" y="640686"/>
            <a:ext cx="8143868"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tab pos="587375" algn="l"/>
              </a:tabLst>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ثالثاُ: مؤشرات تقويم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اداء</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جودة الخدمات الصحية : مثال على ذلك:</a:t>
            </a:r>
            <a:endParaRPr kumimoji="0" lang="ar-SA" sz="2400" b="0" i="0" u="none" strike="noStrike" cap="none" normalizeH="0" baseline="0" dirty="0">
              <a:ln>
                <a:noFill/>
              </a:ln>
              <a:solidFill>
                <a:schemeClr val="tx1"/>
              </a:solidFill>
              <a:effectLst/>
              <a:latin typeface="Arial" pitchFamily="34" charset="0"/>
              <a:cs typeface="Arial" pitchFamily="34" charset="0"/>
            </a:endParaRPr>
          </a:p>
        </p:txBody>
      </p:sp>
      <p:graphicFrame>
        <p:nvGraphicFramePr>
          <p:cNvPr id="4194309" name="Table 2"/>
          <p:cNvGraphicFramePr>
            <a:graphicFrameLocks noGrp="1"/>
          </p:cNvGraphicFramePr>
          <p:nvPr/>
        </p:nvGraphicFramePr>
        <p:xfrm>
          <a:off x="642910" y="1357298"/>
          <a:ext cx="6347474" cy="548640"/>
        </p:xfrm>
        <a:graphic>
          <a:graphicData uri="http://schemas.openxmlformats.org/drawingml/2006/table">
            <a:tbl>
              <a:tblPr rtl="1"/>
              <a:tblGrid>
                <a:gridCol w="3925680">
                  <a:extLst>
                    <a:ext uri="{9D8B030D-6E8A-4147-A177-3AD203B41FA5}">
                      <a16:colId xmlns:a16="http://schemas.microsoft.com/office/drawing/2014/main" val="20000"/>
                    </a:ext>
                  </a:extLst>
                </a:gridCol>
                <a:gridCol w="2421794">
                  <a:extLst>
                    <a:ext uri="{9D8B030D-6E8A-4147-A177-3AD203B41FA5}">
                      <a16:colId xmlns:a16="http://schemas.microsoft.com/office/drawing/2014/main" val="20001"/>
                    </a:ext>
                  </a:extLst>
                </a:gridCol>
              </a:tblGrid>
              <a:tr h="0">
                <a:tc>
                  <a:txBody>
                    <a:bodyPr/>
                    <a:lstStyle/>
                    <a:p>
                      <a:pPr algn="ctr" rtl="1">
                        <a:spcAft>
                          <a:spcPts val="0"/>
                        </a:spcAft>
                        <a:tabLst>
                          <a:tab pos="588010" algn="l"/>
                        </a:tabLst>
                      </a:pPr>
                      <a:r>
                        <a:rPr lang="ar-SA" sz="1800" b="1">
                          <a:latin typeface="Calibri"/>
                          <a:ea typeface="Times New Roman"/>
                          <a:cs typeface="Simplified Arabic"/>
                        </a:rPr>
                        <a:t>عدد الوفيات من الراقدين في المستشفى</a:t>
                      </a:r>
                      <a:endParaRPr lang="en-US" sz="1800" b="1">
                        <a:latin typeface="Times New Roman"/>
                        <a:ea typeface="Times New Roman"/>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rowSpan="2">
                  <a:txBody>
                    <a:bodyPr/>
                    <a:lstStyle/>
                    <a:p>
                      <a:pPr algn="ctr" rtl="1">
                        <a:spcAft>
                          <a:spcPts val="0"/>
                        </a:spcAft>
                        <a:tabLst>
                          <a:tab pos="588010" algn="l"/>
                        </a:tabLst>
                      </a:pPr>
                      <a:r>
                        <a:rPr lang="ar-SA" sz="1800" b="1">
                          <a:latin typeface="Calibri"/>
                          <a:ea typeface="Times New Roman"/>
                          <a:cs typeface="Simplified Arabic"/>
                        </a:rPr>
                        <a:t>= نسبة وفيات الراقدين</a:t>
                      </a:r>
                      <a:endParaRPr lang="en-US" sz="1800" b="1">
                        <a:latin typeface="Times New Roman"/>
                        <a:ea typeface="Times New Roman"/>
                      </a:endParaRPr>
                    </a:p>
                  </a:txBody>
                  <a:tcPr marL="68580" marR="68580" marT="0" marB="0" anchor="ctr">
                    <a:lnL>
                      <a:noFill/>
                    </a:lnL>
                    <a:lnR>
                      <a:noFill/>
                    </a:lnR>
                    <a:lnT>
                      <a:noFill/>
                    </a:lnT>
                    <a:lnB>
                      <a:noFill/>
                    </a:lnB>
                  </a:tcPr>
                </a:tc>
                <a:extLst>
                  <a:ext uri="{0D108BD9-81ED-4DB2-BD59-A6C34878D82A}">
                    <a16:rowId xmlns:a16="http://schemas.microsoft.com/office/drawing/2014/main" val="10000"/>
                  </a:ext>
                </a:extLst>
              </a:tr>
              <a:tr h="0">
                <a:tc>
                  <a:txBody>
                    <a:bodyPr/>
                    <a:lstStyle/>
                    <a:p>
                      <a:pPr algn="ctr" rtl="1">
                        <a:spcAft>
                          <a:spcPts val="0"/>
                        </a:spcAft>
                        <a:tabLst>
                          <a:tab pos="588010" algn="l"/>
                        </a:tabLst>
                      </a:pPr>
                      <a:r>
                        <a:rPr lang="ar-SA" sz="1800" b="1" dirty="0">
                          <a:latin typeface="Calibri"/>
                          <a:ea typeface="Times New Roman"/>
                          <a:cs typeface="Simplified Arabic"/>
                        </a:rPr>
                        <a:t>عدد المرضى الراقدين</a:t>
                      </a:r>
                      <a:endParaRPr lang="en-US" sz="1800" b="1" dirty="0">
                        <a:latin typeface="Times New Roman"/>
                        <a:ea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headEnd type="none" w="med" len="med"/>
                      <a:tailEnd type="none" w="med" len="med"/>
                    </a:lnB>
                  </a:tcPr>
                </a:tc>
                <a:tc vMerge="1">
                  <a:txBody>
                    <a:bodyPr/>
                    <a:lstStyle/>
                    <a:p>
                      <a:pPr rtl="1"/>
                      <a:endParaRPr lang="ar-SA"/>
                    </a:p>
                  </a:txBody>
                  <a:tcPr/>
                </a:tc>
                <a:extLst>
                  <a:ext uri="{0D108BD9-81ED-4DB2-BD59-A6C34878D82A}">
                    <a16:rowId xmlns:a16="http://schemas.microsoft.com/office/drawing/2014/main" val="10001"/>
                  </a:ext>
                </a:extLst>
              </a:tr>
            </a:tbl>
          </a:graphicData>
        </a:graphic>
      </p:graphicFrame>
      <p:sp>
        <p:nvSpPr>
          <p:cNvPr id="1048835" name="Rectangle 2"/>
          <p:cNvSpPr>
            <a:spLocks noChangeArrowheads="1"/>
          </p:cNvSpPr>
          <p:nvPr/>
        </p:nvSpPr>
        <p:spPr bwMode="auto">
          <a:xfrm>
            <a:off x="857224" y="2399025"/>
            <a:ext cx="8072430" cy="80263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tab pos="587375" algn="l"/>
              </a:tabLst>
            </a:pPr>
            <a:r>
              <a:rPr kumimoji="0" lang="ar-SA" sz="240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رابعاً: مؤشرات تقويم </a:t>
            </a:r>
            <a:r>
              <a:rPr kumimoji="0" lang="ar-SA" sz="240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اداء</a:t>
            </a:r>
            <a:r>
              <a:rPr kumimoji="0" lang="ar-SA" sz="240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الخدمات الوقائية والرعاية الصحية </a:t>
            </a:r>
            <a:r>
              <a:rPr kumimoji="0" lang="ar-SA" sz="240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الاولية</a:t>
            </a:r>
            <a:r>
              <a:rPr kumimoji="0" lang="ar-SA" sz="240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:مثال على ذلك:</a:t>
            </a:r>
            <a:endParaRPr kumimoji="0" lang="ar-SA" sz="2400" i="0" u="none" strike="noStrike" cap="none" normalizeH="0" baseline="0" dirty="0">
              <a:ln>
                <a:noFill/>
              </a:ln>
              <a:solidFill>
                <a:schemeClr val="tx1"/>
              </a:solidFill>
              <a:effectLst/>
              <a:latin typeface="Arial" pitchFamily="34" charset="0"/>
              <a:cs typeface="Arial" pitchFamily="34" charset="0"/>
            </a:endParaRPr>
          </a:p>
        </p:txBody>
      </p:sp>
      <p:graphicFrame>
        <p:nvGraphicFramePr>
          <p:cNvPr id="4194310" name="Table 4"/>
          <p:cNvGraphicFramePr>
            <a:graphicFrameLocks noGrp="1"/>
          </p:cNvGraphicFramePr>
          <p:nvPr/>
        </p:nvGraphicFramePr>
        <p:xfrm>
          <a:off x="1643042" y="3185160"/>
          <a:ext cx="6286543" cy="548640"/>
        </p:xfrm>
        <a:graphic>
          <a:graphicData uri="http://schemas.openxmlformats.org/drawingml/2006/table">
            <a:tbl>
              <a:tblPr rtl="1"/>
              <a:tblGrid>
                <a:gridCol w="2722995">
                  <a:extLst>
                    <a:ext uri="{9D8B030D-6E8A-4147-A177-3AD203B41FA5}">
                      <a16:colId xmlns:a16="http://schemas.microsoft.com/office/drawing/2014/main" val="20000"/>
                    </a:ext>
                  </a:extLst>
                </a:gridCol>
                <a:gridCol w="3563548">
                  <a:extLst>
                    <a:ext uri="{9D8B030D-6E8A-4147-A177-3AD203B41FA5}">
                      <a16:colId xmlns:a16="http://schemas.microsoft.com/office/drawing/2014/main" val="20001"/>
                    </a:ext>
                  </a:extLst>
                </a:gridCol>
              </a:tblGrid>
              <a:tr h="0">
                <a:tc>
                  <a:txBody>
                    <a:bodyPr/>
                    <a:lstStyle/>
                    <a:p>
                      <a:pPr algn="ctr" rtl="1">
                        <a:spcAft>
                          <a:spcPts val="0"/>
                        </a:spcAft>
                        <a:tabLst>
                          <a:tab pos="588010" algn="l"/>
                        </a:tabLst>
                      </a:pPr>
                      <a:r>
                        <a:rPr lang="ar-SA" sz="1800" b="1">
                          <a:latin typeface="Calibri"/>
                          <a:ea typeface="Times New Roman"/>
                          <a:cs typeface="Simplified Arabic"/>
                        </a:rPr>
                        <a:t>عدد الاصابات بمرض معين</a:t>
                      </a:r>
                      <a:endParaRPr lang="en-US" sz="1800" b="1">
                        <a:latin typeface="Times New Roman"/>
                        <a:ea typeface="Times New Roman"/>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rowSpan="2">
                  <a:txBody>
                    <a:bodyPr/>
                    <a:lstStyle/>
                    <a:p>
                      <a:pPr algn="ctr" rtl="1">
                        <a:spcAft>
                          <a:spcPts val="0"/>
                        </a:spcAft>
                        <a:tabLst>
                          <a:tab pos="588010" algn="l"/>
                        </a:tabLst>
                      </a:pPr>
                      <a:r>
                        <a:rPr lang="ar-SA" sz="1800" b="1">
                          <a:latin typeface="Calibri"/>
                          <a:ea typeface="Times New Roman"/>
                          <a:cs typeface="Simplified Arabic"/>
                        </a:rPr>
                        <a:t>= معدل الاصابات بالامراض السارية</a:t>
                      </a:r>
                      <a:endParaRPr lang="en-US" sz="1800" b="1">
                        <a:latin typeface="Times New Roman"/>
                        <a:ea typeface="Times New Roman"/>
                      </a:endParaRPr>
                    </a:p>
                  </a:txBody>
                  <a:tcPr marL="68580" marR="68580" marT="0" marB="0" anchor="ctr">
                    <a:lnL>
                      <a:noFill/>
                    </a:lnL>
                    <a:lnR>
                      <a:noFill/>
                    </a:lnR>
                    <a:lnT>
                      <a:noFill/>
                    </a:lnT>
                    <a:lnB>
                      <a:noFill/>
                    </a:lnB>
                  </a:tcPr>
                </a:tc>
                <a:extLst>
                  <a:ext uri="{0D108BD9-81ED-4DB2-BD59-A6C34878D82A}">
                    <a16:rowId xmlns:a16="http://schemas.microsoft.com/office/drawing/2014/main" val="10000"/>
                  </a:ext>
                </a:extLst>
              </a:tr>
              <a:tr h="0">
                <a:tc>
                  <a:txBody>
                    <a:bodyPr/>
                    <a:lstStyle/>
                    <a:p>
                      <a:pPr algn="ctr" rtl="1">
                        <a:spcAft>
                          <a:spcPts val="0"/>
                        </a:spcAft>
                        <a:tabLst>
                          <a:tab pos="588010" algn="l"/>
                        </a:tabLst>
                      </a:pPr>
                      <a:r>
                        <a:rPr lang="ar-SA" sz="1800" b="1" dirty="0">
                          <a:latin typeface="Calibri"/>
                          <a:ea typeface="Times New Roman"/>
                          <a:cs typeface="Simplified Arabic"/>
                        </a:rPr>
                        <a:t>عدد سكان المنطقة المخدومة</a:t>
                      </a:r>
                      <a:endParaRPr lang="en-US" sz="1800" b="1" dirty="0">
                        <a:latin typeface="Times New Roman"/>
                        <a:ea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headEnd type="none" w="med" len="med"/>
                      <a:tailEnd type="none" w="med" len="med"/>
                    </a:lnB>
                  </a:tcPr>
                </a:tc>
                <a:tc vMerge="1">
                  <a:txBody>
                    <a:bodyPr/>
                    <a:lstStyle/>
                    <a:p>
                      <a:pPr rtl="1"/>
                      <a:endParaRPr lang="ar-SA"/>
                    </a:p>
                  </a:txBody>
                  <a:tcPr/>
                </a:tc>
                <a:extLst>
                  <a:ext uri="{0D108BD9-81ED-4DB2-BD59-A6C34878D82A}">
                    <a16:rowId xmlns:a16="http://schemas.microsoft.com/office/drawing/2014/main" val="10001"/>
                  </a:ext>
                </a:extLst>
              </a:tr>
            </a:tbl>
          </a:graphicData>
        </a:graphic>
      </p:graphicFrame>
      <p:sp>
        <p:nvSpPr>
          <p:cNvPr id="1048836" name="Rectangle 3"/>
          <p:cNvSpPr>
            <a:spLocks noChangeArrowheads="1"/>
          </p:cNvSpPr>
          <p:nvPr/>
        </p:nvSpPr>
        <p:spPr bwMode="auto">
          <a:xfrm>
            <a:off x="1071538" y="4212586"/>
            <a:ext cx="7786678"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tab pos="587375" algn="l"/>
              </a:tabLst>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خامساً: مؤشرات تقويم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اداء</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النشاطات العلمية والبحثية مثلا:</a:t>
            </a:r>
            <a:endParaRPr kumimoji="0" lang="ar-SA" sz="2400" b="0" i="0" u="none" strike="noStrike" cap="none" normalizeH="0" baseline="0" dirty="0">
              <a:ln>
                <a:noFill/>
              </a:ln>
              <a:solidFill>
                <a:schemeClr val="tx1"/>
              </a:solidFill>
              <a:effectLst/>
              <a:latin typeface="Arial" pitchFamily="34" charset="0"/>
              <a:cs typeface="Arial" pitchFamily="34" charset="0"/>
            </a:endParaRPr>
          </a:p>
        </p:txBody>
      </p:sp>
      <p:graphicFrame>
        <p:nvGraphicFramePr>
          <p:cNvPr id="4194311" name="Table 6"/>
          <p:cNvGraphicFramePr>
            <a:graphicFrameLocks noGrp="1"/>
          </p:cNvGraphicFramePr>
          <p:nvPr/>
        </p:nvGraphicFramePr>
        <p:xfrm>
          <a:off x="1142976" y="5072074"/>
          <a:ext cx="6143668" cy="548640"/>
        </p:xfrm>
        <a:graphic>
          <a:graphicData uri="http://schemas.openxmlformats.org/drawingml/2006/table">
            <a:tbl>
              <a:tblPr rtl="1"/>
              <a:tblGrid>
                <a:gridCol w="4192935">
                  <a:extLst>
                    <a:ext uri="{9D8B030D-6E8A-4147-A177-3AD203B41FA5}">
                      <a16:colId xmlns:a16="http://schemas.microsoft.com/office/drawing/2014/main" val="20000"/>
                    </a:ext>
                  </a:extLst>
                </a:gridCol>
                <a:gridCol w="1950733">
                  <a:extLst>
                    <a:ext uri="{9D8B030D-6E8A-4147-A177-3AD203B41FA5}">
                      <a16:colId xmlns:a16="http://schemas.microsoft.com/office/drawing/2014/main" val="20001"/>
                    </a:ext>
                  </a:extLst>
                </a:gridCol>
              </a:tblGrid>
              <a:tr h="0">
                <a:tc>
                  <a:txBody>
                    <a:bodyPr/>
                    <a:lstStyle/>
                    <a:p>
                      <a:pPr algn="ctr" rtl="1">
                        <a:spcAft>
                          <a:spcPts val="0"/>
                        </a:spcAft>
                        <a:tabLst>
                          <a:tab pos="588010" algn="l"/>
                        </a:tabLst>
                      </a:pPr>
                      <a:r>
                        <a:rPr lang="ar-SA" sz="1800" b="1">
                          <a:latin typeface="Calibri"/>
                          <a:ea typeface="Times New Roman"/>
                          <a:cs typeface="Simplified Arabic"/>
                        </a:rPr>
                        <a:t>عدد البحوث المنجزة من قبل الكادر الطبي</a:t>
                      </a:r>
                      <a:endParaRPr lang="en-US" sz="1800" b="1">
                        <a:latin typeface="Times New Roman"/>
                        <a:ea typeface="Times New Roman"/>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rowSpan="2">
                  <a:txBody>
                    <a:bodyPr/>
                    <a:lstStyle/>
                    <a:p>
                      <a:pPr algn="ctr" rtl="1">
                        <a:spcAft>
                          <a:spcPts val="0"/>
                        </a:spcAft>
                        <a:tabLst>
                          <a:tab pos="588010" algn="l"/>
                        </a:tabLst>
                      </a:pPr>
                      <a:r>
                        <a:rPr lang="ar-SA" sz="1800" b="1">
                          <a:latin typeface="Calibri"/>
                          <a:ea typeface="Times New Roman"/>
                          <a:cs typeface="Simplified Arabic"/>
                        </a:rPr>
                        <a:t>=    بحث/ طبيب</a:t>
                      </a:r>
                      <a:endParaRPr lang="en-US" sz="1800" b="1">
                        <a:latin typeface="Times New Roman"/>
                        <a:ea typeface="Times New Roman"/>
                      </a:endParaRPr>
                    </a:p>
                  </a:txBody>
                  <a:tcPr marL="68580" marR="68580" marT="0" marB="0" anchor="ctr">
                    <a:lnL>
                      <a:noFill/>
                    </a:lnL>
                    <a:lnR>
                      <a:noFill/>
                    </a:lnR>
                    <a:lnT>
                      <a:noFill/>
                    </a:lnT>
                    <a:lnB>
                      <a:noFill/>
                    </a:lnB>
                  </a:tcPr>
                </a:tc>
                <a:extLst>
                  <a:ext uri="{0D108BD9-81ED-4DB2-BD59-A6C34878D82A}">
                    <a16:rowId xmlns:a16="http://schemas.microsoft.com/office/drawing/2014/main" val="10000"/>
                  </a:ext>
                </a:extLst>
              </a:tr>
              <a:tr h="0">
                <a:tc>
                  <a:txBody>
                    <a:bodyPr/>
                    <a:lstStyle/>
                    <a:p>
                      <a:pPr algn="ctr" rtl="1">
                        <a:spcAft>
                          <a:spcPts val="0"/>
                        </a:spcAft>
                        <a:tabLst>
                          <a:tab pos="588010" algn="l"/>
                        </a:tabLst>
                      </a:pPr>
                      <a:r>
                        <a:rPr lang="ar-SA" sz="1800" b="1" dirty="0">
                          <a:latin typeface="Calibri"/>
                          <a:ea typeface="Times New Roman"/>
                          <a:cs typeface="Simplified Arabic"/>
                        </a:rPr>
                        <a:t>عدد </a:t>
                      </a:r>
                      <a:r>
                        <a:rPr lang="ar-SA" sz="1800" b="1" dirty="0" err="1">
                          <a:latin typeface="Calibri"/>
                          <a:ea typeface="Times New Roman"/>
                          <a:cs typeface="Simplified Arabic"/>
                        </a:rPr>
                        <a:t>الاطباء</a:t>
                      </a:r>
                      <a:r>
                        <a:rPr lang="ar-SA" sz="1800" b="1" dirty="0">
                          <a:latin typeface="Calibri"/>
                          <a:ea typeface="Times New Roman"/>
                          <a:cs typeface="Simplified Arabic"/>
                        </a:rPr>
                        <a:t> في المستشفى</a:t>
                      </a:r>
                      <a:endParaRPr lang="en-US" sz="1800" b="1" dirty="0">
                        <a:latin typeface="Times New Roman"/>
                        <a:ea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headEnd type="none" w="med" len="med"/>
                      <a:tailEnd type="none" w="med" len="med"/>
                    </a:lnB>
                  </a:tcPr>
                </a:tc>
                <a:tc vMerge="1">
                  <a:txBody>
                    <a:bodyPr/>
                    <a:lstStyle/>
                    <a:p>
                      <a:pPr rtl="1"/>
                      <a:endParaRPr lang="ar-SA"/>
                    </a:p>
                  </a:txBody>
                  <a:tcPr/>
                </a:tc>
                <a:extLst>
                  <a:ext uri="{0D108BD9-81ED-4DB2-BD59-A6C34878D82A}">
                    <a16:rowId xmlns:a16="http://schemas.microsoft.com/office/drawing/2014/main" val="10001"/>
                  </a:ext>
                </a:extLst>
              </a:tr>
            </a:tbl>
          </a:graphicData>
        </a:graphic>
      </p:graphicFrame>
    </p:spTree>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837" name="Rectangle 1"/>
          <p:cNvSpPr>
            <a:spLocks noChangeArrowheads="1"/>
          </p:cNvSpPr>
          <p:nvPr/>
        </p:nvSpPr>
        <p:spPr bwMode="auto">
          <a:xfrm>
            <a:off x="357158" y="1929903"/>
            <a:ext cx="8429652" cy="382524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tab pos="587375" algn="l"/>
              </a:tabLst>
            </a:pPr>
            <a:r>
              <a:rPr kumimoji="0" lang="ar-SA" sz="36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س1: وضح </a:t>
            </a:r>
            <a:r>
              <a:rPr kumimoji="0" lang="ar-SA" sz="36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اهمية</a:t>
            </a:r>
            <a:r>
              <a:rPr kumimoji="0" lang="ar-SA" sz="36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تقويم </a:t>
            </a:r>
            <a:r>
              <a:rPr kumimoji="0" lang="ar-SA" sz="36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الاداء</a:t>
            </a:r>
            <a:r>
              <a:rPr kumimoji="0" lang="ar-SA" sz="36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في المؤسسات الصحية وما هي </a:t>
            </a:r>
            <a:r>
              <a:rPr kumimoji="0" lang="ar-SA" sz="36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اهم</a:t>
            </a:r>
            <a:r>
              <a:rPr kumimoji="0" lang="ar-SA" sz="36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المقاييس التي يمكن تأشيرها في عملية تقويم </a:t>
            </a:r>
            <a:r>
              <a:rPr kumimoji="0" lang="ar-SA" sz="36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الاداء</a:t>
            </a:r>
            <a:r>
              <a:rPr kumimoji="0" lang="ar-SA" sz="36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a:t>
            </a:r>
            <a:endParaRPr kumimoji="0" lang="en-US" sz="36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587375" algn="l"/>
              </a:tabLst>
            </a:pPr>
            <a:r>
              <a:rPr kumimoji="0" lang="ar-SA" sz="36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س2: ما هي </a:t>
            </a:r>
            <a:r>
              <a:rPr kumimoji="0" lang="ar-SA" sz="36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اهم</a:t>
            </a:r>
            <a:r>
              <a:rPr kumimoji="0" lang="ar-SA" sz="36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الطرق المعتمدة في تقويم </a:t>
            </a:r>
            <a:r>
              <a:rPr kumimoji="0" lang="ar-SA" sz="36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الاداء</a:t>
            </a:r>
            <a:r>
              <a:rPr kumimoji="0" lang="ar-SA" sz="36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وضحها؟</a:t>
            </a:r>
            <a:endParaRPr kumimoji="0" lang="en-US" sz="36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587375" algn="l"/>
              </a:tabLst>
            </a:pPr>
            <a:r>
              <a:rPr kumimoji="0" lang="ar-SA" sz="36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س3: هنالك عدد من المؤشرات لتقييم </a:t>
            </a:r>
            <a:r>
              <a:rPr kumimoji="0" lang="ar-SA" sz="36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الاداء</a:t>
            </a:r>
            <a:r>
              <a:rPr kumimoji="0" lang="ar-SA" sz="36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في المنظمات الصحية عددها واشرحها؟</a:t>
            </a:r>
            <a:endParaRPr kumimoji="0" lang="ar-SA" sz="3600" b="0" i="0" u="none" strike="noStrike" cap="none" normalizeH="0" baseline="0" dirty="0">
              <a:ln>
                <a:noFill/>
              </a:ln>
              <a:solidFill>
                <a:schemeClr val="tx1"/>
              </a:solidFill>
              <a:effectLst/>
              <a:latin typeface="Arial" pitchFamily="34" charset="0"/>
              <a:cs typeface="Arial" pitchFamily="34" charset="0"/>
            </a:endParaRPr>
          </a:p>
        </p:txBody>
      </p:sp>
      <p:sp>
        <p:nvSpPr>
          <p:cNvPr id="1048838" name="Title 1"/>
          <p:cNvSpPr>
            <a:spLocks noGrp="1"/>
          </p:cNvSpPr>
          <p:nvPr>
            <p:ph type="title"/>
          </p:nvPr>
        </p:nvSpPr>
        <p:spPr>
          <a:xfrm>
            <a:off x="457200" y="274638"/>
            <a:ext cx="8229600" cy="868346"/>
          </a:xfrm>
        </p:spPr>
        <p:style>
          <a:lnRef idx="1">
            <a:schemeClr val="accent5"/>
          </a:lnRef>
          <a:fillRef idx="3">
            <a:schemeClr val="accent5"/>
          </a:fillRef>
          <a:effectRef idx="2">
            <a:schemeClr val="accent5"/>
          </a:effectRef>
          <a:fontRef idx="minor">
            <a:schemeClr val="lt1"/>
          </a:fontRef>
        </p:style>
        <p:txBody>
          <a:bodyPr anchor="t" anchorCtr="1">
            <a:normAutofit/>
          </a:bodyPr>
          <a:lstStyle/>
          <a:p>
            <a:r>
              <a:rPr lang="ar-SA" b="1" dirty="0"/>
              <a:t>الاختبار </a:t>
            </a:r>
            <a:r>
              <a:rPr lang="ar-SA" b="1" dirty="0" err="1"/>
              <a:t>البعدي</a:t>
            </a:r>
            <a:endParaRPr lang="en-US" dirty="0"/>
          </a:p>
        </p:txBody>
      </p:sp>
    </p:spTree>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839" name="AutoShape 1"/>
          <p:cNvSpPr>
            <a:spLocks noChangeArrowheads="1"/>
          </p:cNvSpPr>
          <p:nvPr/>
        </p:nvSpPr>
        <p:spPr bwMode="auto">
          <a:xfrm>
            <a:off x="1714480" y="0"/>
            <a:ext cx="5753100" cy="628650"/>
          </a:xfrm>
          <a:prstGeom prst="ribbon">
            <a:avLst>
              <a:gd name="adj1" fmla="val 12500"/>
              <a:gd name="adj2" fmla="val 50000"/>
            </a:avLst>
          </a:prstGeom>
          <a:solidFill>
            <a:srgbClr val="D99594"/>
          </a:solidFill>
          <a:ln w="9525">
            <a:solidFill>
              <a:srgbClr val="000000"/>
            </a:solidFill>
            <a:round/>
            <a:headEnd/>
            <a:tailEnd/>
          </a:ln>
          <a:effectLst>
            <a:outerShdw dist="107763" dir="18900000" algn="ctr" rotWithShape="0">
              <a:srgbClr val="808080">
                <a:alpha val="50000"/>
              </a:srgbClr>
            </a:outerShdw>
          </a:effectLst>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pPr>
            <a:r>
              <a:rPr kumimoji="0" lang="ar-SA" sz="2000" b="1" i="0" u="none" strike="noStrike" cap="none" normalizeH="0" baseline="0" dirty="0">
                <a:ln>
                  <a:noFill/>
                </a:ln>
                <a:solidFill>
                  <a:schemeClr val="tx1"/>
                </a:solidFill>
                <a:effectLst/>
                <a:latin typeface="Simplified Arabic" pitchFamily="18" charset="-78"/>
                <a:cs typeface="Simplified Arabic" pitchFamily="18" charset="-78"/>
              </a:rPr>
              <a:t>الوحدة العاشرة</a:t>
            </a:r>
            <a:endParaRPr kumimoji="0" lang="ar-SA" sz="1800" b="1" i="0" u="none" strike="noStrike" cap="none" normalizeH="0" baseline="0" dirty="0">
              <a:ln>
                <a:noFill/>
              </a:ln>
              <a:solidFill>
                <a:schemeClr val="tx1"/>
              </a:solidFill>
              <a:effectLst/>
              <a:latin typeface="Simplified Arabic" pitchFamily="18" charset="-78"/>
              <a:cs typeface="Simplified Arabic" pitchFamily="18" charset="-78"/>
            </a:endParaRPr>
          </a:p>
          <a:p>
            <a:pPr marL="0" marR="0" lvl="0" indent="0" algn="ctr" defTabSz="914400" rtl="1" eaLnBrk="1" fontAlgn="base" latinLnBrk="0" hangingPunct="1">
              <a:lnSpc>
                <a:spcPct val="100000"/>
              </a:lnSpc>
              <a:spcBef>
                <a:spcPct val="0"/>
              </a:spcBef>
              <a:spcAft>
                <a:spcPct val="0"/>
              </a:spcAft>
              <a:buClrTx/>
              <a:buSzTx/>
              <a:buFontTx/>
              <a:buNone/>
            </a:pPr>
            <a:endParaRPr kumimoji="0" lang="en-US" sz="1600" b="1" i="0" u="none" strike="noStrike" cap="none" normalizeH="0" baseline="0" dirty="0">
              <a:ln>
                <a:noFill/>
              </a:ln>
              <a:solidFill>
                <a:schemeClr val="tx1"/>
              </a:solidFill>
              <a:effectLst/>
              <a:latin typeface="Simplified Arabic" pitchFamily="18" charset="-78"/>
              <a:cs typeface="Simplified Arabic" pitchFamily="18" charset="-78"/>
            </a:endParaRPr>
          </a:p>
          <a:p>
            <a:pPr marL="0" marR="0" lvl="0" indent="0" algn="r" defTabSz="914400" rtl="1" eaLnBrk="1" fontAlgn="base" latinLnBrk="0" hangingPunct="1">
              <a:lnSpc>
                <a:spcPct val="100000"/>
              </a:lnSpc>
              <a:spcBef>
                <a:spcPct val="0"/>
              </a:spcBef>
              <a:spcAft>
                <a:spcPct val="0"/>
              </a:spcAft>
              <a:buClrTx/>
              <a:buSzTx/>
              <a:buFontTx/>
              <a:buNone/>
            </a:pPr>
            <a:endParaRPr kumimoji="0" lang="ar-SA" sz="1800" b="0" i="0" u="none" strike="noStrike" cap="none" normalizeH="0" baseline="0" dirty="0">
              <a:ln>
                <a:noFill/>
              </a:ln>
              <a:solidFill>
                <a:schemeClr val="tx1"/>
              </a:solidFill>
              <a:effectLst/>
              <a:latin typeface="Arial" pitchFamily="34" charset="0"/>
              <a:cs typeface="Arial" pitchFamily="34" charset="0"/>
            </a:endParaRPr>
          </a:p>
        </p:txBody>
      </p:sp>
      <p:sp>
        <p:nvSpPr>
          <p:cNvPr id="1048840" name="AutoShape 2"/>
          <p:cNvSpPr>
            <a:spLocks noChangeArrowheads="1"/>
          </p:cNvSpPr>
          <p:nvPr/>
        </p:nvSpPr>
        <p:spPr bwMode="auto">
          <a:xfrm>
            <a:off x="1428728" y="571480"/>
            <a:ext cx="5440367" cy="1085850"/>
          </a:xfrm>
          <a:prstGeom prst="cloudCallout">
            <a:avLst>
              <a:gd name="adj1" fmla="val 55713"/>
              <a:gd name="adj2" fmla="val 69256"/>
            </a:avLst>
          </a:prstGeom>
          <a:solidFill>
            <a:srgbClr val="243F60"/>
          </a:solidFill>
          <a:ln w="38100">
            <a:solidFill>
              <a:srgbClr val="F2F2F2"/>
            </a:solidFill>
            <a:round/>
            <a:headEnd/>
            <a:tailEnd/>
          </a:ln>
          <a:effectLst>
            <a:outerShdw dist="28398" dir="3806097" algn="ctr" rotWithShape="0">
              <a:srgbClr val="243F60">
                <a:alpha val="50000"/>
              </a:srgbClr>
            </a:outerShdw>
          </a:effectLst>
        </p:spPr>
        <p:txBody>
          <a:bodyPr vert="horz" wrap="square" lIns="91440" tIns="45720" rIns="91440" bIns="45720" numCol="1" anchor="t" anchorCtr="0" compatLnSpc="1">
            <a:prstTxWarp prst="textNoShape">
              <a:avLst/>
            </a:prstTxWarp>
          </a:bodyPr>
          <a:lstStyle/>
          <a:p>
            <a:pPr marL="0" marR="774700" lvl="0" indent="0" algn="ctr" defTabSz="914400" rtl="1" eaLnBrk="1" fontAlgn="base" latinLnBrk="0" hangingPunct="1">
              <a:lnSpc>
                <a:spcPct val="100000"/>
              </a:lnSpc>
              <a:spcBef>
                <a:spcPct val="0"/>
              </a:spcBef>
              <a:spcAft>
                <a:spcPts val="1000"/>
              </a:spcAft>
              <a:buClr>
                <a:srgbClr val="FFFFFF"/>
              </a:buClr>
              <a:buSzTx/>
              <a:buFont typeface="Times New Roman" pitchFamily="18" charset="0"/>
              <a:buChar char="1"/>
            </a:pPr>
            <a:r>
              <a:rPr kumimoji="0" lang="ar-SA" sz="1800" b="1" i="0" u="none" strike="noStrike" cap="none" normalizeH="0" baseline="0">
                <a:ln>
                  <a:noFill/>
                </a:ln>
                <a:solidFill>
                  <a:srgbClr val="FFFFFF"/>
                </a:solidFill>
                <a:effectLst/>
                <a:latin typeface="Simplified Arabic" pitchFamily="18" charset="-78"/>
                <a:cs typeface="Simplified Arabic" pitchFamily="18" charset="-78"/>
              </a:rPr>
              <a:t>النظرة الشاملة للوحدة العاشرة </a:t>
            </a:r>
            <a:r>
              <a:rPr kumimoji="0" lang="en-US" sz="1800" b="1" i="0" u="none" strike="noStrike" cap="none" normalizeH="0" baseline="0">
                <a:ln>
                  <a:noFill/>
                </a:ln>
                <a:solidFill>
                  <a:srgbClr val="FFFFFF"/>
                </a:solidFill>
                <a:effectLst/>
                <a:latin typeface="Times New Roman" pitchFamily="18" charset="0"/>
                <a:cs typeface="Simplified Arabic" pitchFamily="18" charset="-78"/>
              </a:rPr>
              <a:t>Over View</a:t>
            </a:r>
          </a:p>
          <a:p>
            <a:pPr marL="0" marR="0" lvl="0" indent="0" algn="r" defTabSz="914400" rtl="1" eaLnBrk="1" fontAlgn="base" latinLnBrk="0" hangingPunct="1">
              <a:lnSpc>
                <a:spcPct val="100000"/>
              </a:lnSpc>
              <a:spcBef>
                <a:spcPct val="0"/>
              </a:spcBef>
              <a:spcAft>
                <a:spcPct val="0"/>
              </a:spcAft>
              <a:buClrTx/>
              <a:buSzTx/>
              <a:buFontTx/>
              <a:buNone/>
            </a:pPr>
            <a:endParaRPr kumimoji="0" lang="ar-SA" sz="1800" b="0" i="0" u="none" strike="noStrike" cap="none" normalizeH="0" baseline="0">
              <a:ln>
                <a:noFill/>
              </a:ln>
              <a:solidFill>
                <a:schemeClr val="tx1"/>
              </a:solidFill>
              <a:effectLst/>
              <a:latin typeface="Arial" pitchFamily="34" charset="0"/>
              <a:cs typeface="Arial" pitchFamily="34" charset="0"/>
            </a:endParaRPr>
          </a:p>
        </p:txBody>
      </p:sp>
      <p:sp>
        <p:nvSpPr>
          <p:cNvPr id="1048841" name="AutoShape 5"/>
          <p:cNvSpPr>
            <a:spLocks noChangeArrowheads="1"/>
          </p:cNvSpPr>
          <p:nvPr/>
        </p:nvSpPr>
        <p:spPr bwMode="auto">
          <a:xfrm>
            <a:off x="5429256" y="2214554"/>
            <a:ext cx="3449646" cy="541338"/>
          </a:xfrm>
          <a:prstGeom prst="bevel">
            <a:avLst>
              <a:gd name="adj" fmla="val 12500"/>
            </a:avLst>
          </a:prstGeom>
          <a:gradFill rotWithShape="1">
            <a:gsLst>
              <a:gs pos="0">
                <a:srgbClr val="FBE4AE"/>
              </a:gs>
              <a:gs pos="13000">
                <a:srgbClr val="BD922A"/>
              </a:gs>
              <a:gs pos="21001">
                <a:srgbClr val="BD922A"/>
              </a:gs>
              <a:gs pos="63000">
                <a:srgbClr val="FBE4AE"/>
              </a:gs>
              <a:gs pos="67000">
                <a:srgbClr val="BD922A"/>
              </a:gs>
              <a:gs pos="69000">
                <a:srgbClr val="835E17"/>
              </a:gs>
              <a:gs pos="82001">
                <a:srgbClr val="A28949"/>
              </a:gs>
              <a:gs pos="100000">
                <a:srgbClr val="FAE3B7"/>
              </a:gs>
            </a:gsLst>
            <a:lin ang="2700000" scaled="1"/>
          </a:gradFill>
          <a:ln w="9525">
            <a:solidFill>
              <a:srgbClr val="000000"/>
            </a:solidFill>
            <a:miter lim="800000"/>
            <a:headEnd/>
            <a:tailEnd/>
          </a:ln>
          <a:effectLst>
            <a:outerShdw sy="-50000" kx="2453608" rotWithShape="0">
              <a:srgbClr val="808080">
                <a:alpha val="50000"/>
              </a:srgbClr>
            </a:outerShdw>
          </a:effectLst>
        </p:spPr>
        <p:txBody>
          <a:bodyPr vert="horz" wrap="square" lIns="91440" tIns="45720" rIns="91440" bIns="45720" numCol="1" anchor="t" anchorCtr="0" compatLnSpc="1">
            <a:prstTxWarp prst="textNoShape">
              <a:avLst/>
            </a:prstTxWarp>
          </a:bodyPr>
          <a:lstStyle/>
          <a:p>
            <a:pPr marL="0" marR="1143000" lvl="0" indent="0" algn="just" defTabSz="914400" rtl="1" eaLnBrk="1" fontAlgn="base" latinLnBrk="0" hangingPunct="1">
              <a:lnSpc>
                <a:spcPct val="100000"/>
              </a:lnSpc>
              <a:spcBef>
                <a:spcPct val="0"/>
              </a:spcBef>
              <a:spcAft>
                <a:spcPts val="1000"/>
              </a:spcAft>
              <a:buClrTx/>
              <a:buSzTx/>
              <a:buFont typeface="Times New Roman" pitchFamily="18" charset="0"/>
              <a:buChar char="أ"/>
            </a:pPr>
            <a:r>
              <a:rPr kumimoji="0" lang="ar-SA" sz="2000" b="1" i="0" u="none" strike="noStrike" cap="none" normalizeH="0" baseline="0" dirty="0">
                <a:ln>
                  <a:noFill/>
                </a:ln>
                <a:solidFill>
                  <a:schemeClr val="tx1"/>
                </a:solidFill>
                <a:effectLst/>
                <a:latin typeface="Simplified Arabic" pitchFamily="18" charset="-78"/>
                <a:ea typeface="Arial" pitchFamily="34" charset="0"/>
                <a:cs typeface="Simplified Arabic" pitchFamily="18" charset="-78"/>
              </a:rPr>
              <a:t>الفئة المستهدفة:</a:t>
            </a:r>
            <a:endParaRPr kumimoji="0" lang="en-US" sz="2000" b="1" i="0" u="none" strike="noStrike" cap="none" normalizeH="0" baseline="0" dirty="0">
              <a:ln>
                <a:noFill/>
              </a:ln>
              <a:solidFill>
                <a:schemeClr val="tx1"/>
              </a:solidFill>
              <a:effectLst/>
              <a:latin typeface="Times New Roman" pitchFamily="18" charset="0"/>
              <a:ea typeface="Arial" pitchFamily="34" charset="0"/>
              <a:cs typeface="Simplified Arabic" pitchFamily="18" charset="-78"/>
            </a:endParaRPr>
          </a:p>
          <a:p>
            <a:pPr marL="0" marR="0" lvl="0" indent="0" algn="r" defTabSz="914400" rtl="1" eaLnBrk="1" fontAlgn="base" latinLnBrk="0" hangingPunct="1">
              <a:lnSpc>
                <a:spcPct val="100000"/>
              </a:lnSpc>
              <a:spcBef>
                <a:spcPct val="0"/>
              </a:spcBef>
              <a:spcAft>
                <a:spcPct val="0"/>
              </a:spcAft>
              <a:buClrTx/>
              <a:buSzTx/>
              <a:buFontTx/>
              <a:buNone/>
            </a:pPr>
            <a:endParaRPr kumimoji="0" lang="ar-SA" sz="2000" b="0" i="0" u="none" strike="noStrike" cap="none" normalizeH="0" baseline="0" dirty="0">
              <a:ln>
                <a:noFill/>
              </a:ln>
              <a:solidFill>
                <a:schemeClr val="tx1"/>
              </a:solidFill>
              <a:effectLst/>
              <a:latin typeface="Arial" pitchFamily="34" charset="0"/>
              <a:cs typeface="Arial" pitchFamily="34" charset="0"/>
            </a:endParaRPr>
          </a:p>
        </p:txBody>
      </p:sp>
      <p:sp>
        <p:nvSpPr>
          <p:cNvPr id="1048842" name="AutoShape 6"/>
          <p:cNvSpPr>
            <a:spLocks noChangeArrowheads="1"/>
          </p:cNvSpPr>
          <p:nvPr/>
        </p:nvSpPr>
        <p:spPr bwMode="auto">
          <a:xfrm>
            <a:off x="5429256" y="4071942"/>
            <a:ext cx="3444885" cy="541338"/>
          </a:xfrm>
          <a:prstGeom prst="bevel">
            <a:avLst>
              <a:gd name="adj" fmla="val 12500"/>
            </a:avLst>
          </a:prstGeom>
          <a:gradFill rotWithShape="1">
            <a:gsLst>
              <a:gs pos="0">
                <a:srgbClr val="FBE4AE"/>
              </a:gs>
              <a:gs pos="13000">
                <a:srgbClr val="BD922A"/>
              </a:gs>
              <a:gs pos="21001">
                <a:srgbClr val="BD922A"/>
              </a:gs>
              <a:gs pos="63000">
                <a:srgbClr val="FBE4AE"/>
              </a:gs>
              <a:gs pos="67000">
                <a:srgbClr val="BD922A"/>
              </a:gs>
              <a:gs pos="69000">
                <a:srgbClr val="835E17"/>
              </a:gs>
              <a:gs pos="82001">
                <a:srgbClr val="A28949"/>
              </a:gs>
              <a:gs pos="100000">
                <a:srgbClr val="FAE3B7"/>
              </a:gs>
            </a:gsLst>
            <a:lin ang="2700000" scaled="1"/>
          </a:gradFill>
          <a:ln w="9525">
            <a:solidFill>
              <a:srgbClr val="000000"/>
            </a:solidFill>
            <a:miter lim="800000"/>
            <a:headEnd/>
            <a:tailEnd/>
          </a:ln>
          <a:effectLst>
            <a:outerShdw sy="-50000" kx="2453608" rotWithShape="0">
              <a:srgbClr val="808080">
                <a:alpha val="50000"/>
              </a:srgbClr>
            </a:outerShdw>
          </a:effectLst>
        </p:spPr>
        <p:txBody>
          <a:bodyPr vert="horz" wrap="square" lIns="91440" tIns="45720" rIns="91440" bIns="45720" numCol="1" anchor="t" anchorCtr="0" compatLnSpc="1">
            <a:prstTxWarp prst="textNoShape">
              <a:avLst/>
            </a:prstTxWarp>
          </a:bodyPr>
          <a:lstStyle/>
          <a:p>
            <a:pPr marL="0" marR="571500" lvl="0" indent="0" algn="just" defTabSz="914400" rtl="1" eaLnBrk="1" fontAlgn="base" latinLnBrk="0" hangingPunct="1">
              <a:lnSpc>
                <a:spcPct val="100000"/>
              </a:lnSpc>
              <a:spcBef>
                <a:spcPct val="0"/>
              </a:spcBef>
              <a:spcAft>
                <a:spcPts val="1000"/>
              </a:spcAft>
              <a:buClrTx/>
              <a:buSzTx/>
              <a:buFontTx/>
              <a:buNone/>
            </a:pPr>
            <a:r>
              <a:rPr kumimoji="0" lang="ar-SA" sz="2000" b="1" i="0" u="none" strike="noStrike" cap="none" normalizeH="0" baseline="0" dirty="0">
                <a:ln>
                  <a:noFill/>
                </a:ln>
                <a:solidFill>
                  <a:schemeClr val="tx1"/>
                </a:solidFill>
                <a:effectLst/>
                <a:latin typeface="Simplified Arabic" pitchFamily="18" charset="-78"/>
                <a:ea typeface="Arial" pitchFamily="34" charset="0"/>
                <a:cs typeface="Simplified Arabic" pitchFamily="18" charset="-78"/>
              </a:rPr>
              <a:t>ب- المبررات: </a:t>
            </a:r>
            <a:r>
              <a:rPr kumimoji="0" lang="en-US" sz="2000" b="1" i="0" u="none" strike="noStrike" cap="none" normalizeH="0" baseline="0" dirty="0">
                <a:ln>
                  <a:noFill/>
                </a:ln>
                <a:solidFill>
                  <a:schemeClr val="tx1"/>
                </a:solidFill>
                <a:effectLst/>
                <a:latin typeface="Times New Roman" pitchFamily="18" charset="0"/>
                <a:ea typeface="Arial" pitchFamily="34" charset="0"/>
                <a:cs typeface="Simplified Arabic" pitchFamily="18" charset="-78"/>
              </a:rPr>
              <a:t>Rationale</a:t>
            </a:r>
            <a:r>
              <a:rPr kumimoji="0" lang="en-US" sz="2000" b="1" i="0" u="none" strike="noStrike" cap="none" normalizeH="0" baseline="0" dirty="0">
                <a:ln>
                  <a:noFill/>
                </a:ln>
                <a:solidFill>
                  <a:schemeClr val="tx1"/>
                </a:solidFill>
                <a:effectLst/>
                <a:latin typeface="Simplified Arabic" pitchFamily="18" charset="-78"/>
                <a:ea typeface="Arial" pitchFamily="34" charset="0"/>
                <a:cs typeface="Simplified Arabic" pitchFamily="18" charset="-78"/>
              </a:rPr>
              <a:t> </a:t>
            </a:r>
            <a:endParaRPr kumimoji="0" lang="en-US" sz="2000" b="1" i="0" u="none" strike="noStrike" cap="none" normalizeH="0" baseline="0" dirty="0">
              <a:ln>
                <a:noFill/>
              </a:ln>
              <a:solidFill>
                <a:schemeClr val="tx1"/>
              </a:solidFill>
              <a:effectLst/>
              <a:latin typeface="Times New Roman" pitchFamily="18" charset="0"/>
              <a:ea typeface="Arial" pitchFamily="34" charset="0"/>
              <a:cs typeface="Simplified Arabic" pitchFamily="18" charset="-78"/>
            </a:endParaRPr>
          </a:p>
          <a:p>
            <a:pPr marL="0" marR="0" lvl="0" indent="0" algn="r" defTabSz="914400" rtl="1" eaLnBrk="1" fontAlgn="base" latinLnBrk="0" hangingPunct="1">
              <a:lnSpc>
                <a:spcPct val="100000"/>
              </a:lnSpc>
              <a:spcBef>
                <a:spcPct val="0"/>
              </a:spcBef>
              <a:spcAft>
                <a:spcPct val="0"/>
              </a:spcAft>
              <a:buClrTx/>
              <a:buSzTx/>
              <a:buFontTx/>
              <a:buNone/>
            </a:pPr>
            <a:endParaRPr kumimoji="0" lang="ar-SA" sz="2000" b="0" i="0" u="none" strike="noStrike" cap="none" normalizeH="0" baseline="0" dirty="0">
              <a:ln>
                <a:noFill/>
              </a:ln>
              <a:solidFill>
                <a:schemeClr val="tx1"/>
              </a:solidFill>
              <a:effectLst/>
              <a:latin typeface="Arial" pitchFamily="34" charset="0"/>
              <a:cs typeface="Arial" pitchFamily="34" charset="0"/>
            </a:endParaRPr>
          </a:p>
        </p:txBody>
      </p:sp>
      <p:sp>
        <p:nvSpPr>
          <p:cNvPr id="1048843" name="Rectangle 5"/>
          <p:cNvSpPr/>
          <p:nvPr/>
        </p:nvSpPr>
        <p:spPr>
          <a:xfrm>
            <a:off x="1357290" y="3105835"/>
            <a:ext cx="5500710" cy="802640"/>
          </a:xfrm>
          <a:prstGeom prst="rect">
            <a:avLst/>
          </a:prstGeom>
        </p:spPr>
        <p:txBody>
          <a:bodyPr wrap="square">
            <a:spAutoFit/>
          </a:bodyPr>
          <a:lstStyle/>
          <a:p>
            <a:r>
              <a:rPr lang="ar-SA" sz="2400" dirty="0"/>
              <a:t>طلبة المرحلة الثانية/ فسم </a:t>
            </a:r>
            <a:r>
              <a:rPr lang="ar-SA" sz="2400" dirty="0" err="1"/>
              <a:t>الادارة</a:t>
            </a:r>
            <a:r>
              <a:rPr lang="ar-SA" sz="2400" dirty="0"/>
              <a:t> الصحية/ المعهد الطبي التقني/ الديوانية</a:t>
            </a:r>
          </a:p>
        </p:txBody>
      </p:sp>
      <p:sp>
        <p:nvSpPr>
          <p:cNvPr id="1048844" name="Rectangle 3"/>
          <p:cNvSpPr>
            <a:spLocks noChangeArrowheads="1"/>
          </p:cNvSpPr>
          <p:nvPr/>
        </p:nvSpPr>
        <p:spPr bwMode="auto">
          <a:xfrm>
            <a:off x="1785918" y="4814232"/>
            <a:ext cx="5143536" cy="151384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tab pos="587375" algn="l"/>
              </a:tabLst>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التعرف على كفاءة وفاعلية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انتاجية</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الخدمات الصحية المقدمة في المستشفى وما هي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اهم</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المؤشرات المعتمدة في قياس مدة تحقيق تلك المنظمة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لاهدافها</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a:t>
            </a:r>
            <a:endParaRPr kumimoji="0" lang="ar-SA" sz="24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845" name="AutoShape 16"/>
          <p:cNvSpPr>
            <a:spLocks noChangeArrowheads="1"/>
          </p:cNvSpPr>
          <p:nvPr/>
        </p:nvSpPr>
        <p:spPr bwMode="auto">
          <a:xfrm>
            <a:off x="4071934" y="4000504"/>
            <a:ext cx="4845063" cy="595313"/>
          </a:xfrm>
          <a:prstGeom prst="bevel">
            <a:avLst>
              <a:gd name="adj" fmla="val 12500"/>
            </a:avLst>
          </a:prstGeom>
          <a:gradFill rotWithShape="1">
            <a:gsLst>
              <a:gs pos="0">
                <a:srgbClr val="FBE4AE"/>
              </a:gs>
              <a:gs pos="13000">
                <a:srgbClr val="BD922A"/>
              </a:gs>
              <a:gs pos="21001">
                <a:srgbClr val="BD922A"/>
              </a:gs>
              <a:gs pos="63000">
                <a:srgbClr val="FBE4AE"/>
              </a:gs>
              <a:gs pos="67000">
                <a:srgbClr val="BD922A"/>
              </a:gs>
              <a:gs pos="69000">
                <a:srgbClr val="835E17"/>
              </a:gs>
              <a:gs pos="82001">
                <a:srgbClr val="A28949"/>
              </a:gs>
              <a:gs pos="100000">
                <a:srgbClr val="FAE3B7"/>
              </a:gs>
            </a:gsLst>
            <a:lin ang="2700000" scaled="1"/>
          </a:gradFill>
          <a:ln w="9525">
            <a:solidFill>
              <a:srgbClr val="000000"/>
            </a:solidFill>
            <a:miter lim="800000"/>
            <a:headEnd/>
            <a:tailEnd/>
          </a:ln>
          <a:effectLst>
            <a:outerShdw sy="-50000" kx="2453608" rotWithShape="0">
              <a:srgbClr val="808080">
                <a:alpha val="50000"/>
              </a:srgbClr>
            </a:outerShdw>
          </a:effectLst>
        </p:spPr>
        <p:txBody>
          <a:bodyPr vert="horz" wrap="square" lIns="91440" tIns="45720" rIns="91440" bIns="45720" numCol="1" anchor="t" anchorCtr="0" compatLnSpc="1">
            <a:prstTxWarp prst="textNoShape">
              <a:avLst/>
            </a:prstTxWarp>
          </a:bodyPr>
          <a:lstStyle/>
          <a:p>
            <a:pPr marL="0" marR="0" lvl="0" indent="0" algn="justLow" defTabSz="914400" rtl="1" eaLnBrk="1" fontAlgn="base" latinLnBrk="0" hangingPunct="1">
              <a:lnSpc>
                <a:spcPct val="100000"/>
              </a:lnSpc>
              <a:spcBef>
                <a:spcPct val="0"/>
              </a:spcBef>
              <a:spcAft>
                <a:spcPct val="0"/>
              </a:spcAft>
              <a:buClrTx/>
              <a:buSzTx/>
              <a:buFontTx/>
              <a:buChar char="•"/>
            </a:pPr>
            <a:r>
              <a:rPr kumimoji="0" lang="ar-SA" sz="2400" b="1" i="0" u="none" strike="noStrike" cap="none" normalizeH="0" baseline="0">
                <a:ln>
                  <a:noFill/>
                </a:ln>
                <a:solidFill>
                  <a:schemeClr val="tx1"/>
                </a:solidFill>
                <a:effectLst/>
                <a:latin typeface="Simplified Arabic" pitchFamily="18" charset="-78"/>
                <a:ea typeface="Times New Roman" pitchFamily="18" charset="0"/>
                <a:cs typeface="Simplified Arabic" pitchFamily="18" charset="-78"/>
              </a:rPr>
              <a:t>اهداف الوحدة: </a:t>
            </a:r>
            <a:r>
              <a:rPr kumimoji="0" lang="en-US" sz="2400" b="1" i="0" u="none" strike="noStrike" cap="none" normalizeH="0" baseline="0">
                <a:ln>
                  <a:noFill/>
                </a:ln>
                <a:solidFill>
                  <a:schemeClr val="tx1"/>
                </a:solidFill>
                <a:effectLst/>
                <a:latin typeface="Calibri" pitchFamily="34" charset="0"/>
                <a:ea typeface="Times New Roman" pitchFamily="18" charset="0"/>
                <a:cs typeface="Simplified Arabic" pitchFamily="18" charset="-78"/>
              </a:rPr>
              <a:t>(objectives</a:t>
            </a:r>
            <a:r>
              <a:rPr kumimoji="0" lang="ar-SA" sz="2400" b="1" i="0" u="none" strike="noStrike" cap="none" normalizeH="0" baseline="0">
                <a:ln>
                  <a:noFill/>
                </a:ln>
                <a:solidFill>
                  <a:schemeClr val="tx1"/>
                </a:solidFill>
                <a:effectLst/>
                <a:latin typeface="Calibri" pitchFamily="34" charset="0"/>
                <a:ea typeface="Times New Roman" pitchFamily="18" charset="0"/>
                <a:cs typeface="Simplified Arabic" pitchFamily="18" charset="-78"/>
              </a:rPr>
              <a:t>)</a:t>
            </a:r>
            <a:r>
              <a:rPr kumimoji="0" lang="ar-SA" sz="2400" b="1" i="0" u="none" strike="noStrike" cap="none" normalizeH="0" baseline="0">
                <a:ln>
                  <a:noFill/>
                </a:ln>
                <a:solidFill>
                  <a:schemeClr val="tx1"/>
                </a:solidFill>
                <a:effectLst/>
                <a:latin typeface="Simplified Arabic" pitchFamily="18" charset="-78"/>
                <a:ea typeface="Times New Roman" pitchFamily="18" charset="0"/>
                <a:cs typeface="Simplified Arabic" pitchFamily="18" charset="-78"/>
              </a:rPr>
              <a:t>:</a:t>
            </a:r>
            <a:endParaRPr kumimoji="0" lang="ar-SA" sz="2400" b="0" i="0" u="none" strike="noStrike" cap="none" normalizeH="0" baseline="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pPr>
            <a:endParaRPr kumimoji="0" lang="ar-SA" sz="2400" b="0" i="0" u="none" strike="noStrike" cap="none" normalizeH="0" baseline="0">
              <a:ln>
                <a:noFill/>
              </a:ln>
              <a:solidFill>
                <a:schemeClr val="tx1"/>
              </a:solidFill>
              <a:effectLst/>
              <a:latin typeface="Arial" pitchFamily="34" charset="0"/>
              <a:cs typeface="Arial" pitchFamily="34" charset="0"/>
            </a:endParaRPr>
          </a:p>
        </p:txBody>
      </p:sp>
      <p:sp>
        <p:nvSpPr>
          <p:cNvPr id="1048846" name="AutoShape 11"/>
          <p:cNvSpPr>
            <a:spLocks noChangeArrowheads="1"/>
          </p:cNvSpPr>
          <p:nvPr/>
        </p:nvSpPr>
        <p:spPr bwMode="auto">
          <a:xfrm>
            <a:off x="4429124" y="761985"/>
            <a:ext cx="4451359" cy="595313"/>
          </a:xfrm>
          <a:prstGeom prst="bevel">
            <a:avLst>
              <a:gd name="adj" fmla="val 12500"/>
            </a:avLst>
          </a:prstGeom>
          <a:gradFill rotWithShape="1">
            <a:gsLst>
              <a:gs pos="0">
                <a:srgbClr val="FBE4AE"/>
              </a:gs>
              <a:gs pos="13000">
                <a:srgbClr val="BD922A"/>
              </a:gs>
              <a:gs pos="21001">
                <a:srgbClr val="BD922A"/>
              </a:gs>
              <a:gs pos="63000">
                <a:srgbClr val="FBE4AE"/>
              </a:gs>
              <a:gs pos="67000">
                <a:srgbClr val="BD922A"/>
              </a:gs>
              <a:gs pos="69000">
                <a:srgbClr val="835E17"/>
              </a:gs>
              <a:gs pos="82001">
                <a:srgbClr val="A28949"/>
              </a:gs>
              <a:gs pos="100000">
                <a:srgbClr val="FAE3B7"/>
              </a:gs>
            </a:gsLst>
            <a:lin ang="2700000" scaled="1"/>
          </a:gradFill>
          <a:ln w="9525">
            <a:solidFill>
              <a:srgbClr val="000000"/>
            </a:solidFill>
            <a:miter lim="800000"/>
            <a:headEnd/>
            <a:tailEnd/>
          </a:ln>
          <a:effectLst>
            <a:outerShdw sy="-50000" kx="2453608" rotWithShape="0">
              <a:srgbClr val="808080">
                <a:alpha val="50000"/>
              </a:srgbClr>
            </a:outerShdw>
          </a:effectLst>
        </p:spPr>
        <p:txBody>
          <a:bodyPr vert="horz" wrap="square" lIns="91440" tIns="45720" rIns="91440" bIns="45720" numCol="1" anchor="t" anchorCtr="0" compatLnSpc="1">
            <a:prstTxWarp prst="textNoShape">
              <a:avLst/>
            </a:prstTxWarp>
          </a:bodyPr>
          <a:lstStyle/>
          <a:p>
            <a:pPr marL="0" marR="1143000" lvl="0" indent="0" algn="just" defTabSz="914400" rtl="1" eaLnBrk="1" fontAlgn="base" latinLnBrk="0" hangingPunct="1">
              <a:lnSpc>
                <a:spcPct val="100000"/>
              </a:lnSpc>
              <a:spcBef>
                <a:spcPct val="0"/>
              </a:spcBef>
              <a:spcAft>
                <a:spcPts val="1000"/>
              </a:spcAft>
              <a:buClrTx/>
              <a:buSzTx/>
              <a:buFont typeface="Times New Roman" pitchFamily="18" charset="0"/>
              <a:buChar char="ج"/>
            </a:pPr>
            <a:r>
              <a:rPr kumimoji="0" lang="ar-SA" sz="2000" b="1" i="0" u="none" strike="noStrike" cap="none" normalizeH="0" baseline="0" dirty="0">
                <a:ln>
                  <a:noFill/>
                </a:ln>
                <a:solidFill>
                  <a:schemeClr val="tx1"/>
                </a:solidFill>
                <a:effectLst/>
                <a:latin typeface="Simplified Arabic" pitchFamily="18" charset="-78"/>
                <a:ea typeface="Arial" pitchFamily="34" charset="0"/>
                <a:cs typeface="Simplified Arabic" pitchFamily="18" charset="-78"/>
              </a:rPr>
              <a:t>الفكرة المركزية </a:t>
            </a:r>
            <a:r>
              <a:rPr kumimoji="0" lang="en-US" sz="2000" b="1" i="0" u="none" strike="noStrike" cap="none" normalizeH="0" baseline="0" dirty="0">
                <a:ln>
                  <a:noFill/>
                </a:ln>
                <a:solidFill>
                  <a:schemeClr val="tx1"/>
                </a:solidFill>
                <a:effectLst/>
                <a:latin typeface="Times New Roman" pitchFamily="18" charset="0"/>
                <a:ea typeface="Arial" pitchFamily="34" charset="0"/>
                <a:cs typeface="Simplified Arabic" pitchFamily="18" charset="-78"/>
              </a:rPr>
              <a:t>central Idea</a:t>
            </a:r>
            <a:r>
              <a:rPr kumimoji="0" lang="en-US" sz="2000" b="1" i="0" u="none" strike="noStrike" cap="none" normalizeH="0" baseline="0" dirty="0">
                <a:ln>
                  <a:noFill/>
                </a:ln>
                <a:solidFill>
                  <a:schemeClr val="tx1"/>
                </a:solidFill>
                <a:effectLst/>
                <a:latin typeface="Simplified Arabic" pitchFamily="18" charset="-78"/>
                <a:ea typeface="Arial" pitchFamily="34" charset="0"/>
                <a:cs typeface="Simplified Arabic" pitchFamily="18" charset="-78"/>
              </a:rPr>
              <a:t>:</a:t>
            </a:r>
            <a:endParaRPr kumimoji="0" lang="en-US" sz="2000" b="1" i="0" u="none" strike="noStrike" cap="none" normalizeH="0" baseline="0" dirty="0">
              <a:ln>
                <a:noFill/>
              </a:ln>
              <a:solidFill>
                <a:schemeClr val="tx1"/>
              </a:solidFill>
              <a:effectLst/>
              <a:latin typeface="Times New Roman" pitchFamily="18" charset="0"/>
              <a:ea typeface="Arial" pitchFamily="34" charset="0"/>
              <a:cs typeface="Simplified Arabic" pitchFamily="18" charset="-78"/>
            </a:endParaRPr>
          </a:p>
          <a:p>
            <a:pPr marL="0" marR="0" lvl="0" indent="0" algn="r" defTabSz="914400" rtl="1" eaLnBrk="1" fontAlgn="base" latinLnBrk="0" hangingPunct="1">
              <a:lnSpc>
                <a:spcPct val="100000"/>
              </a:lnSpc>
              <a:spcBef>
                <a:spcPct val="0"/>
              </a:spcBef>
              <a:spcAft>
                <a:spcPct val="0"/>
              </a:spcAft>
              <a:buClrTx/>
              <a:buSzTx/>
              <a:buFontTx/>
              <a:buNone/>
            </a:pPr>
            <a:endParaRPr kumimoji="0" lang="ar-SA" sz="1800" b="0" i="0" u="none" strike="noStrike" cap="none" normalizeH="0" baseline="0" dirty="0">
              <a:ln>
                <a:noFill/>
              </a:ln>
              <a:solidFill>
                <a:schemeClr val="tx1"/>
              </a:solidFill>
              <a:effectLst/>
              <a:latin typeface="Arial" pitchFamily="34" charset="0"/>
              <a:cs typeface="Arial" pitchFamily="34" charset="0"/>
            </a:endParaRPr>
          </a:p>
        </p:txBody>
      </p:sp>
      <p:sp>
        <p:nvSpPr>
          <p:cNvPr id="1048847" name="Rectangle 3"/>
          <p:cNvSpPr/>
          <p:nvPr/>
        </p:nvSpPr>
        <p:spPr>
          <a:xfrm>
            <a:off x="357158" y="1785926"/>
            <a:ext cx="8072494" cy="2225040"/>
          </a:xfrm>
          <a:prstGeom prst="rect">
            <a:avLst/>
          </a:prstGeom>
        </p:spPr>
        <p:txBody>
          <a:bodyPr wrap="square">
            <a:spAutoFit/>
          </a:bodyPr>
          <a:lstStyle/>
          <a:p>
            <a:r>
              <a:rPr lang="ar-SA" sz="2400" dirty="0"/>
              <a:t>الكفاءة </a:t>
            </a:r>
            <a:r>
              <a:rPr lang="ar-SA" sz="2400" dirty="0" err="1"/>
              <a:t>والانتاجية</a:t>
            </a:r>
            <a:r>
              <a:rPr lang="ar-SA" sz="2400" dirty="0"/>
              <a:t> والفاعلية هي احد الوسائل المهمة التي تساعد المنظمة على البقاء والتكيف والنمو بغض النظر عن </a:t>
            </a:r>
            <a:r>
              <a:rPr lang="ar-SA" sz="2400" dirty="0" err="1"/>
              <a:t>الاهداف</a:t>
            </a:r>
            <a:r>
              <a:rPr lang="ar-SA" sz="2400" dirty="0"/>
              <a:t> التي تسعى لتحقيقها </a:t>
            </a:r>
            <a:r>
              <a:rPr lang="ar-SA" sz="2400" dirty="0" err="1"/>
              <a:t>اضافة</a:t>
            </a:r>
            <a:r>
              <a:rPr lang="ar-SA" sz="2400" dirty="0"/>
              <a:t> </a:t>
            </a:r>
            <a:r>
              <a:rPr lang="ar-SA" sz="2400" dirty="0" err="1"/>
              <a:t>الى</a:t>
            </a:r>
            <a:r>
              <a:rPr lang="ar-SA" sz="2400" dirty="0"/>
              <a:t> </a:t>
            </a:r>
            <a:r>
              <a:rPr lang="ar-SA" sz="2400" dirty="0" err="1"/>
              <a:t>ان</a:t>
            </a:r>
            <a:r>
              <a:rPr lang="ar-SA" sz="2400" dirty="0"/>
              <a:t> المنظمة بحاجة دائمة </a:t>
            </a:r>
            <a:r>
              <a:rPr lang="ar-SA" sz="2400" dirty="0" err="1"/>
              <a:t>الى</a:t>
            </a:r>
            <a:r>
              <a:rPr lang="ar-SA" sz="2400" dirty="0"/>
              <a:t> التفاعل مع البيئة المحيطة </a:t>
            </a:r>
            <a:r>
              <a:rPr lang="ar-SA" sz="2400" dirty="0" err="1"/>
              <a:t>بها</a:t>
            </a:r>
            <a:r>
              <a:rPr lang="ar-SA" sz="2400" dirty="0"/>
              <a:t> ومن </a:t>
            </a:r>
            <a:r>
              <a:rPr lang="ar-SA" sz="2400" dirty="0" err="1"/>
              <a:t>ابرزها</a:t>
            </a:r>
            <a:r>
              <a:rPr lang="ar-SA" sz="2400" dirty="0"/>
              <a:t> الحصول على </a:t>
            </a:r>
            <a:r>
              <a:rPr lang="ar-SA" sz="2400" dirty="0" err="1"/>
              <a:t>المدخلات</a:t>
            </a:r>
            <a:r>
              <a:rPr lang="ar-SA" sz="2400" dirty="0"/>
              <a:t> (البشرية والمادية والمالية) لتحقيق المخرجات التي تعمل </a:t>
            </a:r>
            <a:r>
              <a:rPr lang="ar-SA" sz="2400" dirty="0" err="1"/>
              <a:t>بها</a:t>
            </a:r>
            <a:r>
              <a:rPr lang="ar-SA" sz="2400" dirty="0"/>
              <a:t> واستخدامها بعقلانية واستثمارها بشكل </a:t>
            </a:r>
            <a:r>
              <a:rPr lang="ar-SA" sz="2400" dirty="0" err="1"/>
              <a:t>كفوء</a:t>
            </a:r>
            <a:r>
              <a:rPr lang="ar-SA" sz="2400" dirty="0"/>
              <a:t> لتحقيق </a:t>
            </a:r>
            <a:r>
              <a:rPr lang="ar-SA" sz="2400" dirty="0" err="1"/>
              <a:t>الاهداف</a:t>
            </a:r>
            <a:r>
              <a:rPr lang="ar-SA" sz="2400" dirty="0"/>
              <a:t>.</a:t>
            </a:r>
          </a:p>
        </p:txBody>
      </p:sp>
      <p:sp>
        <p:nvSpPr>
          <p:cNvPr id="1048848" name="Rectangle 1"/>
          <p:cNvSpPr>
            <a:spLocks noChangeArrowheads="1"/>
          </p:cNvSpPr>
          <p:nvPr/>
        </p:nvSpPr>
        <p:spPr bwMode="auto">
          <a:xfrm>
            <a:off x="357158" y="4508830"/>
            <a:ext cx="8143868" cy="186944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tab pos="587375" algn="l"/>
              </a:tabLst>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بعد دراسة الطالب لهذه الوحدة يتوقع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ان</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يكون قادرا على:</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587375" algn="l"/>
              </a:tabLst>
            </a:pP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اولا</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:يتعرف على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اهمية</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الفاعلية والكفاءة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والانتاجيةفي</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المؤسسات الخدمية الصحية</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587375" algn="l"/>
              </a:tabLst>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ثانياً: يميز بين الفاعلية والكفاءة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والانتاجية</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587375" algn="l"/>
              </a:tabLst>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ثالثاً: يحدد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اهم</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الطرق والمؤشرات لقياس الفاعلية والكفاءة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والانتاجية</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a:t>
            </a:r>
            <a:endParaRPr kumimoji="0" lang="ar-SA" sz="24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849" name="Rectangle 2"/>
          <p:cNvSpPr>
            <a:spLocks noChangeArrowheads="1"/>
          </p:cNvSpPr>
          <p:nvPr/>
        </p:nvSpPr>
        <p:spPr bwMode="auto">
          <a:xfrm>
            <a:off x="357158" y="875497"/>
            <a:ext cx="8286744" cy="47142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tab pos="587375" algn="l"/>
                <a:tab pos="914400" algn="l"/>
              </a:tabLst>
            </a:pPr>
            <a:r>
              <a:rPr kumimoji="0" lang="ar-SA" sz="2400" b="1" i="0" u="none" strike="noStrike" cap="none" normalizeH="0" baseline="0" dirty="0">
                <a:ln>
                  <a:noFill/>
                </a:ln>
                <a:solidFill>
                  <a:schemeClr val="accent1"/>
                </a:solidFill>
                <a:effectLst/>
                <a:latin typeface="Simplified Arabic" pitchFamily="18" charset="-78"/>
                <a:ea typeface="Times New Roman" pitchFamily="18" charset="0"/>
                <a:cs typeface="Simplified Arabic" pitchFamily="18" charset="-78"/>
              </a:rPr>
              <a:t>الفاعلية والكفاءة </a:t>
            </a:r>
            <a:r>
              <a:rPr kumimoji="0" lang="ar-SA" sz="2400" b="1" i="0" u="none" strike="noStrike" cap="none" normalizeH="0" baseline="0" dirty="0" err="1">
                <a:ln>
                  <a:noFill/>
                </a:ln>
                <a:solidFill>
                  <a:schemeClr val="accent1"/>
                </a:solidFill>
                <a:effectLst/>
                <a:latin typeface="Simplified Arabic" pitchFamily="18" charset="-78"/>
                <a:ea typeface="Times New Roman" pitchFamily="18" charset="0"/>
                <a:cs typeface="Simplified Arabic" pitchFamily="18" charset="-78"/>
              </a:rPr>
              <a:t>والانتاجية</a:t>
            </a:r>
            <a:r>
              <a:rPr kumimoji="0" lang="ar-SA" sz="2400" b="1" i="0" u="none" strike="noStrike" cap="none" normalizeH="0" baseline="0" dirty="0">
                <a:ln>
                  <a:noFill/>
                </a:ln>
                <a:solidFill>
                  <a:schemeClr val="accent1"/>
                </a:solidFill>
                <a:effectLst/>
                <a:latin typeface="Simplified Arabic" pitchFamily="18" charset="-78"/>
                <a:ea typeface="Times New Roman" pitchFamily="18" charset="0"/>
                <a:cs typeface="Simplified Arabic" pitchFamily="18" charset="-78"/>
              </a:rPr>
              <a:t> في المؤسسات الصحية:</a:t>
            </a:r>
            <a:endParaRPr kumimoji="0" lang="en-US" sz="2400" b="0" i="0" u="none" strike="noStrike" cap="none" normalizeH="0" baseline="0" dirty="0">
              <a:ln>
                <a:noFill/>
              </a:ln>
              <a:solidFill>
                <a:schemeClr val="accent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587375" algn="l"/>
                <a:tab pos="914400" algn="l"/>
              </a:tabLst>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مفهوم الفاعلية: تعني الوسائل المختارة في ظل الظروف الموجودة ككل لتحقيق الهدف النهائي.</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587375" algn="l"/>
                <a:tab pos="914400" algn="l"/>
              </a:tabLst>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مؤشرات قياس الفاعلية:</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87375" algn="l"/>
                <a:tab pos="914400" algn="l"/>
              </a:tabLst>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المؤشرات الاقتصادية</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87375" algn="l"/>
                <a:tab pos="914400" algn="l"/>
              </a:tabLst>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المؤشرات السلوكية</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87375" algn="l"/>
                <a:tab pos="914400" algn="l"/>
              </a:tabLst>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مؤشرات اقتصادية- سلوكية.</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587375" algn="l"/>
                <a:tab pos="914400" algn="l"/>
              </a:tabLst>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مؤشرات تقويم فاعلية الخدمات الصحية:</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87375" algn="l"/>
                <a:tab pos="914400" algn="l"/>
              </a:tabLst>
            </a:pP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المدخلات</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ةتشمل</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الموارد البشرية والمالية.</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87375" algn="l"/>
                <a:tab pos="914400" algn="l"/>
              </a:tabLst>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المخرجات وتشمل: </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457200" marR="0" lvl="1" indent="0" algn="justLow" defTabSz="914400" rtl="1" eaLnBrk="0" fontAlgn="base" latinLnBrk="0" hangingPunct="0">
              <a:lnSpc>
                <a:spcPct val="100000"/>
              </a:lnSpc>
              <a:spcBef>
                <a:spcPct val="0"/>
              </a:spcBef>
              <a:spcAft>
                <a:spcPct val="0"/>
              </a:spcAft>
              <a:buClrTx/>
              <a:buSzTx/>
              <a:buFontTx/>
              <a:buAutoNum type="arabicPeriod"/>
              <a:tabLst>
                <a:tab pos="587375" algn="l"/>
                <a:tab pos="914400" algn="l"/>
              </a:tabLst>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مؤشرات وقائية </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457200" marR="0" lvl="1" indent="0" algn="justLow" defTabSz="914400" rtl="1" eaLnBrk="0" fontAlgn="base" latinLnBrk="0" hangingPunct="0">
              <a:lnSpc>
                <a:spcPct val="100000"/>
              </a:lnSpc>
              <a:spcBef>
                <a:spcPct val="0"/>
              </a:spcBef>
              <a:spcAft>
                <a:spcPct val="0"/>
              </a:spcAft>
              <a:buClrTx/>
              <a:buSzTx/>
              <a:buFontTx/>
              <a:buAutoNum type="arabicPeriod"/>
              <a:tabLst>
                <a:tab pos="587375" algn="l"/>
                <a:tab pos="914400" algn="l"/>
              </a:tabLst>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مؤشرات علاجية.</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457200" marR="0" lvl="1" indent="0" algn="justLow" defTabSz="914400" rtl="1" eaLnBrk="0" fontAlgn="base" latinLnBrk="0" hangingPunct="0">
              <a:lnSpc>
                <a:spcPct val="100000"/>
              </a:lnSpc>
              <a:spcBef>
                <a:spcPct val="0"/>
              </a:spcBef>
              <a:spcAft>
                <a:spcPct val="0"/>
              </a:spcAft>
              <a:buClrTx/>
              <a:buSzTx/>
              <a:buFontTx/>
              <a:buAutoNum type="arabicPeriod"/>
              <a:tabLst>
                <a:tab pos="587375" algn="l"/>
                <a:tab pos="914400" algn="l"/>
              </a:tabLst>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مؤشرات المهام التعليمية</a:t>
            </a:r>
            <a:endParaRPr kumimoji="0" lang="ar-SA" sz="24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850" name="Rectangle 1"/>
          <p:cNvSpPr>
            <a:spLocks noChangeArrowheads="1"/>
          </p:cNvSpPr>
          <p:nvPr/>
        </p:nvSpPr>
        <p:spPr bwMode="auto">
          <a:xfrm>
            <a:off x="500034" y="529869"/>
            <a:ext cx="8215370" cy="578103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tab pos="504825" algn="l"/>
                <a:tab pos="587375" algn="l"/>
              </a:tabLst>
            </a:pPr>
            <a:r>
              <a:rPr kumimoji="0" lang="ar-SA" sz="2400" b="1" i="0" u="none" strike="noStrike" cap="none" normalizeH="0" baseline="0" dirty="0">
                <a:ln>
                  <a:noFill/>
                </a:ln>
                <a:solidFill>
                  <a:schemeClr val="accent1"/>
                </a:solidFill>
                <a:effectLst/>
                <a:latin typeface="Simplified Arabic" pitchFamily="18" charset="-78"/>
                <a:ea typeface="Times New Roman" pitchFamily="18" charset="0"/>
                <a:cs typeface="Simplified Arabic" pitchFamily="18" charset="-78"/>
              </a:rPr>
              <a:t>الكفاءة:</a:t>
            </a:r>
            <a:endParaRPr kumimoji="0" lang="en-US" sz="2400" b="0" i="0" u="none" strike="noStrike" cap="none" normalizeH="0" baseline="0" dirty="0">
              <a:ln>
                <a:noFill/>
              </a:ln>
              <a:solidFill>
                <a:schemeClr val="accent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504825" algn="l"/>
                <a:tab pos="587375" algn="l"/>
              </a:tabLst>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تعني الرشد في استعمال الموارد البشرية والمادية والمالية وهذا يعني استثمار للطاقات المتاحة للعمل بالشكل الذي حدد لها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اصلا</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دون السماح للضياع وفقدان الجهد المتاح في الطاقة التصميمية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او</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المتوقعة من الموارد المتاحة.</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504825" algn="l"/>
                <a:tab pos="587375" algn="l"/>
              </a:tabLst>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تظهر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اهمبة</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الكفاءة في الخدمات الصحية:</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 pos="587375" algn="l"/>
              </a:tabLst>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طول المدة الزمنية التي تستغرقها عملية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اعداد</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وتأهيل القائمين على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انتاج</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الخدمات الصحية.</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 pos="587375" algn="l"/>
              </a:tabLst>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الخدمة الصحية تعتمد على مهارة القائمين على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انتاجه</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 pos="587375" algn="l"/>
              </a:tabLst>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وبالتالي يجب تطوير هذه المهارة وتكيفها قابلة للقياس.</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 pos="587375" algn="l"/>
              </a:tabLst>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لبلوغ الكفاءة لتحقيق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الاهداف</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يجب توفير المستلزمات التكنولوجية المواكبة لمجالات التطور الحديث.</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 pos="587375" algn="l"/>
              </a:tabLst>
            </a:pP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تاسيسا</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على ذلك بالمقابل توفير المستلزمات المالية للحصول على الموارد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البشريةلا</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والتكنولوجية القادرة على تحقيق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الاهداف</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 pos="587375" algn="l"/>
              </a:tabLst>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الكلف المرتبة على انجاز الخدمة ووصولها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الى</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المريض بما يمكنه من الاستفادة منها فضلا.</a:t>
            </a:r>
            <a:endParaRPr kumimoji="0" lang="ar-SA" sz="24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851" name="Rectangle 2"/>
          <p:cNvSpPr>
            <a:spLocks noChangeArrowheads="1"/>
          </p:cNvSpPr>
          <p:nvPr/>
        </p:nvSpPr>
        <p:spPr bwMode="auto">
          <a:xfrm>
            <a:off x="285720" y="463283"/>
            <a:ext cx="8643934" cy="260603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tab pos="587375" algn="l"/>
              </a:tabLst>
            </a:pPr>
            <a:r>
              <a:rPr kumimoji="0" lang="ar-SA" sz="2800" b="1" i="0" u="none" strike="noStrike" cap="none" normalizeH="0" baseline="0" dirty="0">
                <a:ln>
                  <a:noFill/>
                </a:ln>
                <a:solidFill>
                  <a:schemeClr val="accent1"/>
                </a:solidFill>
                <a:effectLst/>
                <a:latin typeface="Simplified Arabic" pitchFamily="18" charset="-78"/>
                <a:ea typeface="Times New Roman" pitchFamily="18" charset="0"/>
                <a:cs typeface="Simplified Arabic" pitchFamily="18" charset="-78"/>
              </a:rPr>
              <a:t>قياس الكفاءة في الخدمات الصحية:</a:t>
            </a:r>
            <a:endParaRPr kumimoji="0" lang="en-US" sz="2800" b="0" i="0" u="none" strike="noStrike" cap="none" normalizeH="0" baseline="0" dirty="0">
              <a:ln>
                <a:noFill/>
              </a:ln>
              <a:solidFill>
                <a:schemeClr val="accent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587375" algn="l"/>
              </a:tabLst>
            </a:pP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ترتبط قياس الكفاءة للخدمات الصحية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اساسا</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بالموارد المتاحة والمستخدمة في عملية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انتاج</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الخدمة الصحية والتي تتمثل بالموارد المالية والمادية والبشرية.</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587375" algn="l"/>
              </a:tabLst>
            </a:pP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(الكفاءة تقاس من خلال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اجراء</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موازنة بين المتحقق من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المخرجتن</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وبين المخطط منها.</a:t>
            </a:r>
            <a:endParaRPr kumimoji="0" lang="ar-SA" sz="2800" b="0" i="0" u="none" strike="noStrike" cap="none" normalizeH="0" baseline="0" dirty="0">
              <a:ln>
                <a:noFill/>
              </a:ln>
              <a:solidFill>
                <a:schemeClr val="tx1"/>
              </a:solidFill>
              <a:effectLst/>
              <a:latin typeface="Arial" pitchFamily="34" charset="0"/>
              <a:cs typeface="Arial" pitchFamily="34" charset="0"/>
            </a:endParaRPr>
          </a:p>
        </p:txBody>
      </p:sp>
      <p:graphicFrame>
        <p:nvGraphicFramePr>
          <p:cNvPr id="4194312" name="Table 5"/>
          <p:cNvGraphicFramePr>
            <a:graphicFrameLocks noGrp="1"/>
          </p:cNvGraphicFramePr>
          <p:nvPr/>
        </p:nvGraphicFramePr>
        <p:xfrm>
          <a:off x="928662" y="2786058"/>
          <a:ext cx="6786610" cy="548640"/>
        </p:xfrm>
        <a:graphic>
          <a:graphicData uri="http://schemas.openxmlformats.org/drawingml/2006/table">
            <a:tbl>
              <a:tblPr rtl="1"/>
              <a:tblGrid>
                <a:gridCol w="3393305">
                  <a:extLst>
                    <a:ext uri="{9D8B030D-6E8A-4147-A177-3AD203B41FA5}">
                      <a16:colId xmlns:a16="http://schemas.microsoft.com/office/drawing/2014/main" val="20000"/>
                    </a:ext>
                  </a:extLst>
                </a:gridCol>
                <a:gridCol w="3393305">
                  <a:extLst>
                    <a:ext uri="{9D8B030D-6E8A-4147-A177-3AD203B41FA5}">
                      <a16:colId xmlns:a16="http://schemas.microsoft.com/office/drawing/2014/main" val="20001"/>
                    </a:ext>
                  </a:extLst>
                </a:gridCol>
              </a:tblGrid>
              <a:tr h="0">
                <a:tc rowSpan="2">
                  <a:txBody>
                    <a:bodyPr/>
                    <a:lstStyle/>
                    <a:p>
                      <a:pPr algn="ctr" rtl="1">
                        <a:spcAft>
                          <a:spcPts val="0"/>
                        </a:spcAft>
                        <a:tabLst>
                          <a:tab pos="588010" algn="l"/>
                        </a:tabLst>
                      </a:pPr>
                      <a:r>
                        <a:rPr lang="ar-SA" sz="1800" b="1" dirty="0">
                          <a:latin typeface="Calibri"/>
                          <a:ea typeface="Times New Roman"/>
                          <a:cs typeface="Simplified Arabic"/>
                        </a:rPr>
                        <a:t>الكفاءة =</a:t>
                      </a:r>
                      <a:endParaRPr lang="en-US" sz="1800" b="1" dirty="0">
                        <a:latin typeface="Times New Roman"/>
                        <a:ea typeface="Times New Roman"/>
                      </a:endParaRPr>
                    </a:p>
                  </a:txBody>
                  <a:tcPr marL="68580" marR="68580" marT="0" marB="0" anchor="ctr">
                    <a:lnL>
                      <a:noFill/>
                    </a:lnL>
                    <a:lnR>
                      <a:noFill/>
                    </a:lnR>
                    <a:lnT>
                      <a:noFill/>
                    </a:lnT>
                    <a:lnB>
                      <a:noFill/>
                    </a:lnB>
                  </a:tcPr>
                </a:tc>
                <a:tc>
                  <a:txBody>
                    <a:bodyPr/>
                    <a:lstStyle/>
                    <a:p>
                      <a:pPr algn="ctr" rtl="1">
                        <a:spcAft>
                          <a:spcPts val="0"/>
                        </a:spcAft>
                        <a:tabLst>
                          <a:tab pos="588010" algn="l"/>
                        </a:tabLst>
                      </a:pPr>
                      <a:r>
                        <a:rPr lang="ar-SA" sz="1800" b="1" dirty="0">
                          <a:latin typeface="Calibri"/>
                          <a:ea typeface="Times New Roman"/>
                          <a:cs typeface="Simplified Arabic"/>
                        </a:rPr>
                        <a:t>المخرجات الفعلية</a:t>
                      </a:r>
                      <a:endParaRPr lang="en-US" sz="1800" b="1" dirty="0">
                        <a:latin typeface="Times New Roman"/>
                        <a:ea typeface="Times New Roman"/>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0">
                <a:tc vMerge="1">
                  <a:txBody>
                    <a:bodyPr/>
                    <a:lstStyle/>
                    <a:p>
                      <a:pPr rtl="1"/>
                      <a:endParaRPr lang="ar-SA"/>
                    </a:p>
                  </a:txBody>
                  <a:tcPr/>
                </a:tc>
                <a:tc>
                  <a:txBody>
                    <a:bodyPr/>
                    <a:lstStyle/>
                    <a:p>
                      <a:pPr algn="ctr" rtl="1">
                        <a:spcAft>
                          <a:spcPts val="0"/>
                        </a:spcAft>
                        <a:tabLst>
                          <a:tab pos="588010" algn="l"/>
                        </a:tabLst>
                      </a:pPr>
                      <a:r>
                        <a:rPr lang="ar-SA" sz="1800" b="1" dirty="0">
                          <a:latin typeface="Calibri"/>
                          <a:ea typeface="Times New Roman"/>
                          <a:cs typeface="Simplified Arabic"/>
                        </a:rPr>
                        <a:t>المخرجات المخطط المعيارية</a:t>
                      </a:r>
                      <a:endParaRPr lang="en-US" sz="1800" b="1" dirty="0">
                        <a:latin typeface="Times New Roman"/>
                        <a:ea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headEnd type="none" w="med" len="med"/>
                      <a:tailEnd type="none" w="med" len="med"/>
                    </a:lnB>
                  </a:tcPr>
                </a:tc>
                <a:extLst>
                  <a:ext uri="{0D108BD9-81ED-4DB2-BD59-A6C34878D82A}">
                    <a16:rowId xmlns:a16="http://schemas.microsoft.com/office/drawing/2014/main" val="10001"/>
                  </a:ext>
                </a:extLst>
              </a:tr>
            </a:tbl>
          </a:graphicData>
        </a:graphic>
      </p:graphicFrame>
      <p:graphicFrame>
        <p:nvGraphicFramePr>
          <p:cNvPr id="4194313" name="Table 6"/>
          <p:cNvGraphicFramePr>
            <a:graphicFrameLocks noGrp="1"/>
          </p:cNvGraphicFramePr>
          <p:nvPr/>
        </p:nvGraphicFramePr>
        <p:xfrm>
          <a:off x="642910" y="3643314"/>
          <a:ext cx="7072362" cy="548640"/>
        </p:xfrm>
        <a:graphic>
          <a:graphicData uri="http://schemas.openxmlformats.org/drawingml/2006/table">
            <a:tbl>
              <a:tblPr rtl="1"/>
              <a:tblGrid>
                <a:gridCol w="3536181">
                  <a:extLst>
                    <a:ext uri="{9D8B030D-6E8A-4147-A177-3AD203B41FA5}">
                      <a16:colId xmlns:a16="http://schemas.microsoft.com/office/drawing/2014/main" val="20000"/>
                    </a:ext>
                  </a:extLst>
                </a:gridCol>
                <a:gridCol w="3536181">
                  <a:extLst>
                    <a:ext uri="{9D8B030D-6E8A-4147-A177-3AD203B41FA5}">
                      <a16:colId xmlns:a16="http://schemas.microsoft.com/office/drawing/2014/main" val="20001"/>
                    </a:ext>
                  </a:extLst>
                </a:gridCol>
              </a:tblGrid>
              <a:tr h="0">
                <a:tc rowSpan="2">
                  <a:txBody>
                    <a:bodyPr/>
                    <a:lstStyle/>
                    <a:p>
                      <a:pPr algn="ctr" rtl="1">
                        <a:spcAft>
                          <a:spcPts val="0"/>
                        </a:spcAft>
                        <a:tabLst>
                          <a:tab pos="588010" algn="l"/>
                        </a:tabLst>
                      </a:pPr>
                      <a:r>
                        <a:rPr lang="ar-SA" sz="1800" b="1" dirty="0">
                          <a:latin typeface="Calibri"/>
                          <a:ea typeface="Times New Roman"/>
                          <a:cs typeface="Simplified Arabic"/>
                        </a:rPr>
                        <a:t>الكفاءة =</a:t>
                      </a:r>
                      <a:endParaRPr lang="en-US" sz="1800" b="1" dirty="0">
                        <a:latin typeface="Times New Roman"/>
                        <a:ea typeface="Times New Roman"/>
                      </a:endParaRPr>
                    </a:p>
                  </a:txBody>
                  <a:tcPr marL="68580" marR="68580" marT="0" marB="0" anchor="ctr">
                    <a:lnL>
                      <a:noFill/>
                    </a:lnL>
                    <a:lnR>
                      <a:noFill/>
                    </a:lnR>
                    <a:lnT>
                      <a:noFill/>
                    </a:lnT>
                    <a:lnB>
                      <a:noFill/>
                    </a:lnB>
                  </a:tcPr>
                </a:tc>
                <a:tc>
                  <a:txBody>
                    <a:bodyPr/>
                    <a:lstStyle/>
                    <a:p>
                      <a:pPr algn="ctr" rtl="1">
                        <a:spcAft>
                          <a:spcPts val="0"/>
                        </a:spcAft>
                        <a:tabLst>
                          <a:tab pos="588010" algn="l"/>
                        </a:tabLst>
                      </a:pPr>
                      <a:r>
                        <a:rPr lang="ar-SA" sz="1800" b="1" dirty="0">
                          <a:latin typeface="Calibri"/>
                          <a:ea typeface="Times New Roman"/>
                          <a:cs typeface="Simplified Arabic"/>
                        </a:rPr>
                        <a:t>المخرجات الفعلية للخدمات الصحية</a:t>
                      </a:r>
                      <a:endParaRPr lang="en-US" sz="1800" b="1" dirty="0">
                        <a:latin typeface="Times New Roman"/>
                        <a:ea typeface="Times New Roman"/>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0">
                <a:tc vMerge="1">
                  <a:txBody>
                    <a:bodyPr/>
                    <a:lstStyle/>
                    <a:p>
                      <a:pPr rtl="1"/>
                      <a:endParaRPr lang="ar-SA"/>
                    </a:p>
                  </a:txBody>
                  <a:tcPr/>
                </a:tc>
                <a:tc>
                  <a:txBody>
                    <a:bodyPr/>
                    <a:lstStyle/>
                    <a:p>
                      <a:pPr algn="ctr" rtl="1">
                        <a:spcAft>
                          <a:spcPts val="0"/>
                        </a:spcAft>
                        <a:tabLst>
                          <a:tab pos="588010" algn="l"/>
                        </a:tabLst>
                      </a:pPr>
                      <a:r>
                        <a:rPr lang="ar-SA" sz="1800" b="1" dirty="0">
                          <a:latin typeface="Calibri"/>
                          <a:ea typeface="Times New Roman"/>
                          <a:cs typeface="Simplified Arabic"/>
                        </a:rPr>
                        <a:t>المخرجات المخططة من الموارد البشرية</a:t>
                      </a:r>
                      <a:endParaRPr lang="en-US" sz="1800" b="1" dirty="0">
                        <a:latin typeface="Times New Roman"/>
                        <a:ea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headEnd type="none" w="med" len="med"/>
                      <a:tailEnd type="none" w="med" len="med"/>
                    </a:lnB>
                  </a:tcPr>
                </a:tc>
                <a:extLst>
                  <a:ext uri="{0D108BD9-81ED-4DB2-BD59-A6C34878D82A}">
                    <a16:rowId xmlns:a16="http://schemas.microsoft.com/office/drawing/2014/main" val="10001"/>
                  </a:ext>
                </a:extLst>
              </a:tr>
            </a:tbl>
          </a:graphicData>
        </a:graphic>
      </p:graphicFrame>
      <p:sp>
        <p:nvSpPr>
          <p:cNvPr id="1048852" name="Rectangle 3"/>
          <p:cNvSpPr>
            <a:spLocks noChangeArrowheads="1"/>
          </p:cNvSpPr>
          <p:nvPr/>
        </p:nvSpPr>
        <p:spPr bwMode="auto">
          <a:xfrm>
            <a:off x="571472" y="4463908"/>
            <a:ext cx="7929554" cy="186944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tab pos="504825" algn="l"/>
                <a:tab pos="587375" algn="l"/>
              </a:tabLst>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وهنالك بعض الصعوبات في عملية قياس الكفاءة للخدمات الصحية منها:</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 pos="587375" algn="l"/>
              </a:tabLst>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تعدد الموارد</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 pos="587375" algn="l"/>
              </a:tabLst>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تحديد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الهدر</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والضياع </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 pos="587375" algn="l"/>
              </a:tabLst>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طرق احتساب نسبة الكفاءة</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 pos="587375" algn="l"/>
              </a:tabLst>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الرضا عن الخدمة الصحية.</a:t>
            </a:r>
            <a:endParaRPr kumimoji="0" lang="ar-SA" sz="24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19" name="Title 1"/>
          <p:cNvSpPr>
            <a:spLocks noGrp="1"/>
          </p:cNvSpPr>
          <p:nvPr>
            <p:ph type="title"/>
          </p:nvPr>
        </p:nvSpPr>
        <p:spPr>
          <a:xfrm>
            <a:off x="457200" y="274638"/>
            <a:ext cx="8229600" cy="868346"/>
          </a:xfrm>
        </p:spPr>
        <p:style>
          <a:lnRef idx="1">
            <a:schemeClr val="accent5"/>
          </a:lnRef>
          <a:fillRef idx="3">
            <a:schemeClr val="accent5"/>
          </a:fillRef>
          <a:effectRef idx="2">
            <a:schemeClr val="accent5"/>
          </a:effectRef>
          <a:fontRef idx="minor">
            <a:schemeClr val="lt1"/>
          </a:fontRef>
        </p:style>
        <p:txBody>
          <a:bodyPr anchor="t" anchorCtr="1">
            <a:normAutofit/>
          </a:bodyPr>
          <a:lstStyle/>
          <a:p>
            <a:r>
              <a:rPr lang="ar-IQ" b="1" dirty="0"/>
              <a:t>الاختبار القبلي </a:t>
            </a:r>
            <a:r>
              <a:rPr lang="ar-IQ" b="1" dirty="0" err="1"/>
              <a:t>والبعدي</a:t>
            </a:r>
            <a:r>
              <a:rPr lang="ar-IQ" b="1" dirty="0"/>
              <a:t>:</a:t>
            </a:r>
            <a:endParaRPr lang="en-US" b="1" dirty="0"/>
          </a:p>
        </p:txBody>
      </p:sp>
      <p:sp>
        <p:nvSpPr>
          <p:cNvPr id="1048620" name="Rectangle 3"/>
          <p:cNvSpPr>
            <a:spLocks noChangeArrowheads="1"/>
          </p:cNvSpPr>
          <p:nvPr/>
        </p:nvSpPr>
        <p:spPr bwMode="auto">
          <a:xfrm>
            <a:off x="500034" y="1216346"/>
            <a:ext cx="8215339" cy="542544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pP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س1: يعتبر العصر اليوناني من العصور التي ساعدت في تطوير الطب، وضح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اهمية</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الطب في العصر اليوناني؟</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pP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س2: العصر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الاسلامي</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من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اهم</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الفترات التي طورت المسائل الطبية وضح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اهم</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علامات تطور الطب في العصر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الاسلامي</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ومن هم ابرز العلماء في تلك الفترة؟</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pP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س3: هناك عدد من الممرضات في العصر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الاسلامي</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لعبن دور مهم في تقديم الخدمات الطبية وضح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اهم</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تلك العناصر؟</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pP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س4: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ماهي</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اسباب</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تطور الطب في العصور الوسطى؟</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pP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س5: وضح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اهم</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ملامح وتطورات الطب في القرون السابع والثامن والتاسع عشر للميلاد؟</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pP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س6: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ماهي</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ابرز تطورات الخدمات الصحية في العراق التي رافقت فترة الاحتلال البريطاني حتى نشوء وزارة الصحة.</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pP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س7: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ماهي</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ابرز التطورات التي رافقت فترة 1952-1968؟</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pP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س8: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ماهي</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ابرز التطورات التي رافقت فترة 1968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وماهي</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اهم</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التأثيرات التي رافقت تلك الفترة؟</a:t>
            </a:r>
            <a:endParaRPr kumimoji="0" lang="ar-IQ" sz="24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853" name="Rectangle 1"/>
          <p:cNvSpPr>
            <a:spLocks noChangeArrowheads="1"/>
          </p:cNvSpPr>
          <p:nvPr/>
        </p:nvSpPr>
        <p:spPr bwMode="auto">
          <a:xfrm>
            <a:off x="428596" y="398807"/>
            <a:ext cx="8358214" cy="222504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tab pos="587375" algn="l"/>
              </a:tabLst>
            </a:pPr>
            <a:r>
              <a:rPr kumimoji="0" lang="ar-SA" sz="2400" b="1" i="0" u="none" strike="noStrike" cap="none" normalizeH="0" baseline="0" dirty="0" err="1">
                <a:ln>
                  <a:noFill/>
                </a:ln>
                <a:solidFill>
                  <a:schemeClr val="accent1"/>
                </a:solidFill>
                <a:effectLst/>
                <a:latin typeface="Simplified Arabic" pitchFamily="18" charset="-78"/>
                <a:ea typeface="Times New Roman" pitchFamily="18" charset="0"/>
                <a:cs typeface="Simplified Arabic" pitchFamily="18" charset="-78"/>
              </a:rPr>
              <a:t>الانتاجية</a:t>
            </a:r>
            <a:r>
              <a:rPr kumimoji="0" lang="ar-SA" sz="2400" b="1" i="0" u="none" strike="noStrike" cap="none" normalizeH="0" baseline="0" dirty="0">
                <a:ln>
                  <a:noFill/>
                </a:ln>
                <a:solidFill>
                  <a:schemeClr val="accent1"/>
                </a:solidFill>
                <a:effectLst/>
                <a:latin typeface="Simplified Arabic" pitchFamily="18" charset="-78"/>
                <a:ea typeface="Times New Roman" pitchFamily="18" charset="0"/>
                <a:cs typeface="Simplified Arabic" pitchFamily="18" charset="-78"/>
              </a:rPr>
              <a:t>:</a:t>
            </a:r>
            <a:endParaRPr kumimoji="0" lang="en-US" sz="2400" b="0" i="0" u="none" strike="noStrike" cap="none" normalizeH="0" baseline="0" dirty="0">
              <a:ln>
                <a:noFill/>
              </a:ln>
              <a:solidFill>
                <a:schemeClr val="accent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587375" algn="l"/>
              </a:tabLst>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مفهوم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الانتاجية</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(مقياس لتحديد المدى الذي تكون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به</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الموارد في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اية</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منظمة والتي تستخدم يشكل فعال ومن قلتها في حالة كونها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مدخلات</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الى</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حالة المخرجات، بمعنى قياس كيفية الاستعمال المناسب للموارد في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اي</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مشروع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لاغراض</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انتاج</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السلع والخدمات . ويمكن تعريفها على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انها</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587375" algn="l"/>
              </a:tabLst>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(نسبة المخرجات في عملية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الانتاج</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الى</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المدخلات</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a:t>
            </a:r>
            <a:endParaRPr kumimoji="0" lang="ar-SA" sz="2400" b="0" i="0" u="none" strike="noStrike" cap="none" normalizeH="0" baseline="0" dirty="0">
              <a:ln>
                <a:noFill/>
              </a:ln>
              <a:solidFill>
                <a:schemeClr val="tx1"/>
              </a:solidFill>
              <a:effectLst/>
              <a:latin typeface="Arial" pitchFamily="34" charset="0"/>
              <a:cs typeface="Arial" pitchFamily="34" charset="0"/>
            </a:endParaRPr>
          </a:p>
        </p:txBody>
      </p:sp>
      <p:graphicFrame>
        <p:nvGraphicFramePr>
          <p:cNvPr id="4194314" name="Table 2"/>
          <p:cNvGraphicFramePr>
            <a:graphicFrameLocks noGrp="1"/>
          </p:cNvGraphicFramePr>
          <p:nvPr/>
        </p:nvGraphicFramePr>
        <p:xfrm>
          <a:off x="3654424" y="3185160"/>
          <a:ext cx="3275029" cy="548640"/>
        </p:xfrm>
        <a:graphic>
          <a:graphicData uri="http://schemas.openxmlformats.org/drawingml/2006/table">
            <a:tbl>
              <a:tblPr rtl="1"/>
              <a:tblGrid>
                <a:gridCol w="1702108">
                  <a:extLst>
                    <a:ext uri="{9D8B030D-6E8A-4147-A177-3AD203B41FA5}">
                      <a16:colId xmlns:a16="http://schemas.microsoft.com/office/drawing/2014/main" val="20000"/>
                    </a:ext>
                  </a:extLst>
                </a:gridCol>
                <a:gridCol w="1572921">
                  <a:extLst>
                    <a:ext uri="{9D8B030D-6E8A-4147-A177-3AD203B41FA5}">
                      <a16:colId xmlns:a16="http://schemas.microsoft.com/office/drawing/2014/main" val="20001"/>
                    </a:ext>
                  </a:extLst>
                </a:gridCol>
              </a:tblGrid>
              <a:tr h="0">
                <a:tc rowSpan="2">
                  <a:txBody>
                    <a:bodyPr/>
                    <a:lstStyle/>
                    <a:p>
                      <a:pPr algn="ctr" rtl="1">
                        <a:spcAft>
                          <a:spcPts val="0"/>
                        </a:spcAft>
                        <a:tabLst>
                          <a:tab pos="588010" algn="l"/>
                        </a:tabLst>
                      </a:pPr>
                      <a:r>
                        <a:rPr lang="ar-SA" sz="1800" b="1">
                          <a:latin typeface="Calibri"/>
                          <a:ea typeface="Times New Roman"/>
                          <a:cs typeface="Simplified Arabic"/>
                        </a:rPr>
                        <a:t>الانتاجية =</a:t>
                      </a:r>
                      <a:endParaRPr lang="en-US" sz="1800" b="1">
                        <a:latin typeface="Times New Roman"/>
                        <a:ea typeface="Times New Roman"/>
                      </a:endParaRPr>
                    </a:p>
                  </a:txBody>
                  <a:tcPr marL="68580" marR="68580" marT="0" marB="0" anchor="ctr">
                    <a:lnL>
                      <a:noFill/>
                    </a:lnL>
                    <a:lnR>
                      <a:noFill/>
                    </a:lnR>
                    <a:lnT>
                      <a:noFill/>
                    </a:lnT>
                    <a:lnB>
                      <a:noFill/>
                    </a:lnB>
                  </a:tcPr>
                </a:tc>
                <a:tc>
                  <a:txBody>
                    <a:bodyPr/>
                    <a:lstStyle/>
                    <a:p>
                      <a:pPr algn="ctr" rtl="1">
                        <a:spcAft>
                          <a:spcPts val="0"/>
                        </a:spcAft>
                        <a:tabLst>
                          <a:tab pos="588010" algn="l"/>
                        </a:tabLst>
                      </a:pPr>
                      <a:r>
                        <a:rPr lang="ar-SA" sz="1800" b="1">
                          <a:latin typeface="Calibri"/>
                          <a:ea typeface="Times New Roman"/>
                          <a:cs typeface="Simplified Arabic"/>
                        </a:rPr>
                        <a:t>المخرجات</a:t>
                      </a:r>
                      <a:endParaRPr lang="en-US" sz="1800" b="1">
                        <a:latin typeface="Times New Roman"/>
                        <a:ea typeface="Times New Roman"/>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0">
                <a:tc vMerge="1">
                  <a:txBody>
                    <a:bodyPr/>
                    <a:lstStyle/>
                    <a:p>
                      <a:pPr rtl="1"/>
                      <a:endParaRPr lang="ar-SA"/>
                    </a:p>
                  </a:txBody>
                  <a:tcPr/>
                </a:tc>
                <a:tc>
                  <a:txBody>
                    <a:bodyPr/>
                    <a:lstStyle/>
                    <a:p>
                      <a:pPr algn="ctr" rtl="1">
                        <a:spcAft>
                          <a:spcPts val="0"/>
                        </a:spcAft>
                        <a:tabLst>
                          <a:tab pos="588010" algn="l"/>
                        </a:tabLst>
                      </a:pPr>
                      <a:r>
                        <a:rPr lang="ar-SA" sz="1800" b="1" dirty="0" err="1">
                          <a:latin typeface="Calibri"/>
                          <a:ea typeface="Times New Roman"/>
                          <a:cs typeface="Simplified Arabic"/>
                        </a:rPr>
                        <a:t>المدخلات</a:t>
                      </a:r>
                      <a:endParaRPr lang="en-US" sz="1800" b="1" dirty="0">
                        <a:latin typeface="Times New Roman"/>
                        <a:ea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headEnd type="none" w="med" len="med"/>
                      <a:tailEnd type="none" w="med" len="med"/>
                    </a:lnB>
                  </a:tcPr>
                </a:tc>
                <a:extLst>
                  <a:ext uri="{0D108BD9-81ED-4DB2-BD59-A6C34878D82A}">
                    <a16:rowId xmlns:a16="http://schemas.microsoft.com/office/drawing/2014/main" val="10001"/>
                  </a:ext>
                </a:extLst>
              </a:tr>
            </a:tbl>
          </a:graphicData>
        </a:graphic>
      </p:graphicFrame>
      <p:sp>
        <p:nvSpPr>
          <p:cNvPr id="1048854" name="Rectangle 2"/>
          <p:cNvSpPr>
            <a:spLocks noChangeArrowheads="1"/>
          </p:cNvSpPr>
          <p:nvPr/>
        </p:nvSpPr>
        <p:spPr bwMode="auto">
          <a:xfrm>
            <a:off x="285720" y="3779176"/>
            <a:ext cx="8572496" cy="186944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tab pos="504825" algn="l"/>
                <a:tab pos="587375" algn="l"/>
              </a:tabLst>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قياس ارتفاع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الانتاجية</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من خلال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مايلي</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 pos="587375" algn="l"/>
              </a:tabLst>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زيادة قيمة المخرجات النهائية مع بقاء الموارد المستخدمة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ثايتة</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 pos="587375" algn="l"/>
              </a:tabLst>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بقاء قيمة المخرجات النهائية ثابتة مع انخفاض في قيمة الموارد المستخدمة.</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 pos="587375" algn="l"/>
              </a:tabLst>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انخفاض قيمة المخرجات النهائية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يفابلها</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انخفاضر</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قيمة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ابلمواد</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المستخدمة نسبة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اعلى</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a:t>
            </a:r>
            <a:endParaRPr kumimoji="0" lang="ar-SA" sz="2400" b="0" i="0" u="none" strike="noStrike" cap="none" normalizeH="0" baseline="0" dirty="0">
              <a:ln>
                <a:noFill/>
              </a:ln>
              <a:solidFill>
                <a:schemeClr val="tx1"/>
              </a:solidFill>
              <a:effectLst/>
              <a:latin typeface="Arial" pitchFamily="34" charset="0"/>
              <a:cs typeface="Arial" pitchFamily="34" charset="0"/>
            </a:endParaRPr>
          </a:p>
        </p:txBody>
      </p:sp>
      <p:graphicFrame>
        <p:nvGraphicFramePr>
          <p:cNvPr id="4194315" name="Table 4"/>
          <p:cNvGraphicFramePr>
            <a:graphicFrameLocks noGrp="1"/>
          </p:cNvGraphicFramePr>
          <p:nvPr/>
        </p:nvGraphicFramePr>
        <p:xfrm>
          <a:off x="857224" y="5500702"/>
          <a:ext cx="7929586" cy="822960"/>
        </p:xfrm>
        <a:graphic>
          <a:graphicData uri="http://schemas.openxmlformats.org/drawingml/2006/table">
            <a:tbl>
              <a:tblPr rtl="1"/>
              <a:tblGrid>
                <a:gridCol w="3964793">
                  <a:extLst>
                    <a:ext uri="{9D8B030D-6E8A-4147-A177-3AD203B41FA5}">
                      <a16:colId xmlns:a16="http://schemas.microsoft.com/office/drawing/2014/main" val="20000"/>
                    </a:ext>
                  </a:extLst>
                </a:gridCol>
                <a:gridCol w="3964793">
                  <a:extLst>
                    <a:ext uri="{9D8B030D-6E8A-4147-A177-3AD203B41FA5}">
                      <a16:colId xmlns:a16="http://schemas.microsoft.com/office/drawing/2014/main" val="20001"/>
                    </a:ext>
                  </a:extLst>
                </a:gridCol>
              </a:tblGrid>
              <a:tr h="179679">
                <a:tc rowSpan="2">
                  <a:txBody>
                    <a:bodyPr/>
                    <a:lstStyle/>
                    <a:p>
                      <a:pPr algn="ctr" rtl="1">
                        <a:spcAft>
                          <a:spcPts val="0"/>
                        </a:spcAft>
                        <a:tabLst>
                          <a:tab pos="588010" algn="l"/>
                        </a:tabLst>
                      </a:pPr>
                      <a:r>
                        <a:rPr lang="ar-SA" sz="1800" b="1" dirty="0" err="1">
                          <a:latin typeface="Calibri"/>
                          <a:ea typeface="Times New Roman"/>
                          <a:cs typeface="Simplified Arabic"/>
                        </a:rPr>
                        <a:t>الانتاجية</a:t>
                      </a:r>
                      <a:r>
                        <a:rPr lang="ar-SA" sz="1800" b="1" dirty="0">
                          <a:latin typeface="Calibri"/>
                          <a:ea typeface="Times New Roman"/>
                          <a:cs typeface="Simplified Arabic"/>
                        </a:rPr>
                        <a:t>=</a:t>
                      </a:r>
                      <a:endParaRPr lang="en-US" sz="1800" b="1" dirty="0">
                        <a:latin typeface="Times New Roman"/>
                        <a:ea typeface="Times New Roman"/>
                      </a:endParaRPr>
                    </a:p>
                  </a:txBody>
                  <a:tcPr marL="50535" marR="50535" marT="0" marB="0" anchor="ctr">
                    <a:lnL>
                      <a:noFill/>
                    </a:lnL>
                    <a:lnR>
                      <a:noFill/>
                    </a:lnR>
                    <a:lnT>
                      <a:noFill/>
                    </a:lnT>
                    <a:lnB>
                      <a:noFill/>
                    </a:lnB>
                  </a:tcPr>
                </a:tc>
                <a:tc>
                  <a:txBody>
                    <a:bodyPr/>
                    <a:lstStyle/>
                    <a:p>
                      <a:pPr algn="ctr" rtl="1">
                        <a:spcAft>
                          <a:spcPts val="0"/>
                        </a:spcAft>
                        <a:tabLst>
                          <a:tab pos="588010" algn="l"/>
                        </a:tabLst>
                      </a:pPr>
                      <a:r>
                        <a:rPr lang="ar-IQ" sz="1800" b="1">
                          <a:latin typeface="Calibri"/>
                          <a:ea typeface="Times New Roman"/>
                          <a:cs typeface="Simplified Arabic"/>
                        </a:rPr>
                        <a:t>مخرجات المنظمة ككل</a:t>
                      </a:r>
                      <a:endParaRPr lang="en-US" sz="1800" b="1">
                        <a:latin typeface="Times New Roman"/>
                        <a:ea typeface="Times New Roman"/>
                      </a:endParaRPr>
                    </a:p>
                  </a:txBody>
                  <a:tcPr marL="50535" marR="50535" marT="0" marB="0" anchor="ctr">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179679">
                <a:tc vMerge="1">
                  <a:txBody>
                    <a:bodyPr/>
                    <a:lstStyle/>
                    <a:p>
                      <a:pPr rtl="1"/>
                      <a:endParaRPr lang="ar-SA"/>
                    </a:p>
                  </a:txBody>
                  <a:tcPr/>
                </a:tc>
                <a:tc>
                  <a:txBody>
                    <a:bodyPr/>
                    <a:lstStyle/>
                    <a:p>
                      <a:pPr algn="ctr" rtl="1">
                        <a:spcAft>
                          <a:spcPts val="0"/>
                        </a:spcAft>
                        <a:tabLst>
                          <a:tab pos="588010" algn="l"/>
                        </a:tabLst>
                      </a:pPr>
                      <a:r>
                        <a:rPr lang="ar-SA" sz="1800" b="1" dirty="0" err="1">
                          <a:latin typeface="Calibri"/>
                          <a:ea typeface="Times New Roman"/>
                          <a:cs typeface="Simplified Arabic"/>
                        </a:rPr>
                        <a:t>المدخلات</a:t>
                      </a:r>
                      <a:r>
                        <a:rPr lang="ar-SA" sz="1800" b="1" dirty="0">
                          <a:latin typeface="Calibri"/>
                          <a:ea typeface="Times New Roman"/>
                          <a:cs typeface="Simplified Arabic"/>
                        </a:rPr>
                        <a:t> الكلية المستخدمة (العمل، </a:t>
                      </a:r>
                      <a:r>
                        <a:rPr lang="ar-SA" sz="1800" b="1" dirty="0" err="1">
                          <a:latin typeface="Calibri"/>
                          <a:ea typeface="Times New Roman"/>
                          <a:cs typeface="Simplified Arabic"/>
                        </a:rPr>
                        <a:t>راس</a:t>
                      </a:r>
                      <a:r>
                        <a:rPr lang="ar-SA" sz="1800" b="1" dirty="0">
                          <a:latin typeface="Calibri"/>
                          <a:ea typeface="Times New Roman"/>
                          <a:cs typeface="Simplified Arabic"/>
                        </a:rPr>
                        <a:t> المال، المواد </a:t>
                      </a:r>
                      <a:r>
                        <a:rPr lang="ar-SA" sz="1800" b="1" dirty="0" err="1">
                          <a:latin typeface="Calibri"/>
                          <a:ea typeface="Times New Roman"/>
                          <a:cs typeface="Simplified Arabic"/>
                        </a:rPr>
                        <a:t>الاولية</a:t>
                      </a:r>
                      <a:r>
                        <a:rPr lang="ar-SA" sz="1800" b="1" dirty="0">
                          <a:latin typeface="Calibri"/>
                          <a:ea typeface="Times New Roman"/>
                          <a:cs typeface="Simplified Arabic"/>
                        </a:rPr>
                        <a:t>)</a:t>
                      </a:r>
                      <a:endParaRPr lang="en-US" sz="1800" b="1" dirty="0">
                        <a:latin typeface="Times New Roman"/>
                        <a:ea typeface="Times New Roman"/>
                      </a:endParaRPr>
                    </a:p>
                  </a:txBody>
                  <a:tcPr marL="50535" marR="50535" marT="0" marB="0" anchor="ctr">
                    <a:lnL>
                      <a:noFill/>
                    </a:lnL>
                    <a:lnR>
                      <a:noFill/>
                    </a:lnR>
                    <a:lnT w="12700" cap="flat" cmpd="sng" algn="ctr">
                      <a:solidFill>
                        <a:srgbClr val="000000"/>
                      </a:solidFill>
                      <a:prstDash val="solid"/>
                      <a:round/>
                      <a:headEnd type="none" w="med" len="med"/>
                      <a:tailEnd type="none" w="med" len="med"/>
                    </a:lnT>
                    <a:lnB>
                      <a:noFill/>
                      <a:headEnd type="none" w="med" len="med"/>
                      <a:tailEnd type="none" w="med" len="med"/>
                    </a:lnB>
                  </a:tcPr>
                </a:tc>
                <a:extLst>
                  <a:ext uri="{0D108BD9-81ED-4DB2-BD59-A6C34878D82A}">
                    <a16:rowId xmlns:a16="http://schemas.microsoft.com/office/drawing/2014/main" val="10001"/>
                  </a:ext>
                </a:extLst>
              </a:tr>
            </a:tbl>
          </a:graphicData>
        </a:graphic>
      </p:graphicFrame>
    </p:spTree>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855" name="Rectangle 1"/>
          <p:cNvSpPr>
            <a:spLocks noChangeArrowheads="1"/>
          </p:cNvSpPr>
          <p:nvPr/>
        </p:nvSpPr>
        <p:spPr bwMode="auto">
          <a:xfrm>
            <a:off x="285720" y="769136"/>
            <a:ext cx="8643934" cy="506983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tab pos="504825" algn="l"/>
                <a:tab pos="587375" algn="l"/>
              </a:tabLst>
            </a:pPr>
            <a:r>
              <a:rPr kumimoji="0" lang="ar-SA" sz="2400" b="1" i="0" u="none" strike="noStrike" cap="none" normalizeH="0" baseline="0" dirty="0" err="1">
                <a:ln>
                  <a:noFill/>
                </a:ln>
                <a:solidFill>
                  <a:schemeClr val="accent1"/>
                </a:solidFill>
                <a:effectLst/>
                <a:latin typeface="Simplified Arabic" pitchFamily="18" charset="-78"/>
                <a:ea typeface="Times New Roman" pitchFamily="18" charset="0"/>
                <a:cs typeface="Simplified Arabic" pitchFamily="18" charset="-78"/>
              </a:rPr>
              <a:t>اهم</a:t>
            </a:r>
            <a:r>
              <a:rPr kumimoji="0" lang="ar-SA" sz="2400" b="1" i="0" u="none" strike="noStrike" cap="none" normalizeH="0" baseline="0" dirty="0">
                <a:ln>
                  <a:noFill/>
                </a:ln>
                <a:solidFill>
                  <a:schemeClr val="accent1"/>
                </a:solidFill>
                <a:effectLst/>
                <a:latin typeface="Simplified Arabic" pitchFamily="18" charset="-78"/>
                <a:ea typeface="Times New Roman" pitchFamily="18" charset="0"/>
                <a:cs typeface="Simplified Arabic" pitchFamily="18" charset="-78"/>
              </a:rPr>
              <a:t> </a:t>
            </a:r>
            <a:r>
              <a:rPr kumimoji="0" lang="ar-SA" sz="2400" b="1" i="0" u="none" strike="noStrike" cap="none" normalizeH="0" baseline="0" dirty="0" err="1">
                <a:ln>
                  <a:noFill/>
                </a:ln>
                <a:solidFill>
                  <a:schemeClr val="accent1"/>
                </a:solidFill>
                <a:effectLst/>
                <a:latin typeface="Simplified Arabic" pitchFamily="18" charset="-78"/>
                <a:ea typeface="Times New Roman" pitchFamily="18" charset="0"/>
                <a:cs typeface="Simplified Arabic" pitchFamily="18" charset="-78"/>
              </a:rPr>
              <a:t>الاسباب</a:t>
            </a:r>
            <a:r>
              <a:rPr kumimoji="0" lang="ar-SA" sz="2400" b="1" i="0" u="none" strike="noStrike" cap="none" normalizeH="0" baseline="0" dirty="0">
                <a:ln>
                  <a:noFill/>
                </a:ln>
                <a:solidFill>
                  <a:schemeClr val="accent1"/>
                </a:solidFill>
                <a:effectLst/>
                <a:latin typeface="Simplified Arabic" pitchFamily="18" charset="-78"/>
                <a:ea typeface="Times New Roman" pitchFamily="18" charset="0"/>
                <a:cs typeface="Simplified Arabic" pitchFamily="18" charset="-78"/>
              </a:rPr>
              <a:t> التي تدعو </a:t>
            </a:r>
            <a:r>
              <a:rPr kumimoji="0" lang="ar-SA" sz="2400" b="1" i="0" u="none" strike="noStrike" cap="none" normalizeH="0" baseline="0" dirty="0" err="1">
                <a:ln>
                  <a:noFill/>
                </a:ln>
                <a:solidFill>
                  <a:schemeClr val="accent1"/>
                </a:solidFill>
                <a:effectLst/>
                <a:latin typeface="Simplified Arabic" pitchFamily="18" charset="-78"/>
                <a:ea typeface="Times New Roman" pitchFamily="18" charset="0"/>
                <a:cs typeface="Simplified Arabic" pitchFamily="18" charset="-78"/>
              </a:rPr>
              <a:t>الى</a:t>
            </a:r>
            <a:r>
              <a:rPr kumimoji="0" lang="ar-SA" sz="2400" b="1" i="0" u="none" strike="noStrike" cap="none" normalizeH="0" baseline="0" dirty="0">
                <a:ln>
                  <a:noFill/>
                </a:ln>
                <a:solidFill>
                  <a:schemeClr val="accent1"/>
                </a:solidFill>
                <a:effectLst/>
                <a:latin typeface="Simplified Arabic" pitchFamily="18" charset="-78"/>
                <a:ea typeface="Times New Roman" pitchFamily="18" charset="0"/>
                <a:cs typeface="Simplified Arabic" pitchFamily="18" charset="-78"/>
              </a:rPr>
              <a:t> </a:t>
            </a:r>
            <a:r>
              <a:rPr kumimoji="0" lang="ar-SA" sz="2400" b="1" i="0" u="none" strike="noStrike" cap="none" normalizeH="0" baseline="0" dirty="0" err="1">
                <a:ln>
                  <a:noFill/>
                </a:ln>
                <a:solidFill>
                  <a:schemeClr val="accent1"/>
                </a:solidFill>
                <a:effectLst/>
                <a:latin typeface="Simplified Arabic" pitchFamily="18" charset="-78"/>
                <a:ea typeface="Times New Roman" pitchFamily="18" charset="0"/>
                <a:cs typeface="Simplified Arabic" pitchFamily="18" charset="-78"/>
              </a:rPr>
              <a:t>الى</a:t>
            </a:r>
            <a:r>
              <a:rPr kumimoji="0" lang="ar-SA" sz="2400" b="1" i="0" u="none" strike="noStrike" cap="none" normalizeH="0" baseline="0" dirty="0">
                <a:ln>
                  <a:noFill/>
                </a:ln>
                <a:solidFill>
                  <a:schemeClr val="accent1"/>
                </a:solidFill>
                <a:effectLst/>
                <a:latin typeface="Simplified Arabic" pitchFamily="18" charset="-78"/>
                <a:ea typeface="Times New Roman" pitchFamily="18" charset="0"/>
                <a:cs typeface="Simplified Arabic" pitchFamily="18" charset="-78"/>
              </a:rPr>
              <a:t> الاهتمام </a:t>
            </a:r>
            <a:r>
              <a:rPr kumimoji="0" lang="ar-SA" sz="2400" b="1" i="0" u="none" strike="noStrike" cap="none" normalizeH="0" baseline="0" dirty="0" err="1">
                <a:ln>
                  <a:noFill/>
                </a:ln>
                <a:solidFill>
                  <a:schemeClr val="accent1"/>
                </a:solidFill>
                <a:effectLst/>
                <a:latin typeface="Simplified Arabic" pitchFamily="18" charset="-78"/>
                <a:ea typeface="Times New Roman" pitchFamily="18" charset="0"/>
                <a:cs typeface="Simplified Arabic" pitchFamily="18" charset="-78"/>
              </a:rPr>
              <a:t>بالانتاجية</a:t>
            </a:r>
            <a:r>
              <a:rPr kumimoji="0" lang="ar-SA" sz="2400" b="1" i="0" u="none" strike="noStrike" cap="none" normalizeH="0" baseline="0" dirty="0">
                <a:ln>
                  <a:noFill/>
                </a:ln>
                <a:solidFill>
                  <a:schemeClr val="accent1"/>
                </a:solidFill>
                <a:effectLst/>
                <a:latin typeface="Simplified Arabic" pitchFamily="18" charset="-78"/>
                <a:ea typeface="Times New Roman" pitchFamily="18" charset="0"/>
                <a:cs typeface="Simplified Arabic" pitchFamily="18" charset="-78"/>
              </a:rPr>
              <a:t>:</a:t>
            </a:r>
            <a:endParaRPr kumimoji="0" lang="en-US" sz="2400" b="1" i="0" u="none" strike="noStrike" cap="none" normalizeH="0" baseline="0" dirty="0">
              <a:ln>
                <a:noFill/>
              </a:ln>
              <a:solidFill>
                <a:schemeClr val="accent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 pos="587375" algn="l"/>
              </a:tabLst>
            </a:pP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انها</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تعني اعتماد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ادارة</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المستشفى لسلوك علمي في قياس النتائج الخاصة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بالاعمال</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وجعلها بشكل كمي قابلة للموازنة والتقييم.</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 pos="587375" algn="l"/>
              </a:tabLst>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انتقال المستشفى من مفهوم كونها عامة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الى</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كونها منظمة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اعمال</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تسعى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الى</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تحقيق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الانتاجية</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ربحية في مسار عملها يتطلب منها استعمال مفهوم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الانتلاجية</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لتأشير النتائج المالية التي تتوصل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اليها</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 pos="587375" algn="l"/>
              </a:tabLst>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زوال الاعتقاد السابق بان المبالغ المنفقة في القطاع الصحي على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انها</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مصاريف غير قابلة للاستيراد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الى</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كونها كلف استثمارية تعود بمردود في مرحلة لاحقة مما يتطلب تقييمها واحتسابها.</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 pos="587375" algn="l"/>
              </a:tabLst>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اتساع حجم المنافسة مابين المستشفيات في السوق الصحي والعاملة فيها في القطاع الخاص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او</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حتى في القطاع العام يتطلب منها الوقوف بشكل دقيق على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امكاناتها</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الداخلية الحقيقية لتأشير مكامن قوتها ولمواجهة المنافسين في سوق الخدمات الصحية وما يتعرض له وبالتالي من تهديدات تفقدها قدرة المنافسة للبقاء والاستمرار.</a:t>
            </a:r>
            <a:endParaRPr kumimoji="0" lang="ar-SA" sz="24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856" name="Rectangle 1"/>
          <p:cNvSpPr>
            <a:spLocks noChangeArrowheads="1"/>
          </p:cNvSpPr>
          <p:nvPr/>
        </p:nvSpPr>
        <p:spPr bwMode="auto">
          <a:xfrm>
            <a:off x="214282" y="587691"/>
            <a:ext cx="8643934" cy="542543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tab pos="587375" algn="l"/>
              </a:tabLst>
            </a:pPr>
            <a:r>
              <a:rPr kumimoji="0" lang="ar-SA" sz="2400" b="1" i="0" u="none" strike="noStrike" cap="none" normalizeH="0" baseline="0" dirty="0">
                <a:ln>
                  <a:noFill/>
                </a:ln>
                <a:solidFill>
                  <a:schemeClr val="accent1"/>
                </a:solidFill>
                <a:effectLst/>
                <a:latin typeface="Simplified Arabic" pitchFamily="18" charset="-78"/>
                <a:ea typeface="Times New Roman" pitchFamily="18" charset="0"/>
                <a:cs typeface="Simplified Arabic" pitchFamily="18" charset="-78"/>
              </a:rPr>
              <a:t>قياس </a:t>
            </a:r>
            <a:r>
              <a:rPr kumimoji="0" lang="ar-SA" sz="2400" b="1" i="0" u="none" strike="noStrike" cap="none" normalizeH="0" baseline="0" dirty="0" err="1">
                <a:ln>
                  <a:noFill/>
                </a:ln>
                <a:solidFill>
                  <a:schemeClr val="accent1"/>
                </a:solidFill>
                <a:effectLst/>
                <a:latin typeface="Simplified Arabic" pitchFamily="18" charset="-78"/>
                <a:ea typeface="Times New Roman" pitchFamily="18" charset="0"/>
                <a:cs typeface="Simplified Arabic" pitchFamily="18" charset="-78"/>
              </a:rPr>
              <a:t>الانتاجية</a:t>
            </a:r>
            <a:r>
              <a:rPr kumimoji="0" lang="ar-SA" sz="2400" b="1" i="0" u="none" strike="noStrike" cap="none" normalizeH="0" baseline="0" dirty="0">
                <a:ln>
                  <a:noFill/>
                </a:ln>
                <a:solidFill>
                  <a:schemeClr val="accent1"/>
                </a:solidFill>
                <a:effectLst/>
                <a:latin typeface="Simplified Arabic" pitchFamily="18" charset="-78"/>
                <a:ea typeface="Times New Roman" pitchFamily="18" charset="0"/>
                <a:cs typeface="Simplified Arabic" pitchFamily="18" charset="-78"/>
              </a:rPr>
              <a:t> في المستشفى:</a:t>
            </a:r>
            <a:endParaRPr kumimoji="0" lang="en-US" sz="2400" b="1" i="0" u="none" strike="noStrike" cap="none" normalizeH="0" baseline="0" dirty="0">
              <a:ln>
                <a:noFill/>
              </a:ln>
              <a:solidFill>
                <a:schemeClr val="accent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587375" algn="l"/>
              </a:tabLst>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لا يمكن فقط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ان</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تتم عملية وصف للمهام التي تقوم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بها</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المستشفى في مجال الجراحة،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الاشعة</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الادوية</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بل تمتد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الى</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الخدمات الطبية والتمريض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وزالفندقة</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والتني تمثل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مهخام</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النهائية للمستشفى وهنالك بعض التساؤلات فيما يخص المريض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وماهي</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المنافع التي يتوقع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ان</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يحصل عليها من المستشفى.</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587375" algn="l"/>
              </a:tabLst>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لذا يعتبر رضا المريض من المهام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الاساسية</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التي تخلق القناعة لديه في حقيقة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ان</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المستشفى والخدمات الصحية لها جدوى في خلق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مكطانة</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وصورة ايجابية لدى المجتمع.</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587375" algn="l"/>
              </a:tabLst>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لذا لابد من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ان</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يعتمد على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اسس</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انتاجية</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كميةو</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لقياس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الانتاجية</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الحقيقية ومنها.</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87375" algn="l"/>
              </a:tabLst>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كمية العوامل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الدتخلية</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في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انتاج</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الخدمة الصحية وعدد ساعات العمل المتحقق من قبل الكادر الطبي التمريضي.</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87375" algn="l"/>
              </a:tabLst>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عدد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الافراد</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العاملين في مجال انجاز الخدمة الطبية.</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87375" algn="l"/>
              </a:tabLst>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عدد المرضى في اليوم الذين يختلفون من وقت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لاخر</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ومن حالة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لاخرى</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587375" algn="l"/>
              </a:tabLst>
            </a:pP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ومن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اهم</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وابرز قياس للخدمة الصحية لكون غالبية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مدخلاتها</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ومخرجاتها هي غير ملموسة لذلك تم الاعتماد على نسبة الكلفة كمعيار في قياس الخدمات الصحية.</a:t>
            </a:r>
            <a:endParaRPr kumimoji="0" lang="ar-IQ" sz="24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857" name="Rectangle 1"/>
          <p:cNvSpPr>
            <a:spLocks noChangeArrowheads="1"/>
          </p:cNvSpPr>
          <p:nvPr/>
        </p:nvSpPr>
        <p:spPr bwMode="auto">
          <a:xfrm>
            <a:off x="1000100" y="1982291"/>
            <a:ext cx="7500958" cy="386334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tab pos="587375" algn="l"/>
              </a:tabLst>
            </a:pP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س1: وضح مفهوم الفاعلية وما هي </a:t>
            </a:r>
            <a:r>
              <a:rPr kumimoji="0" lang="ar-IQ"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اهم</a:t>
            </a: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مؤشرات قياسها؟</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587375" algn="l"/>
              </a:tabLst>
            </a:pP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س2: وضح مفهوم الكفاءة </a:t>
            </a:r>
            <a:r>
              <a:rPr kumimoji="0" lang="ar-IQ"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وماهي</a:t>
            </a: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IQ"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اهم</a:t>
            </a: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المؤشرات التي تظهر </a:t>
            </a:r>
            <a:r>
              <a:rPr kumimoji="0" lang="ar-IQ"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اهمية</a:t>
            </a: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الكفاءة في الخدمات الصحية؟</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587375" algn="l"/>
              </a:tabLst>
            </a:pP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س3: وضح </a:t>
            </a:r>
            <a:r>
              <a:rPr kumimoji="0" lang="ar-IQ"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اهم</a:t>
            </a: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الصعوبات التي </a:t>
            </a:r>
            <a:r>
              <a:rPr kumimoji="0" lang="ar-IQ"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تةاجه</a:t>
            </a: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قياس الكفاءة قي الخدمات الصحية؟</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587375" algn="l"/>
              </a:tabLst>
            </a:pP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س4: </a:t>
            </a:r>
            <a:r>
              <a:rPr kumimoji="0" lang="ar-IQ"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ماهو</a:t>
            </a: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مفهوم </a:t>
            </a:r>
            <a:r>
              <a:rPr kumimoji="0" lang="ar-IQ"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الانتاجية</a:t>
            </a: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IQ"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وماهي</a:t>
            </a: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كيفية قياس </a:t>
            </a:r>
            <a:r>
              <a:rPr kumimoji="0" lang="ar-IQ"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الانتاجية</a:t>
            </a: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وضحها بشكل مختصر؟</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587375" algn="l"/>
              </a:tabLst>
            </a:pP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س5: </a:t>
            </a:r>
            <a:r>
              <a:rPr kumimoji="0" lang="ar-IQ"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ماهي</a:t>
            </a: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IQ"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الاسس</a:t>
            </a: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التي </a:t>
            </a:r>
            <a:r>
              <a:rPr kumimoji="0" lang="ar-IQ"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تاخذ</a:t>
            </a: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بصيغتها الحقيقية لبلوغ </a:t>
            </a:r>
            <a:r>
              <a:rPr kumimoji="0" lang="ar-IQ"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اهداف</a:t>
            </a: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قياس </a:t>
            </a:r>
            <a:r>
              <a:rPr kumimoji="0" lang="ar-IQ"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الانتاجية</a:t>
            </a: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a:t>
            </a:r>
            <a:endParaRPr kumimoji="0" lang="ar-IQ" sz="2800" b="0" i="0" u="none" strike="noStrike" cap="none" normalizeH="0" baseline="0" dirty="0">
              <a:ln>
                <a:noFill/>
              </a:ln>
              <a:solidFill>
                <a:schemeClr val="tx1"/>
              </a:solidFill>
              <a:effectLst/>
              <a:latin typeface="Arial" pitchFamily="34" charset="0"/>
              <a:cs typeface="Arial" pitchFamily="34" charset="0"/>
            </a:endParaRPr>
          </a:p>
        </p:txBody>
      </p:sp>
      <p:sp>
        <p:nvSpPr>
          <p:cNvPr id="1048858" name="Title 1"/>
          <p:cNvSpPr>
            <a:spLocks noGrp="1"/>
          </p:cNvSpPr>
          <p:nvPr>
            <p:ph type="title"/>
          </p:nvPr>
        </p:nvSpPr>
        <p:spPr>
          <a:xfrm>
            <a:off x="457200" y="274638"/>
            <a:ext cx="8229600" cy="868346"/>
          </a:xfrm>
        </p:spPr>
        <p:style>
          <a:lnRef idx="1">
            <a:schemeClr val="accent5"/>
          </a:lnRef>
          <a:fillRef idx="3">
            <a:schemeClr val="accent5"/>
          </a:fillRef>
          <a:effectRef idx="2">
            <a:schemeClr val="accent5"/>
          </a:effectRef>
          <a:fontRef idx="minor">
            <a:schemeClr val="lt1"/>
          </a:fontRef>
        </p:style>
        <p:txBody>
          <a:bodyPr anchor="t" anchorCtr="1">
            <a:normAutofit/>
          </a:bodyPr>
          <a:lstStyle/>
          <a:p>
            <a:r>
              <a:rPr lang="ar-SA" b="1" dirty="0"/>
              <a:t>الاختبار </a:t>
            </a:r>
            <a:r>
              <a:rPr lang="ar-SA" b="1" dirty="0" err="1"/>
              <a:t>البعدي</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21" name="AutoShape 2"/>
          <p:cNvSpPr>
            <a:spLocks noChangeArrowheads="1"/>
          </p:cNvSpPr>
          <p:nvPr/>
        </p:nvSpPr>
        <p:spPr bwMode="auto">
          <a:xfrm>
            <a:off x="1285852" y="285728"/>
            <a:ext cx="6581798" cy="627046"/>
          </a:xfrm>
          <a:prstGeom prst="ribbon">
            <a:avLst>
              <a:gd name="adj1" fmla="val 12500"/>
              <a:gd name="adj2" fmla="val 50000"/>
            </a:avLst>
          </a:prstGeom>
          <a:solidFill>
            <a:srgbClr val="D99594"/>
          </a:solidFill>
          <a:ln w="9525">
            <a:solidFill>
              <a:srgbClr val="000000"/>
            </a:solidFill>
            <a:round/>
            <a:headEnd/>
            <a:tailEnd/>
          </a:ln>
          <a:effectLst>
            <a:outerShdw dist="107763" dir="18900000" algn="ctr" rotWithShape="0">
              <a:srgbClr val="808080">
                <a:alpha val="50000"/>
              </a:srgbClr>
            </a:outerShdw>
          </a:effectLst>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pPr>
            <a:r>
              <a:rPr kumimoji="0" lang="ar-SA" sz="2400" b="1" i="0" u="none" strike="noStrike" cap="none" normalizeH="0" baseline="0" dirty="0">
                <a:ln>
                  <a:noFill/>
                </a:ln>
                <a:solidFill>
                  <a:schemeClr val="tx1"/>
                </a:solidFill>
                <a:effectLst/>
                <a:latin typeface="Simplified Arabic" pitchFamily="18" charset="-78"/>
                <a:ea typeface="Arial" pitchFamily="34" charset="0"/>
                <a:cs typeface="Simplified Arabic" pitchFamily="18" charset="-78"/>
              </a:rPr>
              <a:t>الوحدة الثانية</a:t>
            </a:r>
          </a:p>
          <a:p>
            <a:pPr marL="0" marR="0" lvl="0" indent="0" algn="ctr" defTabSz="914400" rtl="1" eaLnBrk="1" fontAlgn="base" latinLnBrk="0" hangingPunct="1">
              <a:lnSpc>
                <a:spcPct val="100000"/>
              </a:lnSpc>
              <a:spcBef>
                <a:spcPct val="0"/>
              </a:spcBef>
              <a:spcAft>
                <a:spcPts val="1000"/>
              </a:spcAft>
              <a:buClrTx/>
              <a:buSzTx/>
              <a:buFontTx/>
              <a:buNone/>
            </a:pPr>
            <a:endParaRPr kumimoji="0" lang="en-US" sz="2000" b="1" i="0" u="none" strike="noStrike" cap="none" normalizeH="0" baseline="0" dirty="0">
              <a:ln>
                <a:noFill/>
              </a:ln>
              <a:solidFill>
                <a:schemeClr val="tx1"/>
              </a:solidFill>
              <a:effectLst/>
              <a:latin typeface="Simplified Arabic" pitchFamily="18" charset="-78"/>
              <a:ea typeface="Arial" pitchFamily="34" charset="0"/>
              <a:cs typeface="Simplified Arabic" pitchFamily="18" charset="-78"/>
            </a:endParaRPr>
          </a:p>
          <a:p>
            <a:pPr marL="0" marR="0" lvl="0" indent="0" algn="ctr" defTabSz="914400" rtl="1" eaLnBrk="1" fontAlgn="base" latinLnBrk="0" hangingPunct="1">
              <a:lnSpc>
                <a:spcPct val="100000"/>
              </a:lnSpc>
              <a:spcBef>
                <a:spcPct val="0"/>
              </a:spcBef>
              <a:spcAft>
                <a:spcPts val="1000"/>
              </a:spcAft>
              <a:buClrTx/>
              <a:buSzTx/>
              <a:buFontTx/>
              <a:buNone/>
            </a:pPr>
            <a:endParaRPr kumimoji="0" lang="en-US" sz="1800" b="1" i="0" u="none" strike="noStrike" cap="none" normalizeH="0" baseline="0" dirty="0">
              <a:ln>
                <a:noFill/>
              </a:ln>
              <a:solidFill>
                <a:schemeClr val="tx1"/>
              </a:solidFill>
              <a:effectLst/>
              <a:latin typeface="Simplified Arabic" pitchFamily="18" charset="-78"/>
              <a:ea typeface="Arial" pitchFamily="34" charset="0"/>
              <a:cs typeface="Simplified Arabic" pitchFamily="18" charset="-78"/>
            </a:endParaRPr>
          </a:p>
          <a:p>
            <a:pPr marL="0" marR="0" lvl="0" indent="0" algn="ctr" defTabSz="914400" rtl="1" eaLnBrk="1" fontAlgn="base" latinLnBrk="0" hangingPunct="1">
              <a:lnSpc>
                <a:spcPct val="100000"/>
              </a:lnSpc>
              <a:spcBef>
                <a:spcPct val="0"/>
              </a:spcBef>
              <a:spcAft>
                <a:spcPts val="1000"/>
              </a:spcAft>
              <a:buClrTx/>
              <a:buSzTx/>
              <a:buFontTx/>
              <a:buNone/>
            </a:pPr>
            <a:endParaRPr kumimoji="0" lang="en-US" sz="1600" b="1" i="0" u="none" strike="noStrike" cap="none" normalizeH="0" baseline="0" dirty="0">
              <a:ln>
                <a:noFill/>
              </a:ln>
              <a:solidFill>
                <a:schemeClr val="tx1"/>
              </a:solidFill>
              <a:effectLst/>
              <a:latin typeface="Simplified Arabic" pitchFamily="18" charset="-78"/>
              <a:ea typeface="Arial" pitchFamily="34" charset="0"/>
              <a:cs typeface="Simplified Arabic" pitchFamily="18" charset="-78"/>
            </a:endParaRPr>
          </a:p>
          <a:p>
            <a:pPr marL="0" marR="0" lvl="0" indent="0" algn="r" defTabSz="914400" rtl="1" eaLnBrk="1" fontAlgn="base" latinLnBrk="0" hangingPunct="1">
              <a:lnSpc>
                <a:spcPct val="100000"/>
              </a:lnSpc>
              <a:spcBef>
                <a:spcPct val="0"/>
              </a:spcBef>
              <a:spcAft>
                <a:spcPct val="0"/>
              </a:spcAft>
              <a:buClrTx/>
              <a:buSzTx/>
              <a:buFontTx/>
              <a:buNone/>
            </a:pPr>
            <a:endParaRPr kumimoji="0" lang="ar-SA" sz="1800" b="0" i="0" u="none" strike="noStrike" cap="none" normalizeH="0" baseline="0" dirty="0">
              <a:ln>
                <a:noFill/>
              </a:ln>
              <a:solidFill>
                <a:schemeClr val="tx1"/>
              </a:solidFill>
              <a:effectLst/>
              <a:latin typeface="Arial" pitchFamily="34" charset="0"/>
              <a:cs typeface="Arial" pitchFamily="34" charset="0"/>
            </a:endParaRPr>
          </a:p>
        </p:txBody>
      </p:sp>
      <p:sp>
        <p:nvSpPr>
          <p:cNvPr id="1048622" name="AutoShape 3"/>
          <p:cNvSpPr>
            <a:spLocks noChangeArrowheads="1"/>
          </p:cNvSpPr>
          <p:nvPr/>
        </p:nvSpPr>
        <p:spPr bwMode="auto">
          <a:xfrm>
            <a:off x="1590675" y="1000108"/>
            <a:ext cx="4895850" cy="1428760"/>
          </a:xfrm>
          <a:prstGeom prst="cloudCallout">
            <a:avLst>
              <a:gd name="adj1" fmla="val 50003"/>
              <a:gd name="adj2" fmla="val 118282"/>
            </a:avLst>
          </a:prstGeom>
          <a:solidFill>
            <a:srgbClr val="243F60"/>
          </a:solidFill>
          <a:ln w="38100">
            <a:solidFill>
              <a:srgbClr val="F2F2F2"/>
            </a:solidFill>
            <a:round/>
            <a:headEnd/>
            <a:tailEnd/>
          </a:ln>
          <a:effectLst>
            <a:outerShdw dist="28398" dir="3806097" algn="ctr" rotWithShape="0">
              <a:srgbClr val="243F60">
                <a:alpha val="50000"/>
              </a:srgbClr>
            </a:outerShdw>
          </a:effectLst>
        </p:spPr>
        <p:txBody>
          <a:bodyPr vert="horz" wrap="square" lIns="91440" tIns="45720" rIns="91440" bIns="45720" numCol="1" anchor="t" anchorCtr="0" compatLnSpc="1">
            <a:prstTxWarp prst="textNoShape">
              <a:avLst/>
            </a:prstTxWarp>
          </a:bodyPr>
          <a:lstStyle/>
          <a:p>
            <a:pPr marL="0" marR="774700" lvl="0" indent="0" algn="ctr" defTabSz="914400" rtl="1" eaLnBrk="1" fontAlgn="base" latinLnBrk="0" hangingPunct="1">
              <a:lnSpc>
                <a:spcPct val="100000"/>
              </a:lnSpc>
              <a:spcBef>
                <a:spcPct val="0"/>
              </a:spcBef>
              <a:spcAft>
                <a:spcPts val="1000"/>
              </a:spcAft>
              <a:buClr>
                <a:srgbClr val="FFFFFF"/>
              </a:buClr>
              <a:buSzTx/>
              <a:buFont typeface="Times New Roman" pitchFamily="18" charset="0"/>
              <a:buChar char="1"/>
            </a:pPr>
            <a:r>
              <a:rPr kumimoji="0" lang="ar-SA" sz="1800" b="1" i="0" u="none" strike="noStrike" cap="none" normalizeH="0" baseline="0">
                <a:ln>
                  <a:noFill/>
                </a:ln>
                <a:solidFill>
                  <a:srgbClr val="FFFFFF"/>
                </a:solidFill>
                <a:effectLst/>
                <a:latin typeface="Simplified Arabic" pitchFamily="18" charset="-78"/>
                <a:ea typeface="Arial" pitchFamily="34" charset="0"/>
                <a:cs typeface="Simplified Arabic" pitchFamily="18" charset="-78"/>
              </a:rPr>
              <a:t>النظرة الشاملة للوحدة الثانية </a:t>
            </a:r>
            <a:r>
              <a:rPr kumimoji="0" lang="en-US" sz="1800" b="1" i="0" u="none" strike="noStrike" cap="none" normalizeH="0" baseline="0">
                <a:ln>
                  <a:noFill/>
                </a:ln>
                <a:solidFill>
                  <a:srgbClr val="FFFFFF"/>
                </a:solidFill>
                <a:effectLst/>
                <a:latin typeface="Times New Roman" pitchFamily="18" charset="0"/>
                <a:ea typeface="Arial" pitchFamily="34" charset="0"/>
                <a:cs typeface="Simplified Arabic" pitchFamily="18" charset="-78"/>
              </a:rPr>
              <a:t>Over View</a:t>
            </a:r>
          </a:p>
          <a:p>
            <a:pPr marL="0" marR="0" lvl="0" indent="0" algn="r" defTabSz="914400" rtl="1" eaLnBrk="1" fontAlgn="base" latinLnBrk="0" hangingPunct="1">
              <a:lnSpc>
                <a:spcPct val="100000"/>
              </a:lnSpc>
              <a:spcBef>
                <a:spcPct val="0"/>
              </a:spcBef>
              <a:spcAft>
                <a:spcPct val="0"/>
              </a:spcAft>
              <a:buClrTx/>
              <a:buSzTx/>
              <a:buFontTx/>
              <a:buNone/>
            </a:pPr>
            <a:endParaRPr kumimoji="0" lang="ar-SA" sz="1800" b="0" i="0" u="none" strike="noStrike" cap="none" normalizeH="0" baseline="0">
              <a:ln>
                <a:noFill/>
              </a:ln>
              <a:solidFill>
                <a:schemeClr val="tx1"/>
              </a:solidFill>
              <a:effectLst/>
              <a:latin typeface="Arial" pitchFamily="34" charset="0"/>
              <a:cs typeface="Arial" pitchFamily="34" charset="0"/>
            </a:endParaRPr>
          </a:p>
        </p:txBody>
      </p:sp>
      <p:sp>
        <p:nvSpPr>
          <p:cNvPr id="1048623" name="AutoShape 5"/>
          <p:cNvSpPr>
            <a:spLocks noChangeArrowheads="1"/>
          </p:cNvSpPr>
          <p:nvPr/>
        </p:nvSpPr>
        <p:spPr bwMode="auto">
          <a:xfrm>
            <a:off x="5429256" y="3643314"/>
            <a:ext cx="3449646" cy="541338"/>
          </a:xfrm>
          <a:prstGeom prst="bevel">
            <a:avLst>
              <a:gd name="adj" fmla="val 12500"/>
            </a:avLst>
          </a:prstGeom>
          <a:gradFill rotWithShape="1">
            <a:gsLst>
              <a:gs pos="0">
                <a:srgbClr val="FBE4AE"/>
              </a:gs>
              <a:gs pos="13000">
                <a:srgbClr val="BD922A"/>
              </a:gs>
              <a:gs pos="21001">
                <a:srgbClr val="BD922A"/>
              </a:gs>
              <a:gs pos="63000">
                <a:srgbClr val="FBE4AE"/>
              </a:gs>
              <a:gs pos="67000">
                <a:srgbClr val="BD922A"/>
              </a:gs>
              <a:gs pos="69000">
                <a:srgbClr val="835E17"/>
              </a:gs>
              <a:gs pos="82001">
                <a:srgbClr val="A28949"/>
              </a:gs>
              <a:gs pos="100000">
                <a:srgbClr val="FAE3B7"/>
              </a:gs>
            </a:gsLst>
            <a:lin ang="2700000" scaled="1"/>
          </a:gradFill>
          <a:ln w="9525">
            <a:solidFill>
              <a:srgbClr val="000000"/>
            </a:solidFill>
            <a:miter lim="800000"/>
            <a:headEnd/>
            <a:tailEnd/>
          </a:ln>
          <a:effectLst>
            <a:outerShdw sy="-50000" kx="2453608" rotWithShape="0">
              <a:srgbClr val="808080">
                <a:alpha val="50000"/>
              </a:srgbClr>
            </a:outerShdw>
          </a:effectLst>
        </p:spPr>
        <p:txBody>
          <a:bodyPr vert="horz" wrap="square" lIns="91440" tIns="45720" rIns="91440" bIns="45720" numCol="1" anchor="t" anchorCtr="0" compatLnSpc="1">
            <a:prstTxWarp prst="textNoShape">
              <a:avLst/>
            </a:prstTxWarp>
          </a:bodyPr>
          <a:lstStyle/>
          <a:p>
            <a:pPr marL="0" marR="1143000" lvl="0" indent="0" algn="just" defTabSz="914400" rtl="1" eaLnBrk="1" fontAlgn="base" latinLnBrk="0" hangingPunct="1">
              <a:lnSpc>
                <a:spcPct val="100000"/>
              </a:lnSpc>
              <a:spcBef>
                <a:spcPct val="0"/>
              </a:spcBef>
              <a:spcAft>
                <a:spcPts val="1000"/>
              </a:spcAft>
              <a:buClrTx/>
              <a:buSzTx/>
              <a:buFont typeface="Times New Roman" pitchFamily="18" charset="0"/>
              <a:buChar char="أ"/>
            </a:pPr>
            <a:r>
              <a:rPr kumimoji="0" lang="ar-SA" sz="2000" b="1" i="0" u="none" strike="noStrike" cap="none" normalizeH="0" baseline="0">
                <a:ln>
                  <a:noFill/>
                </a:ln>
                <a:solidFill>
                  <a:schemeClr val="tx1"/>
                </a:solidFill>
                <a:effectLst/>
                <a:latin typeface="Simplified Arabic" pitchFamily="18" charset="-78"/>
                <a:ea typeface="Arial" pitchFamily="34" charset="0"/>
                <a:cs typeface="Simplified Arabic" pitchFamily="18" charset="-78"/>
              </a:rPr>
              <a:t>الفئة المستهدفة:</a:t>
            </a:r>
            <a:endParaRPr kumimoji="0" lang="en-US" sz="2000" b="1" i="0" u="none" strike="noStrike" cap="none" normalizeH="0" baseline="0">
              <a:ln>
                <a:noFill/>
              </a:ln>
              <a:solidFill>
                <a:schemeClr val="tx1"/>
              </a:solidFill>
              <a:effectLst/>
              <a:latin typeface="Times New Roman" pitchFamily="18" charset="0"/>
              <a:ea typeface="Arial" pitchFamily="34" charset="0"/>
              <a:cs typeface="Simplified Arabic" pitchFamily="18" charset="-78"/>
            </a:endParaRPr>
          </a:p>
          <a:p>
            <a:pPr marL="0" marR="0" lvl="0" indent="0" algn="r" defTabSz="914400" rtl="1" eaLnBrk="1" fontAlgn="base" latinLnBrk="0" hangingPunct="1">
              <a:lnSpc>
                <a:spcPct val="100000"/>
              </a:lnSpc>
              <a:spcBef>
                <a:spcPct val="0"/>
              </a:spcBef>
              <a:spcAft>
                <a:spcPct val="0"/>
              </a:spcAft>
              <a:buClrTx/>
              <a:buSzTx/>
              <a:buFontTx/>
              <a:buNone/>
            </a:pPr>
            <a:endParaRPr kumimoji="0" lang="ar-SA" sz="2000" b="0" i="0" u="none" strike="noStrike" cap="none" normalizeH="0" baseline="0">
              <a:ln>
                <a:noFill/>
              </a:ln>
              <a:solidFill>
                <a:schemeClr val="tx1"/>
              </a:solidFill>
              <a:effectLst/>
              <a:latin typeface="Arial" pitchFamily="34" charset="0"/>
              <a:cs typeface="Arial" pitchFamily="34" charset="0"/>
            </a:endParaRPr>
          </a:p>
        </p:txBody>
      </p:sp>
      <p:sp>
        <p:nvSpPr>
          <p:cNvPr id="1048624" name="AutoShape 6"/>
          <p:cNvSpPr>
            <a:spLocks noChangeArrowheads="1"/>
          </p:cNvSpPr>
          <p:nvPr/>
        </p:nvSpPr>
        <p:spPr bwMode="auto">
          <a:xfrm>
            <a:off x="5286380" y="5715016"/>
            <a:ext cx="3444885" cy="541338"/>
          </a:xfrm>
          <a:prstGeom prst="bevel">
            <a:avLst>
              <a:gd name="adj" fmla="val 12500"/>
            </a:avLst>
          </a:prstGeom>
          <a:gradFill rotWithShape="1">
            <a:gsLst>
              <a:gs pos="0">
                <a:srgbClr val="FBE4AE"/>
              </a:gs>
              <a:gs pos="13000">
                <a:srgbClr val="BD922A"/>
              </a:gs>
              <a:gs pos="21001">
                <a:srgbClr val="BD922A"/>
              </a:gs>
              <a:gs pos="63000">
                <a:srgbClr val="FBE4AE"/>
              </a:gs>
              <a:gs pos="67000">
                <a:srgbClr val="BD922A"/>
              </a:gs>
              <a:gs pos="69000">
                <a:srgbClr val="835E17"/>
              </a:gs>
              <a:gs pos="82001">
                <a:srgbClr val="A28949"/>
              </a:gs>
              <a:gs pos="100000">
                <a:srgbClr val="FAE3B7"/>
              </a:gs>
            </a:gsLst>
            <a:lin ang="2700000" scaled="1"/>
          </a:gradFill>
          <a:ln w="9525">
            <a:solidFill>
              <a:srgbClr val="000000"/>
            </a:solidFill>
            <a:miter lim="800000"/>
            <a:headEnd/>
            <a:tailEnd/>
          </a:ln>
          <a:effectLst>
            <a:outerShdw sy="-50000" kx="2453608" rotWithShape="0">
              <a:srgbClr val="808080">
                <a:alpha val="50000"/>
              </a:srgbClr>
            </a:outerShdw>
          </a:effectLst>
        </p:spPr>
        <p:txBody>
          <a:bodyPr vert="horz" wrap="square" lIns="91440" tIns="45720" rIns="91440" bIns="45720" numCol="1" anchor="t" anchorCtr="0" compatLnSpc="1">
            <a:prstTxWarp prst="textNoShape">
              <a:avLst/>
            </a:prstTxWarp>
          </a:bodyPr>
          <a:lstStyle/>
          <a:p>
            <a:pPr marL="0" marR="571500" lvl="0" indent="0" algn="just" defTabSz="914400" rtl="1" eaLnBrk="1" fontAlgn="base" latinLnBrk="0" hangingPunct="1">
              <a:lnSpc>
                <a:spcPct val="100000"/>
              </a:lnSpc>
              <a:spcBef>
                <a:spcPct val="0"/>
              </a:spcBef>
              <a:spcAft>
                <a:spcPts val="1000"/>
              </a:spcAft>
              <a:buClrTx/>
              <a:buSzTx/>
              <a:buFontTx/>
              <a:buNone/>
            </a:pPr>
            <a:r>
              <a:rPr kumimoji="0" lang="ar-SA" sz="2000" b="1" i="0" u="none" strike="noStrike" cap="none" normalizeH="0" baseline="0" dirty="0">
                <a:ln>
                  <a:noFill/>
                </a:ln>
                <a:solidFill>
                  <a:schemeClr val="tx1"/>
                </a:solidFill>
                <a:effectLst/>
                <a:latin typeface="Simplified Arabic" pitchFamily="18" charset="-78"/>
                <a:ea typeface="Arial" pitchFamily="34" charset="0"/>
                <a:cs typeface="Simplified Arabic" pitchFamily="18" charset="-78"/>
              </a:rPr>
              <a:t>ب- المبررات: </a:t>
            </a:r>
            <a:r>
              <a:rPr kumimoji="0" lang="en-US" sz="2000" b="1" i="0" u="none" strike="noStrike" cap="none" normalizeH="0" baseline="0" dirty="0">
                <a:ln>
                  <a:noFill/>
                </a:ln>
                <a:solidFill>
                  <a:schemeClr val="tx1"/>
                </a:solidFill>
                <a:effectLst/>
                <a:latin typeface="Times New Roman" pitchFamily="18" charset="0"/>
                <a:ea typeface="Arial" pitchFamily="34" charset="0"/>
                <a:cs typeface="Simplified Arabic" pitchFamily="18" charset="-78"/>
              </a:rPr>
              <a:t>Rationale</a:t>
            </a:r>
            <a:r>
              <a:rPr kumimoji="0" lang="en-US" sz="2000" b="1" i="0" u="none" strike="noStrike" cap="none" normalizeH="0" baseline="0" dirty="0">
                <a:ln>
                  <a:noFill/>
                </a:ln>
                <a:solidFill>
                  <a:schemeClr val="tx1"/>
                </a:solidFill>
                <a:effectLst/>
                <a:latin typeface="Simplified Arabic" pitchFamily="18" charset="-78"/>
                <a:ea typeface="Arial" pitchFamily="34" charset="0"/>
                <a:cs typeface="Simplified Arabic" pitchFamily="18" charset="-78"/>
              </a:rPr>
              <a:t> </a:t>
            </a:r>
            <a:endParaRPr kumimoji="0" lang="en-US" sz="2000" b="1" i="0" u="none" strike="noStrike" cap="none" normalizeH="0" baseline="0" dirty="0">
              <a:ln>
                <a:noFill/>
              </a:ln>
              <a:solidFill>
                <a:schemeClr val="tx1"/>
              </a:solidFill>
              <a:effectLst/>
              <a:latin typeface="Times New Roman" pitchFamily="18" charset="0"/>
              <a:ea typeface="Arial" pitchFamily="34" charset="0"/>
              <a:cs typeface="Simplified Arabic" pitchFamily="18" charset="-78"/>
            </a:endParaRPr>
          </a:p>
          <a:p>
            <a:pPr marL="0" marR="0" lvl="0" indent="0" algn="r" defTabSz="914400" rtl="1" eaLnBrk="1" fontAlgn="base" latinLnBrk="0" hangingPunct="1">
              <a:lnSpc>
                <a:spcPct val="100000"/>
              </a:lnSpc>
              <a:spcBef>
                <a:spcPct val="0"/>
              </a:spcBef>
              <a:spcAft>
                <a:spcPct val="0"/>
              </a:spcAft>
              <a:buClrTx/>
              <a:buSzTx/>
              <a:buFontTx/>
              <a:buNone/>
            </a:pPr>
            <a:endParaRPr kumimoji="0" lang="ar-SA" sz="2000" b="0" i="0" u="none" strike="noStrike" cap="none" normalizeH="0" baseline="0" dirty="0">
              <a:ln>
                <a:noFill/>
              </a:ln>
              <a:solidFill>
                <a:schemeClr val="tx1"/>
              </a:solidFill>
              <a:effectLst/>
              <a:latin typeface="Arial" pitchFamily="34" charset="0"/>
              <a:cs typeface="Arial" pitchFamily="34" charset="0"/>
            </a:endParaRPr>
          </a:p>
        </p:txBody>
      </p:sp>
      <p:sp>
        <p:nvSpPr>
          <p:cNvPr id="1048625" name="Rectangle 8"/>
          <p:cNvSpPr>
            <a:spLocks noChangeArrowheads="1"/>
          </p:cNvSpPr>
          <p:nvPr/>
        </p:nvSpPr>
        <p:spPr bwMode="auto">
          <a:xfrm>
            <a:off x="571472" y="3378606"/>
            <a:ext cx="4643470" cy="11582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pP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طلبة المرحلة الثانية/ قسم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الادارة</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الصحية/ المعهد الطبي التقني/ الديوانية</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pPr>
            <a:endParaRPr kumimoji="0" lang="en-US" sz="2400" b="0" i="0" u="none" strike="noStrike" cap="none" normalizeH="0" baseline="0" dirty="0">
              <a:ln>
                <a:noFill/>
              </a:ln>
              <a:solidFill>
                <a:schemeClr val="tx1"/>
              </a:solidFill>
              <a:effectLst/>
              <a:latin typeface="Arial" pitchFamily="34" charset="0"/>
              <a:cs typeface="Arial" pitchFamily="34" charset="0"/>
            </a:endParaRPr>
          </a:p>
        </p:txBody>
      </p:sp>
      <p:sp>
        <p:nvSpPr>
          <p:cNvPr id="1048626" name="Rectangle 10"/>
          <p:cNvSpPr>
            <a:spLocks noChangeArrowheads="1"/>
          </p:cNvSpPr>
          <p:nvPr/>
        </p:nvSpPr>
        <p:spPr bwMode="auto">
          <a:xfrm>
            <a:off x="0" y="4572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pPr>
            <a:endParaRPr kumimoji="0" lang="ar-SA" sz="1800" b="0" i="0" u="none" strike="noStrike" cap="none" normalizeH="0" baseline="0">
              <a:ln>
                <a:noFill/>
              </a:ln>
              <a:solidFill>
                <a:schemeClr val="tx1"/>
              </a:solidFill>
              <a:effectLst/>
              <a:latin typeface="Arial" pitchFamily="34" charset="0"/>
              <a:cs typeface="Arial" pitchFamily="34" charset="0"/>
            </a:endParaRPr>
          </a:p>
        </p:txBody>
      </p:sp>
      <p:sp>
        <p:nvSpPr>
          <p:cNvPr id="1048627" name="Rectangle 11"/>
          <p:cNvSpPr/>
          <p:nvPr/>
        </p:nvSpPr>
        <p:spPr>
          <a:xfrm>
            <a:off x="500034" y="5643578"/>
            <a:ext cx="4572000" cy="707886"/>
          </a:xfrm>
          <a:prstGeom prst="rect">
            <a:avLst/>
          </a:prstGeom>
        </p:spPr>
        <p:txBody>
          <a:bodyPr>
            <a:spAutoFit/>
          </a:bodyPr>
          <a:lstStyle/>
          <a:p>
            <a:r>
              <a:rPr lang="ar-IQ" sz="2000" dirty="0"/>
              <a:t>التعرف على اثر البيئة في طبيعة العمل </a:t>
            </a:r>
            <a:r>
              <a:rPr lang="ar-IQ" sz="2000" dirty="0" err="1"/>
              <a:t>الاداري</a:t>
            </a:r>
            <a:r>
              <a:rPr lang="ar-IQ" sz="2000" dirty="0"/>
              <a:t> في المؤسسات الصحية.</a:t>
            </a:r>
            <a:endParaRPr lang="ar-SA" sz="2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28" name="AutoShape 16"/>
          <p:cNvSpPr>
            <a:spLocks noChangeArrowheads="1"/>
          </p:cNvSpPr>
          <p:nvPr/>
        </p:nvSpPr>
        <p:spPr bwMode="auto">
          <a:xfrm>
            <a:off x="4298937" y="3714752"/>
            <a:ext cx="4845063" cy="595313"/>
          </a:xfrm>
          <a:prstGeom prst="bevel">
            <a:avLst>
              <a:gd name="adj" fmla="val 12500"/>
            </a:avLst>
          </a:prstGeom>
          <a:gradFill rotWithShape="1">
            <a:gsLst>
              <a:gs pos="0">
                <a:srgbClr val="FBE4AE"/>
              </a:gs>
              <a:gs pos="13000">
                <a:srgbClr val="BD922A"/>
              </a:gs>
              <a:gs pos="21001">
                <a:srgbClr val="BD922A"/>
              </a:gs>
              <a:gs pos="63000">
                <a:srgbClr val="FBE4AE"/>
              </a:gs>
              <a:gs pos="67000">
                <a:srgbClr val="BD922A"/>
              </a:gs>
              <a:gs pos="69000">
                <a:srgbClr val="835E17"/>
              </a:gs>
              <a:gs pos="82001">
                <a:srgbClr val="A28949"/>
              </a:gs>
              <a:gs pos="100000">
                <a:srgbClr val="FAE3B7"/>
              </a:gs>
            </a:gsLst>
            <a:lin ang="2700000" scaled="1"/>
          </a:gradFill>
          <a:ln w="9525">
            <a:solidFill>
              <a:srgbClr val="000000"/>
            </a:solidFill>
            <a:miter lim="800000"/>
            <a:headEnd/>
            <a:tailEnd/>
          </a:ln>
          <a:effectLst>
            <a:outerShdw sy="-50000" kx="2453608" rotWithShape="0">
              <a:srgbClr val="808080">
                <a:alpha val="50000"/>
              </a:srgbClr>
            </a:outerShdw>
          </a:effectLst>
        </p:spPr>
        <p:txBody>
          <a:bodyPr vert="horz" wrap="square" lIns="91440" tIns="45720" rIns="91440" bIns="45720" numCol="1" anchor="t" anchorCtr="0" compatLnSpc="1">
            <a:prstTxWarp prst="textNoShape">
              <a:avLst/>
            </a:prstTxWarp>
          </a:bodyPr>
          <a:lstStyle/>
          <a:p>
            <a:pPr marL="0" marR="0" lvl="0" indent="0" algn="justLow" defTabSz="914400" rtl="1" eaLnBrk="1" fontAlgn="base" latinLnBrk="0" hangingPunct="1">
              <a:lnSpc>
                <a:spcPct val="100000"/>
              </a:lnSpc>
              <a:spcBef>
                <a:spcPct val="0"/>
              </a:spcBef>
              <a:spcAft>
                <a:spcPct val="0"/>
              </a:spcAft>
              <a:buClrTx/>
              <a:buSzTx/>
              <a:buFontTx/>
              <a:buChar char="•"/>
            </a:pPr>
            <a:r>
              <a:rPr kumimoji="0" lang="ar-SA" sz="2400" b="1" i="0" u="none" strike="noStrike" cap="none" normalizeH="0" baseline="0">
                <a:ln>
                  <a:noFill/>
                </a:ln>
                <a:solidFill>
                  <a:schemeClr val="tx1"/>
                </a:solidFill>
                <a:effectLst/>
                <a:latin typeface="Simplified Arabic" pitchFamily="18" charset="-78"/>
                <a:ea typeface="Times New Roman" pitchFamily="18" charset="0"/>
                <a:cs typeface="Simplified Arabic" pitchFamily="18" charset="-78"/>
              </a:rPr>
              <a:t>اهداف الوحدة: </a:t>
            </a:r>
            <a:r>
              <a:rPr kumimoji="0" lang="en-US" sz="2400" b="1" i="0" u="none" strike="noStrike" cap="none" normalizeH="0" baseline="0">
                <a:ln>
                  <a:noFill/>
                </a:ln>
                <a:solidFill>
                  <a:schemeClr val="tx1"/>
                </a:solidFill>
                <a:effectLst/>
                <a:latin typeface="Calibri" pitchFamily="34" charset="0"/>
                <a:ea typeface="Times New Roman" pitchFamily="18" charset="0"/>
                <a:cs typeface="Simplified Arabic" pitchFamily="18" charset="-78"/>
              </a:rPr>
              <a:t>(objectives</a:t>
            </a:r>
            <a:r>
              <a:rPr kumimoji="0" lang="ar-SA" sz="2400" b="1" i="0" u="none" strike="noStrike" cap="none" normalizeH="0" baseline="0">
                <a:ln>
                  <a:noFill/>
                </a:ln>
                <a:solidFill>
                  <a:schemeClr val="tx1"/>
                </a:solidFill>
                <a:effectLst/>
                <a:latin typeface="Calibri" pitchFamily="34" charset="0"/>
                <a:ea typeface="Times New Roman" pitchFamily="18" charset="0"/>
                <a:cs typeface="Simplified Arabic" pitchFamily="18" charset="-78"/>
              </a:rPr>
              <a:t>)</a:t>
            </a:r>
            <a:r>
              <a:rPr kumimoji="0" lang="ar-SA" sz="2400" b="1" i="0" u="none" strike="noStrike" cap="none" normalizeH="0" baseline="0">
                <a:ln>
                  <a:noFill/>
                </a:ln>
                <a:solidFill>
                  <a:schemeClr val="tx1"/>
                </a:solidFill>
                <a:effectLst/>
                <a:latin typeface="Simplified Arabic" pitchFamily="18" charset="-78"/>
                <a:ea typeface="Times New Roman" pitchFamily="18" charset="0"/>
                <a:cs typeface="Simplified Arabic" pitchFamily="18" charset="-78"/>
              </a:rPr>
              <a:t>:</a:t>
            </a:r>
            <a:endParaRPr kumimoji="0" lang="ar-SA" sz="2400" b="0" i="0" u="none" strike="noStrike" cap="none" normalizeH="0" baseline="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pPr>
            <a:endParaRPr kumimoji="0" lang="ar-SA" sz="2400" b="0" i="0" u="none" strike="noStrike" cap="none" normalizeH="0" baseline="0">
              <a:ln>
                <a:noFill/>
              </a:ln>
              <a:solidFill>
                <a:schemeClr val="tx1"/>
              </a:solidFill>
              <a:effectLst/>
              <a:latin typeface="Arial" pitchFamily="34" charset="0"/>
              <a:cs typeface="Arial" pitchFamily="34" charset="0"/>
            </a:endParaRPr>
          </a:p>
        </p:txBody>
      </p:sp>
      <p:sp>
        <p:nvSpPr>
          <p:cNvPr id="1048629" name="Rectangle 1"/>
          <p:cNvSpPr>
            <a:spLocks noChangeArrowheads="1"/>
          </p:cNvSpPr>
          <p:nvPr/>
        </p:nvSpPr>
        <p:spPr bwMode="auto">
          <a:xfrm>
            <a:off x="1142976" y="4387194"/>
            <a:ext cx="5786478" cy="222504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tab pos="457200" algn="l"/>
              </a:tabLst>
            </a:pP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بعد دراسة الطالب لهذه الوحدة يتوقع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ان</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يكون قادرا على: </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457200" algn="l"/>
              </a:tabLst>
            </a:pP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التعرف على اثر البيئة على العمل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الاداري</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في المستشفى.</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457200" algn="l"/>
              </a:tabLst>
            </a:pP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يميز بين البيئة الداخلية والخارجية.</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457200" algn="l"/>
              </a:tabLst>
            </a:pP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يحدد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اهمية</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العوامل التي تؤثر على العمل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الاداري</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a:t>
            </a:r>
            <a:endParaRPr kumimoji="0" lang="ar-IQ" sz="2400" b="0" i="0" u="none" strike="noStrike" cap="none" normalizeH="0" baseline="0" dirty="0">
              <a:ln>
                <a:noFill/>
              </a:ln>
              <a:solidFill>
                <a:schemeClr val="tx1"/>
              </a:solidFill>
              <a:effectLst/>
              <a:latin typeface="Arial" pitchFamily="34" charset="0"/>
              <a:cs typeface="Arial" pitchFamily="34" charset="0"/>
            </a:endParaRPr>
          </a:p>
        </p:txBody>
      </p:sp>
      <p:sp>
        <p:nvSpPr>
          <p:cNvPr id="1048630" name="AutoShape 11"/>
          <p:cNvSpPr>
            <a:spLocks noChangeArrowheads="1"/>
          </p:cNvSpPr>
          <p:nvPr/>
        </p:nvSpPr>
        <p:spPr bwMode="auto">
          <a:xfrm>
            <a:off x="4429124" y="500042"/>
            <a:ext cx="4451359" cy="595313"/>
          </a:xfrm>
          <a:prstGeom prst="bevel">
            <a:avLst>
              <a:gd name="adj" fmla="val 12500"/>
            </a:avLst>
          </a:prstGeom>
          <a:gradFill rotWithShape="1">
            <a:gsLst>
              <a:gs pos="0">
                <a:srgbClr val="FBE4AE"/>
              </a:gs>
              <a:gs pos="13000">
                <a:srgbClr val="BD922A"/>
              </a:gs>
              <a:gs pos="21001">
                <a:srgbClr val="BD922A"/>
              </a:gs>
              <a:gs pos="63000">
                <a:srgbClr val="FBE4AE"/>
              </a:gs>
              <a:gs pos="67000">
                <a:srgbClr val="BD922A"/>
              </a:gs>
              <a:gs pos="69000">
                <a:srgbClr val="835E17"/>
              </a:gs>
              <a:gs pos="82001">
                <a:srgbClr val="A28949"/>
              </a:gs>
              <a:gs pos="100000">
                <a:srgbClr val="FAE3B7"/>
              </a:gs>
            </a:gsLst>
            <a:lin ang="2700000" scaled="1"/>
          </a:gradFill>
          <a:ln w="9525">
            <a:solidFill>
              <a:srgbClr val="000000"/>
            </a:solidFill>
            <a:miter lim="800000"/>
            <a:headEnd/>
            <a:tailEnd/>
          </a:ln>
          <a:effectLst>
            <a:outerShdw sy="-50000" kx="2453608" rotWithShape="0">
              <a:srgbClr val="808080">
                <a:alpha val="50000"/>
              </a:srgbClr>
            </a:outerShdw>
          </a:effectLst>
        </p:spPr>
        <p:txBody>
          <a:bodyPr vert="horz" wrap="square" lIns="91440" tIns="45720" rIns="91440" bIns="45720" numCol="1" anchor="t" anchorCtr="0" compatLnSpc="1">
            <a:prstTxWarp prst="textNoShape">
              <a:avLst/>
            </a:prstTxWarp>
          </a:bodyPr>
          <a:lstStyle/>
          <a:p>
            <a:pPr marL="0" marR="1143000" lvl="0" indent="0" algn="just" defTabSz="914400" rtl="1" eaLnBrk="1" fontAlgn="base" latinLnBrk="0" hangingPunct="1">
              <a:lnSpc>
                <a:spcPct val="100000"/>
              </a:lnSpc>
              <a:spcBef>
                <a:spcPct val="0"/>
              </a:spcBef>
              <a:spcAft>
                <a:spcPts val="1000"/>
              </a:spcAft>
              <a:buClrTx/>
              <a:buSzTx/>
              <a:buFont typeface="Times New Roman" pitchFamily="18" charset="0"/>
              <a:buChar char="ج"/>
            </a:pPr>
            <a:r>
              <a:rPr kumimoji="0" lang="ar-SA" sz="2000" b="1" i="0" u="none" strike="noStrike" cap="none" normalizeH="0" baseline="0" dirty="0">
                <a:ln>
                  <a:noFill/>
                </a:ln>
                <a:solidFill>
                  <a:schemeClr val="tx1"/>
                </a:solidFill>
                <a:effectLst/>
                <a:latin typeface="Simplified Arabic" pitchFamily="18" charset="-78"/>
                <a:ea typeface="Arial" pitchFamily="34" charset="0"/>
                <a:cs typeface="Simplified Arabic" pitchFamily="18" charset="-78"/>
              </a:rPr>
              <a:t>الفكرة المركزية </a:t>
            </a:r>
            <a:r>
              <a:rPr kumimoji="0" lang="en-US" sz="2000" b="1" i="0" u="none" strike="noStrike" cap="none" normalizeH="0" baseline="0" dirty="0">
                <a:ln>
                  <a:noFill/>
                </a:ln>
                <a:solidFill>
                  <a:schemeClr val="tx1"/>
                </a:solidFill>
                <a:effectLst/>
                <a:latin typeface="Times New Roman" pitchFamily="18" charset="0"/>
                <a:ea typeface="Arial" pitchFamily="34" charset="0"/>
                <a:cs typeface="Simplified Arabic" pitchFamily="18" charset="-78"/>
              </a:rPr>
              <a:t>central Idea</a:t>
            </a:r>
            <a:r>
              <a:rPr kumimoji="0" lang="en-US" sz="2000" b="1" i="0" u="none" strike="noStrike" cap="none" normalizeH="0" baseline="0" dirty="0">
                <a:ln>
                  <a:noFill/>
                </a:ln>
                <a:solidFill>
                  <a:schemeClr val="tx1"/>
                </a:solidFill>
                <a:effectLst/>
                <a:latin typeface="Simplified Arabic" pitchFamily="18" charset="-78"/>
                <a:ea typeface="Arial" pitchFamily="34" charset="0"/>
                <a:cs typeface="Simplified Arabic" pitchFamily="18" charset="-78"/>
              </a:rPr>
              <a:t>:</a:t>
            </a:r>
            <a:endParaRPr kumimoji="0" lang="en-US" sz="2000" b="1" i="0" u="none" strike="noStrike" cap="none" normalizeH="0" baseline="0" dirty="0">
              <a:ln>
                <a:noFill/>
              </a:ln>
              <a:solidFill>
                <a:schemeClr val="tx1"/>
              </a:solidFill>
              <a:effectLst/>
              <a:latin typeface="Times New Roman" pitchFamily="18" charset="0"/>
              <a:ea typeface="Arial" pitchFamily="34" charset="0"/>
              <a:cs typeface="Simplified Arabic" pitchFamily="18" charset="-78"/>
            </a:endParaRPr>
          </a:p>
          <a:p>
            <a:pPr marL="0" marR="0" lvl="0" indent="0" algn="r" defTabSz="914400" rtl="1" eaLnBrk="1" fontAlgn="base" latinLnBrk="0" hangingPunct="1">
              <a:lnSpc>
                <a:spcPct val="100000"/>
              </a:lnSpc>
              <a:spcBef>
                <a:spcPct val="0"/>
              </a:spcBef>
              <a:spcAft>
                <a:spcPct val="0"/>
              </a:spcAft>
              <a:buClrTx/>
              <a:buSzTx/>
              <a:buFontTx/>
              <a:buNone/>
            </a:pPr>
            <a:endParaRPr kumimoji="0" lang="ar-SA" sz="1800" b="0" i="0" u="none" strike="noStrike" cap="none" normalizeH="0" baseline="0" dirty="0">
              <a:ln>
                <a:noFill/>
              </a:ln>
              <a:solidFill>
                <a:schemeClr val="tx1"/>
              </a:solidFill>
              <a:effectLst/>
              <a:latin typeface="Arial" pitchFamily="34" charset="0"/>
              <a:cs typeface="Arial" pitchFamily="34" charset="0"/>
            </a:endParaRPr>
          </a:p>
        </p:txBody>
      </p:sp>
      <p:sp>
        <p:nvSpPr>
          <p:cNvPr id="1048631" name="Rectangle 17"/>
          <p:cNvSpPr>
            <a:spLocks noChangeArrowheads="1"/>
          </p:cNvSpPr>
          <p:nvPr/>
        </p:nvSpPr>
        <p:spPr bwMode="auto">
          <a:xfrm>
            <a:off x="1357290" y="1357150"/>
            <a:ext cx="5143536" cy="222504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pP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تتضمن الفكرة المركزية دراسة المواضيع التالية:</a:t>
            </a:r>
            <a:endPar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endParaRPr>
          </a:p>
          <a:p>
            <a:pPr lvl="0" algn="just" fontAlgn="base">
              <a:spcBef>
                <a:spcPct val="0"/>
              </a:spcBef>
              <a:spcAft>
                <a:spcPct val="0"/>
              </a:spcAft>
            </a:pPr>
            <a:r>
              <a:rPr lang="ar-IQ" sz="2400" dirty="0"/>
              <a:t>اثر البيئة العامة والتنافسية على طبيعة العمل </a:t>
            </a:r>
            <a:r>
              <a:rPr lang="ar-IQ" sz="2400" dirty="0" err="1"/>
              <a:t>الاداري</a:t>
            </a:r>
            <a:r>
              <a:rPr lang="ar-IQ" sz="2400" dirty="0"/>
              <a:t> وكيفية الملائمة مع التغيرات الداخلية والخارجية.</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pPr>
            <a:endParaRPr kumimoji="0" lang="en-US" sz="24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32" name="Title 1"/>
          <p:cNvSpPr>
            <a:spLocks noGrp="1"/>
          </p:cNvSpPr>
          <p:nvPr>
            <p:ph type="title"/>
          </p:nvPr>
        </p:nvSpPr>
        <p:spPr>
          <a:xfrm>
            <a:off x="285720" y="274638"/>
            <a:ext cx="8643998" cy="868346"/>
          </a:xfrm>
        </p:spPr>
        <p:style>
          <a:lnRef idx="1">
            <a:schemeClr val="accent5"/>
          </a:lnRef>
          <a:fillRef idx="3">
            <a:schemeClr val="accent5"/>
          </a:fillRef>
          <a:effectRef idx="2">
            <a:schemeClr val="accent5"/>
          </a:effectRef>
          <a:fontRef idx="minor">
            <a:schemeClr val="lt1"/>
          </a:fontRef>
        </p:style>
        <p:txBody>
          <a:bodyPr anchor="t" anchorCtr="1">
            <a:noAutofit/>
          </a:bodyPr>
          <a:lstStyle/>
          <a:p>
            <a:r>
              <a:rPr lang="ar-IQ" sz="3600" b="1" dirty="0"/>
              <a:t>اثر البيئة في طبيعة العمل </a:t>
            </a:r>
            <a:r>
              <a:rPr lang="ar-IQ" sz="3600" b="1" dirty="0" err="1"/>
              <a:t>الاداري</a:t>
            </a:r>
            <a:r>
              <a:rPr lang="ar-IQ" sz="3600" b="1" dirty="0"/>
              <a:t> في المؤسسات الصحية</a:t>
            </a:r>
            <a:endParaRPr lang="en-US" sz="3600" b="1" dirty="0"/>
          </a:p>
        </p:txBody>
      </p:sp>
      <p:sp>
        <p:nvSpPr>
          <p:cNvPr id="1048633" name="Rectangle 1"/>
          <p:cNvSpPr>
            <a:spLocks noChangeArrowheads="1"/>
          </p:cNvSpPr>
          <p:nvPr/>
        </p:nvSpPr>
        <p:spPr bwMode="auto">
          <a:xfrm>
            <a:off x="0" y="1859642"/>
            <a:ext cx="9144000" cy="46126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tab pos="504825" algn="l"/>
              </a:tabLst>
            </a:pPr>
            <a:r>
              <a:rPr kumimoji="0" lang="ar-IQ" sz="2800" b="1" i="0" u="none" strike="noStrike" cap="none" normalizeH="0" baseline="0" dirty="0">
                <a:ln>
                  <a:noFill/>
                </a:ln>
                <a:solidFill>
                  <a:srgbClr val="002060"/>
                </a:solidFill>
                <a:effectLst/>
                <a:latin typeface="Simplified Arabic" pitchFamily="18" charset="-78"/>
                <a:ea typeface="Times New Roman" pitchFamily="18" charset="0"/>
                <a:cs typeface="Simplified Arabic" pitchFamily="18" charset="-78"/>
              </a:rPr>
              <a:t>البيئة الخارجية:</a:t>
            </a:r>
            <a:endParaRPr kumimoji="0" lang="en-US" sz="2800" b="1" i="0" u="none" strike="noStrike" cap="none" normalizeH="0" baseline="0" dirty="0">
              <a:ln>
                <a:noFill/>
              </a:ln>
              <a:solidFill>
                <a:srgbClr val="002060"/>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Lst>
            </a:pPr>
            <a:r>
              <a:rPr kumimoji="0" lang="ar-IQ" sz="2800" b="1" i="0" u="none" strike="noStrike" cap="none" normalizeH="0" baseline="0" dirty="0">
                <a:ln>
                  <a:noFill/>
                </a:ln>
                <a:solidFill>
                  <a:srgbClr val="002060"/>
                </a:solidFill>
                <a:effectLst/>
                <a:latin typeface="Simplified Arabic" pitchFamily="18" charset="-78"/>
                <a:ea typeface="Times New Roman" pitchFamily="18" charset="0"/>
                <a:cs typeface="Simplified Arabic" pitchFamily="18" charset="-78"/>
              </a:rPr>
              <a:t>البيئة العامة.</a:t>
            </a:r>
            <a:endParaRPr kumimoji="0" lang="en-US" sz="2800" b="1" i="0" u="none" strike="noStrike" cap="none" normalizeH="0" baseline="0" dirty="0">
              <a:ln>
                <a:noFill/>
              </a:ln>
              <a:solidFill>
                <a:srgbClr val="002060"/>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Lst>
            </a:pPr>
            <a:r>
              <a:rPr kumimoji="0" lang="ar-IQ" sz="2800" b="1" i="0" u="none" strike="noStrike" cap="none" normalizeH="0" baseline="0" dirty="0">
                <a:ln>
                  <a:noFill/>
                </a:ln>
                <a:solidFill>
                  <a:srgbClr val="002060"/>
                </a:solidFill>
                <a:effectLst/>
                <a:latin typeface="Simplified Arabic" pitchFamily="18" charset="-78"/>
                <a:ea typeface="Times New Roman" pitchFamily="18" charset="0"/>
                <a:cs typeface="Simplified Arabic" pitchFamily="18" charset="-78"/>
              </a:rPr>
              <a:t>البيئة التنافسية.</a:t>
            </a:r>
            <a:endParaRPr kumimoji="0" lang="en-US" sz="2800" b="1" i="0" u="none" strike="noStrike" cap="none" normalizeH="0" baseline="0" dirty="0">
              <a:ln>
                <a:noFill/>
              </a:ln>
              <a:solidFill>
                <a:srgbClr val="002060"/>
              </a:solidFill>
              <a:effectLst/>
              <a:latin typeface="Simplified Arabic" pitchFamily="18" charset="-78"/>
              <a:ea typeface="Times New Roman" pitchFamily="18" charset="0"/>
              <a:cs typeface="Simplified Arabic" pitchFamily="18" charset="-78"/>
            </a:endParaRPr>
          </a:p>
          <a:p>
            <a:pPr marL="0" marR="0" lvl="0" indent="0" algn="justLow" defTabSz="914400" rtl="1" eaLnBrk="0" fontAlgn="base" latinLnBrk="0" hangingPunct="0">
              <a:lnSpc>
                <a:spcPct val="100000"/>
              </a:lnSpc>
              <a:spcBef>
                <a:spcPct val="0"/>
              </a:spcBef>
              <a:spcAft>
                <a:spcPct val="0"/>
              </a:spcAft>
              <a:buClrTx/>
              <a:buSzTx/>
              <a:tabLst>
                <a:tab pos="504825" algn="l"/>
              </a:tabLst>
            </a:pPr>
            <a:endParaRPr kumimoji="0" lang="en-US" sz="2800" b="1" i="0" u="none" strike="noStrike" cap="none" normalizeH="0" baseline="0" dirty="0">
              <a:ln>
                <a:noFill/>
              </a:ln>
              <a:solidFill>
                <a:srgbClr val="002060"/>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504825" algn="l"/>
              </a:tabLst>
            </a:pPr>
            <a:r>
              <a:rPr kumimoji="0" lang="ar-IQ" sz="2400" b="1"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البيئة العامة: </a:t>
            </a:r>
            <a:endParaRPr kumimoji="0" lang="ar-SA" sz="2400" b="1"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endParaRPr>
          </a:p>
          <a:p>
            <a:pPr marL="0" marR="0" lvl="0" indent="0" algn="justLow" defTabSz="914400" rtl="1" eaLnBrk="0" fontAlgn="base" latinLnBrk="0" hangingPunct="0">
              <a:lnSpc>
                <a:spcPct val="100000"/>
              </a:lnSpc>
              <a:spcBef>
                <a:spcPct val="0"/>
              </a:spcBef>
              <a:spcAft>
                <a:spcPct val="0"/>
              </a:spcAft>
              <a:buClrTx/>
              <a:buSzTx/>
              <a:buFontTx/>
              <a:buNone/>
              <a:tabLst>
                <a:tab pos="504825" algn="l"/>
              </a:tabLst>
            </a:pPr>
            <a:r>
              <a:rPr lang="ar-SA" sz="2400" b="1" dirty="0">
                <a:latin typeface="Simplified Arabic" pitchFamily="18" charset="-78"/>
                <a:ea typeface="Times New Roman" pitchFamily="18" charset="0"/>
                <a:cs typeface="Simplified Arabic" pitchFamily="18" charset="-78"/>
              </a:rPr>
              <a:t>           </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وتتمثل هذه البيئة بالمتغيرات التي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لاتستطيع</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ادارة</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المستشفى بالسيطرة عليها. لذا يجب التكيف والملائمة من تلك التغيرات وهي:</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Lst>
            </a:pP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البيئة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الديموغرافية</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Lst>
            </a:pP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البيئة الاقتصادية.</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Lst>
            </a:pP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البيئة الثقافية والاجتماعية.</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Lst>
            </a:pP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البيئة السياسية والقانونية.</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Lst>
            </a:pP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البيئة التكنولوجية.</a:t>
            </a:r>
            <a:endParaRPr kumimoji="0" lang="ar-IQ" sz="24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34" name="Rectangle 1"/>
          <p:cNvSpPr>
            <a:spLocks noChangeArrowheads="1"/>
          </p:cNvSpPr>
          <p:nvPr/>
        </p:nvSpPr>
        <p:spPr bwMode="auto">
          <a:xfrm>
            <a:off x="285720" y="999839"/>
            <a:ext cx="8640553" cy="51206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tab pos="466725" algn="l"/>
              </a:tabLst>
            </a:pPr>
            <a:r>
              <a:rPr kumimoji="0" lang="ar-IQ" sz="2800" b="1"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البيئة التنافسية: </a:t>
            </a:r>
            <a:endParaRPr kumimoji="0" lang="ar-SA" sz="2800" b="1"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endParaRPr>
          </a:p>
          <a:p>
            <a:pPr marL="0" marR="0" lvl="0" indent="0" algn="justLow" defTabSz="914400" rtl="1" eaLnBrk="1" fontAlgn="base" latinLnBrk="0" hangingPunct="1">
              <a:lnSpc>
                <a:spcPct val="100000"/>
              </a:lnSpc>
              <a:spcBef>
                <a:spcPct val="0"/>
              </a:spcBef>
              <a:spcAft>
                <a:spcPct val="0"/>
              </a:spcAft>
              <a:buClrTx/>
              <a:buSzTx/>
              <a:buFontTx/>
              <a:buNone/>
              <a:tabLst>
                <a:tab pos="466725" algn="l"/>
              </a:tabLst>
            </a:pPr>
            <a:r>
              <a:rPr lang="ar-SA" sz="2800" b="1" dirty="0">
                <a:latin typeface="Simplified Arabic" pitchFamily="18" charset="-78"/>
                <a:ea typeface="Times New Roman" pitchFamily="18" charset="0"/>
                <a:cs typeface="Simplified Arabic" pitchFamily="18" charset="-78"/>
              </a:rPr>
              <a:t>             </a:t>
            </a: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وهي مجموعة من المتغيرات التي تحيط بالمؤسسات الصحية ولها تأثير عليها. حيث تؤثر وتتأثر </a:t>
            </a:r>
            <a:r>
              <a:rPr kumimoji="0" lang="ar-IQ"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بها</a:t>
            </a: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وهذه على المركز التنافسي للمستشفى في مجال القطاع الخاص ومنها:</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466725" algn="l"/>
              </a:tabLst>
            </a:pP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المتنافسون.</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466725" algn="l"/>
              </a:tabLst>
            </a:pP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المجهزون.</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466725" algn="l"/>
              </a:tabLst>
            </a:pP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الزبائن.</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466725" algn="l"/>
              </a:tabLst>
            </a:pP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نقابة </a:t>
            </a:r>
            <a:r>
              <a:rPr kumimoji="0" lang="ar-IQ"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الاطباء</a:t>
            </a: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466725" algn="l"/>
              </a:tabLst>
            </a:pP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المساهمون.</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466725" algn="l"/>
              </a:tabLst>
            </a:pP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الدائنون.</a:t>
            </a:r>
            <a:endPar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endParaRPr>
          </a:p>
          <a:p>
            <a:pPr marL="0" marR="0" lvl="0" indent="0" algn="justLow" defTabSz="914400" rtl="1" eaLnBrk="0" fontAlgn="base" latinLnBrk="0" hangingPunct="0">
              <a:lnSpc>
                <a:spcPct val="100000"/>
              </a:lnSpc>
              <a:spcBef>
                <a:spcPct val="0"/>
              </a:spcBef>
              <a:spcAft>
                <a:spcPct val="0"/>
              </a:spcAft>
              <a:buClrTx/>
              <a:buSzTx/>
              <a:tabLst>
                <a:tab pos="466725" algn="l"/>
              </a:tabLst>
            </a:pPr>
            <a:endParaRPr lang="ar-SA" sz="2800" dirty="0">
              <a:latin typeface="Simplified Arabic" pitchFamily="18" charset="-78"/>
              <a:cs typeface="Simplified Arabic" pitchFamily="18" charset="-78"/>
            </a:endParaRPr>
          </a:p>
          <a:p>
            <a:pPr marL="0" marR="0" lvl="0" indent="0" algn="justLow" defTabSz="914400" rtl="1" eaLnBrk="0" fontAlgn="base" latinLnBrk="0" hangingPunct="0">
              <a:lnSpc>
                <a:spcPct val="100000"/>
              </a:lnSpc>
              <a:spcBef>
                <a:spcPct val="0"/>
              </a:spcBef>
              <a:spcAft>
                <a:spcPct val="0"/>
              </a:spcAft>
              <a:buClrTx/>
              <a:buSzTx/>
              <a:tabLst>
                <a:tab pos="466725" algn="l"/>
              </a:tabLst>
            </a:pPr>
            <a:endParaRPr kumimoji="0" lang="ar-IQ" sz="2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35" name="Rectangle 1"/>
          <p:cNvSpPr>
            <a:spLocks noChangeArrowheads="1"/>
          </p:cNvSpPr>
          <p:nvPr/>
        </p:nvSpPr>
        <p:spPr bwMode="auto">
          <a:xfrm>
            <a:off x="214282" y="212002"/>
            <a:ext cx="8715436" cy="654304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tab pos="504825" algn="l"/>
              </a:tabLst>
            </a:pPr>
            <a:r>
              <a:rPr kumimoji="0" lang="ar-IQ" sz="2400" b="1"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البيئة الداخلية:</a:t>
            </a:r>
            <a:endParaRPr kumimoji="0" lang="en-US" sz="2400" b="1"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Lst>
            </a:pPr>
            <a:r>
              <a:rPr kumimoji="0" lang="ar-IQ" sz="2000" b="1"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موارد المستشفى: </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يقصد بموارد المستشفى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الامكانات</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كافة التي تساهم في انجاز عملها التي تتمثل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بمدخلاتها</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في الموارد المختلفة.</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457200" marR="0" lvl="1" indent="0" algn="justLow" defTabSz="914400" rtl="1" eaLnBrk="0" fontAlgn="base" latinLnBrk="0" hangingPunct="0">
              <a:lnSpc>
                <a:spcPct val="100000"/>
              </a:lnSpc>
              <a:spcBef>
                <a:spcPct val="0"/>
              </a:spcBef>
              <a:spcAft>
                <a:spcPct val="0"/>
              </a:spcAft>
              <a:buClrTx/>
              <a:buSzTx/>
              <a:buFontTx/>
              <a:buAutoNum type="arabicPeriod"/>
              <a:tabLst>
                <a:tab pos="504825" algn="l"/>
              </a:tabLst>
            </a:pP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الموارد البشرية.</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457200" marR="0" lvl="1" indent="0" algn="justLow" defTabSz="914400" rtl="1" eaLnBrk="0" fontAlgn="base" latinLnBrk="0" hangingPunct="0">
              <a:lnSpc>
                <a:spcPct val="100000"/>
              </a:lnSpc>
              <a:spcBef>
                <a:spcPct val="0"/>
              </a:spcBef>
              <a:spcAft>
                <a:spcPct val="0"/>
              </a:spcAft>
              <a:buClrTx/>
              <a:buSzTx/>
              <a:buFontTx/>
              <a:buAutoNum type="arabicPeriod"/>
              <a:tabLst>
                <a:tab pos="504825" algn="l"/>
              </a:tabLst>
            </a:pP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الموارد المالية.</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457200" marR="0" lvl="1" indent="0" algn="justLow" defTabSz="914400" rtl="1" eaLnBrk="0" fontAlgn="base" latinLnBrk="0" hangingPunct="0">
              <a:lnSpc>
                <a:spcPct val="100000"/>
              </a:lnSpc>
              <a:spcBef>
                <a:spcPct val="0"/>
              </a:spcBef>
              <a:spcAft>
                <a:spcPct val="0"/>
              </a:spcAft>
              <a:buClrTx/>
              <a:buSzTx/>
              <a:buFontTx/>
              <a:buAutoNum type="arabicPeriod"/>
              <a:tabLst>
                <a:tab pos="504825" algn="l"/>
              </a:tabLst>
            </a:pP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الموارد المادية.</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457200" marR="0" lvl="1" indent="0" algn="justLow" defTabSz="914400" rtl="1" eaLnBrk="0" fontAlgn="base" latinLnBrk="0" hangingPunct="0">
              <a:lnSpc>
                <a:spcPct val="100000"/>
              </a:lnSpc>
              <a:spcBef>
                <a:spcPct val="0"/>
              </a:spcBef>
              <a:spcAft>
                <a:spcPct val="0"/>
              </a:spcAft>
              <a:buClrTx/>
              <a:buSzTx/>
              <a:buFontTx/>
              <a:buAutoNum type="arabicPeriod"/>
              <a:tabLst>
                <a:tab pos="504825" algn="l"/>
              </a:tabLst>
            </a:pP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الموارد المعلوماتية.</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Lst>
            </a:pPr>
            <a:r>
              <a:rPr kumimoji="0" lang="ar-IQ" sz="2000" b="1"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وظائف مدير المستشفى: </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لمدير المستشفى مهام ووظائف رئيسية يستوجب عليه القيام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بها</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ولكل الخصوصية للمنظمة تميز عمل هذا المدير عن ذلك ومنها:</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Lst>
            </a:pP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متابعة نظام سير العمل.</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Lst>
            </a:pP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الاشراف</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على متابعة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الاداء</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الوظيفي للعاملين.</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Lst>
            </a:pP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تنظيم الخطة العلمية للمستشفى بالتنسيق مع رؤساء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الاقسام</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Lst>
            </a:pP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وضع خطط لتطوير المستشفى.</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Lst>
            </a:pP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متابعة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الاداء</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العلمي والنشاطات العلمية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للاقسام</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Lst>
            </a:pP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تقويم رؤساء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الاقسام</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Lst>
            </a:pP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رأس اللجنة الاستشارية للمستشفى.</a:t>
            </a:r>
            <a:endPar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endParaRPr>
          </a:p>
          <a:p>
            <a:r>
              <a:rPr lang="ar-IQ" sz="2000" dirty="0" err="1"/>
              <a:t>اما</a:t>
            </a:r>
            <a:r>
              <a:rPr lang="ar-IQ" sz="2000" dirty="0"/>
              <a:t> الوظائف </a:t>
            </a:r>
            <a:r>
              <a:rPr lang="ar-IQ" sz="2000" dirty="0" err="1"/>
              <a:t>الادارية</a:t>
            </a:r>
            <a:r>
              <a:rPr lang="ar-IQ" sz="2000" dirty="0"/>
              <a:t> التي يمارسها المدير هي:</a:t>
            </a:r>
            <a:endParaRPr lang="en-US" sz="2000" dirty="0"/>
          </a:p>
          <a:p>
            <a:pPr lvl="0"/>
            <a:r>
              <a:rPr lang="ar-IQ" sz="2000" dirty="0"/>
              <a:t>التخطيط واتخاذ القرار.</a:t>
            </a:r>
            <a:endParaRPr lang="en-US" sz="2000" dirty="0"/>
          </a:p>
          <a:p>
            <a:pPr lvl="0"/>
            <a:r>
              <a:rPr lang="ar-IQ" sz="2000" dirty="0"/>
              <a:t>التنظيم.</a:t>
            </a:r>
            <a:endParaRPr lang="en-US" sz="2000" dirty="0"/>
          </a:p>
          <a:p>
            <a:pPr lvl="0"/>
            <a:r>
              <a:rPr lang="ar-IQ" sz="2000" dirty="0"/>
              <a:t>القيادة والتحفيز.</a:t>
            </a:r>
            <a:endParaRPr lang="en-US" sz="2000" dirty="0"/>
          </a:p>
          <a:p>
            <a:pPr lvl="0"/>
            <a:r>
              <a:rPr lang="ar-IQ" sz="2000" dirty="0"/>
              <a:t>الرقابة.</a:t>
            </a:r>
            <a:endParaRPr kumimoji="0" lang="ar-IQ" sz="20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36" name="Rectangle 1"/>
          <p:cNvSpPr>
            <a:spLocks noChangeArrowheads="1"/>
          </p:cNvSpPr>
          <p:nvPr/>
        </p:nvSpPr>
        <p:spPr bwMode="auto">
          <a:xfrm>
            <a:off x="214282" y="408753"/>
            <a:ext cx="8715436" cy="613663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tab pos="962025" algn="l"/>
              </a:tabLst>
            </a:pPr>
            <a:r>
              <a:rPr kumimoji="0" lang="ar-IQ" sz="2400" b="1" i="0" u="none" strike="noStrike" cap="none" normalizeH="0" baseline="0" dirty="0">
                <a:ln>
                  <a:noFill/>
                </a:ln>
                <a:solidFill>
                  <a:schemeClr val="accent5">
                    <a:lumMod val="75000"/>
                  </a:schemeClr>
                </a:solidFill>
                <a:effectLst/>
                <a:latin typeface="Simplified Arabic" pitchFamily="18" charset="-78"/>
                <a:ea typeface="Times New Roman" pitchFamily="18" charset="0"/>
                <a:cs typeface="Simplified Arabic" pitchFamily="18" charset="-78"/>
              </a:rPr>
              <a:t>مفهوم المستشفى وتصنيفها:</a:t>
            </a:r>
            <a:endParaRPr kumimoji="0" lang="en-US" sz="2400" b="0" i="0" u="none" strike="noStrike" cap="none" normalizeH="0" baseline="0" dirty="0">
              <a:ln>
                <a:noFill/>
              </a:ln>
              <a:solidFill>
                <a:schemeClr val="accent5">
                  <a:lumMod val="75000"/>
                </a:schemeClr>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962025" algn="l"/>
              </a:tabLst>
            </a:pP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مفهوم المستشفى: يتباين مفهوم المستشفى تبعاً لتباين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الاطراف</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المتعامل معها، لذلك كل طرف يعرف المستشفى تبعاً لتلك العلاقة القائمة بينها.</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962025" algn="l"/>
              </a:tabLst>
            </a:pP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المرضى- الحكومة- الكادر الطبي-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ادارة</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المستشفى- مصانع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الادوية</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الطلبة والجامعة.</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962025" algn="l"/>
              </a:tabLst>
            </a:pP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ويعتير</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اهم</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المفاهيم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والتعاريف</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للمستشفى هو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ماعرفته</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منظمة الصحة العالمية وهي:</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962025" algn="l"/>
              </a:tabLst>
            </a:pP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"ذلك الجزء المتكامل من التنظيم الاجتماعي الصحي ووظيفة توفير العناية الصحية الكاملة لجميع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افراد</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المجتمع سواء كانت علاجية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او</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وقائية، وان تكون المستشفى مركز لتدريب العاملين في الحقل الطبي والصحي وكذلك مركز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للابحاث</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الطبية الاجتماعية فضلاً عن عدة مراكز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لاعادة</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تأهيل المرضى الراقدين وكذلك المراجعين للعيادة الخارجية"</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962025" algn="l"/>
              </a:tabLst>
            </a:pP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وظائف المستشفى:</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457200" marR="0" lvl="1" indent="0" algn="justLow" defTabSz="914400" rtl="1" eaLnBrk="0" fontAlgn="base" latinLnBrk="0" hangingPunct="0">
              <a:lnSpc>
                <a:spcPct val="100000"/>
              </a:lnSpc>
              <a:spcBef>
                <a:spcPct val="0"/>
              </a:spcBef>
              <a:spcAft>
                <a:spcPct val="0"/>
              </a:spcAft>
              <a:buClrTx/>
              <a:buSzTx/>
              <a:buFontTx/>
              <a:buAutoNum type="arabic2Minus"/>
              <a:tabLst>
                <a:tab pos="962025" algn="l"/>
              </a:tabLst>
            </a:pP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الخدمات الوقائية.</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457200" marR="0" lvl="1" indent="0" algn="justLow" defTabSz="914400" rtl="1" eaLnBrk="0" fontAlgn="base" latinLnBrk="0" hangingPunct="0">
              <a:lnSpc>
                <a:spcPct val="100000"/>
              </a:lnSpc>
              <a:spcBef>
                <a:spcPct val="0"/>
              </a:spcBef>
              <a:spcAft>
                <a:spcPct val="0"/>
              </a:spcAft>
              <a:buClrTx/>
              <a:buSzTx/>
              <a:buFontTx/>
              <a:buAutoNum type="arabic2Minus"/>
              <a:tabLst>
                <a:tab pos="962025" algn="l"/>
              </a:tabLst>
            </a:pP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الخدمات العلاجية.</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457200" marR="0" lvl="1" indent="0" algn="justLow" defTabSz="914400" rtl="1" eaLnBrk="0" fontAlgn="base" latinLnBrk="0" hangingPunct="0">
              <a:lnSpc>
                <a:spcPct val="100000"/>
              </a:lnSpc>
              <a:spcBef>
                <a:spcPct val="0"/>
              </a:spcBef>
              <a:spcAft>
                <a:spcPct val="0"/>
              </a:spcAft>
              <a:buClrTx/>
              <a:buSzTx/>
              <a:buFontTx/>
              <a:buAutoNum type="arabic2Minus"/>
              <a:tabLst>
                <a:tab pos="962025" algn="l"/>
              </a:tabLst>
            </a:pP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خدمات التأهيل والرعايا الطويل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الاجل</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457200" marR="0" lvl="1" indent="0" algn="justLow" defTabSz="914400" rtl="1" eaLnBrk="0" fontAlgn="base" latinLnBrk="0" hangingPunct="0">
              <a:lnSpc>
                <a:spcPct val="100000"/>
              </a:lnSpc>
              <a:spcBef>
                <a:spcPct val="0"/>
              </a:spcBef>
              <a:spcAft>
                <a:spcPct val="0"/>
              </a:spcAft>
              <a:buClrTx/>
              <a:buSzTx/>
              <a:buFontTx/>
              <a:buAutoNum type="arabic2Minus"/>
              <a:tabLst>
                <a:tab pos="962025" algn="l"/>
              </a:tabLst>
            </a:pP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خدمات الارتقاء بالصحة.</a:t>
            </a:r>
            <a:endParaRPr kumimoji="0" lang="ar-IQ" sz="24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37" name="Rectangle 1"/>
          <p:cNvSpPr>
            <a:spLocks noChangeArrowheads="1"/>
          </p:cNvSpPr>
          <p:nvPr/>
        </p:nvSpPr>
        <p:spPr bwMode="auto">
          <a:xfrm>
            <a:off x="285720" y="242743"/>
            <a:ext cx="8572560" cy="649223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tab pos="504825" algn="l"/>
                <a:tab pos="587375" algn="l"/>
              </a:tabLst>
            </a:pPr>
            <a:r>
              <a:rPr kumimoji="0" lang="ar-IQ" sz="2400" b="1" i="0" u="none" strike="noStrike" cap="none" normalizeH="0" baseline="0" dirty="0">
                <a:ln>
                  <a:noFill/>
                </a:ln>
                <a:solidFill>
                  <a:schemeClr val="accent5">
                    <a:lumMod val="75000"/>
                  </a:schemeClr>
                </a:solidFill>
                <a:effectLst/>
                <a:latin typeface="Simplified Arabic" pitchFamily="18" charset="-78"/>
                <a:ea typeface="Times New Roman" pitchFamily="18" charset="0"/>
                <a:cs typeface="Simplified Arabic" pitchFamily="18" charset="-78"/>
              </a:rPr>
              <a:t>تصنيف المستشفيات:</a:t>
            </a:r>
            <a:endParaRPr kumimoji="0" lang="en-US" sz="2400" b="0" i="0" u="none" strike="noStrike" cap="none" normalizeH="0" baseline="0" dirty="0">
              <a:ln>
                <a:noFill/>
              </a:ln>
              <a:solidFill>
                <a:schemeClr val="accent5">
                  <a:lumMod val="75000"/>
                </a:schemeClr>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504825" algn="l"/>
                <a:tab pos="587375" algn="l"/>
              </a:tabLst>
            </a:pP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من الصعب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ايجاد</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تصنيف وتقسيم لبعض المنظمات ذات العلاقة العامة بالمجتمع لتعقد وظائفها ومهامها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وانشطتها</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وهذا ينطبق على المستشفى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اضافة</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الى</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العوامل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الاخرى</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المتعلقة بالترخيص الممنوحة  وصحية التنوع، تخصيص المقام، توظيف العمل...الخ ويمكن تصنيف المستشفى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كالاتي</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 pos="587375" algn="l"/>
              </a:tabLst>
            </a:pP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عمومية الدخول للمستشفى.</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 pos="587375" algn="l"/>
              </a:tabLst>
            </a:pP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ملكية المستشفى.</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 pos="587375" algn="l"/>
              </a:tabLst>
            </a:pP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المستشفيات الحكومية.</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 pos="587375" algn="l"/>
              </a:tabLst>
            </a:pP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المستشفيات غير الحكومية وغير الهادفة للربح.</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 pos="587375" algn="l"/>
              </a:tabLst>
            </a:pP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الملكية الخاصة والهادفة للربح.</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 pos="587375" algn="l"/>
              </a:tabLst>
            </a:pP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مدى بقاء المريض في المستشفى.</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 pos="587375" algn="l"/>
              </a:tabLst>
            </a:pP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عدد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الاسرة</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 pos="587375" algn="l"/>
              </a:tabLst>
            </a:pP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التخصص.</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 pos="587375" algn="l"/>
              </a:tabLst>
            </a:pP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التعليم.</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 pos="587375" algn="l"/>
              </a:tabLst>
            </a:pP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الجنس.</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 pos="587375" algn="l"/>
              </a:tabLst>
            </a:pP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عمر المريض.</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 pos="587375" algn="l"/>
              </a:tabLst>
            </a:pP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التكامل العمودي: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ويقصدر</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بالتكامل العمودي هو التصنيف في تقديم الخدمة الرعاية الصحية الناسية وفق الحدود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الاقليمية</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والجغرافية.</a:t>
            </a:r>
            <a:endParaRPr kumimoji="0" lang="ar-IQ" sz="24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4" name="AutoShape 2"/>
          <p:cNvSpPr>
            <a:spLocks noChangeArrowheads="1"/>
          </p:cNvSpPr>
          <p:nvPr/>
        </p:nvSpPr>
        <p:spPr bwMode="auto">
          <a:xfrm>
            <a:off x="2000232" y="0"/>
            <a:ext cx="5929354" cy="1214422"/>
          </a:xfrm>
          <a:prstGeom prst="cloudCallout">
            <a:avLst>
              <a:gd name="adj1" fmla="val 42546"/>
              <a:gd name="adj2" fmla="val 101662"/>
            </a:avLst>
          </a:prstGeom>
          <a:solidFill>
            <a:srgbClr val="243F60"/>
          </a:solidFill>
          <a:ln w="38100">
            <a:solidFill>
              <a:srgbClr val="F2F2F2"/>
            </a:solidFill>
            <a:round/>
            <a:headEnd/>
            <a:tailEnd/>
          </a:ln>
          <a:effectLst>
            <a:outerShdw dist="28398" dir="3806097" algn="ctr" rotWithShape="0">
              <a:srgbClr val="243F60">
                <a:alpha val="50000"/>
              </a:srgbClr>
            </a:outerShdw>
          </a:effectLst>
        </p:spPr>
        <p:txBody>
          <a:bodyPr vert="horz" wrap="square" lIns="91440" tIns="45720" rIns="91440" bIns="45720" numCol="1" anchor="t" anchorCtr="0" compatLnSpc="1">
            <a:prstTxWarp prst="textNoShape">
              <a:avLst/>
            </a:prstTxWarp>
          </a:bodyPr>
          <a:lstStyle/>
          <a:p>
            <a:pPr marL="0" marR="774700" lvl="0" indent="0" algn="ctr" defTabSz="914400" rtl="1" eaLnBrk="1" fontAlgn="base" latinLnBrk="0" hangingPunct="1">
              <a:lnSpc>
                <a:spcPct val="100000"/>
              </a:lnSpc>
              <a:spcBef>
                <a:spcPct val="0"/>
              </a:spcBef>
              <a:spcAft>
                <a:spcPts val="1000"/>
              </a:spcAft>
              <a:buClr>
                <a:srgbClr val="FFFFFF"/>
              </a:buClr>
              <a:buSzTx/>
              <a:buFont typeface="Times New Roman" pitchFamily="18" charset="0"/>
              <a:buChar char="1"/>
            </a:pPr>
            <a:r>
              <a:rPr kumimoji="0" lang="ar-SA" sz="2400" b="1" i="0" u="none" strike="noStrike" cap="none" normalizeH="0" baseline="0" dirty="0">
                <a:ln>
                  <a:noFill/>
                </a:ln>
                <a:solidFill>
                  <a:srgbClr val="FFFFFF"/>
                </a:solidFill>
                <a:effectLst/>
                <a:latin typeface="Simplified Arabic" pitchFamily="18" charset="-78"/>
                <a:ea typeface="Arial" pitchFamily="34" charset="0"/>
                <a:cs typeface="Simplified Arabic" pitchFamily="18" charset="-78"/>
              </a:rPr>
              <a:t>النظرة الشاملة للوحدة الأولى </a:t>
            </a:r>
            <a:r>
              <a:rPr kumimoji="0" lang="en-US" sz="2400" b="1" i="0" u="none" strike="noStrike" cap="none" normalizeH="0" baseline="0" dirty="0">
                <a:ln>
                  <a:noFill/>
                </a:ln>
                <a:solidFill>
                  <a:srgbClr val="FFFFFF"/>
                </a:solidFill>
                <a:effectLst/>
                <a:latin typeface="Times New Roman" pitchFamily="18" charset="0"/>
                <a:ea typeface="Arial" pitchFamily="34" charset="0"/>
                <a:cs typeface="Simplified Arabic" pitchFamily="18" charset="-78"/>
              </a:rPr>
              <a:t>Over View</a:t>
            </a:r>
          </a:p>
          <a:p>
            <a:pPr marL="0" marR="0" lvl="0" indent="0" algn="r" defTabSz="914400" rtl="1" eaLnBrk="1" fontAlgn="base" latinLnBrk="0" hangingPunct="1">
              <a:lnSpc>
                <a:spcPct val="100000"/>
              </a:lnSpc>
              <a:spcBef>
                <a:spcPct val="0"/>
              </a:spcBef>
              <a:spcAft>
                <a:spcPct val="0"/>
              </a:spcAft>
              <a:buClrTx/>
              <a:buSzTx/>
              <a:buFontTx/>
              <a:buNone/>
            </a:pPr>
            <a:endParaRPr kumimoji="0" lang="ar-SA" sz="2400" b="0" i="0" u="none" strike="noStrike" cap="none" normalizeH="0" baseline="0" dirty="0">
              <a:ln>
                <a:noFill/>
              </a:ln>
              <a:solidFill>
                <a:schemeClr val="tx1"/>
              </a:solidFill>
              <a:effectLst/>
              <a:latin typeface="Arial" pitchFamily="34" charset="0"/>
              <a:cs typeface="Arial" pitchFamily="34" charset="0"/>
            </a:endParaRPr>
          </a:p>
        </p:txBody>
      </p:sp>
      <p:sp>
        <p:nvSpPr>
          <p:cNvPr id="1048595" name="AutoShape 3"/>
          <p:cNvSpPr>
            <a:spLocks noChangeArrowheads="1"/>
          </p:cNvSpPr>
          <p:nvPr/>
        </p:nvSpPr>
        <p:spPr bwMode="auto">
          <a:xfrm>
            <a:off x="5572132" y="1928802"/>
            <a:ext cx="3286148" cy="541338"/>
          </a:xfrm>
          <a:prstGeom prst="bevel">
            <a:avLst>
              <a:gd name="adj" fmla="val 12500"/>
            </a:avLst>
          </a:prstGeom>
          <a:gradFill rotWithShape="1">
            <a:gsLst>
              <a:gs pos="0">
                <a:srgbClr val="FBE4AE"/>
              </a:gs>
              <a:gs pos="13000">
                <a:srgbClr val="BD922A"/>
              </a:gs>
              <a:gs pos="21001">
                <a:srgbClr val="BD922A"/>
              </a:gs>
              <a:gs pos="63000">
                <a:srgbClr val="FBE4AE"/>
              </a:gs>
              <a:gs pos="67000">
                <a:srgbClr val="BD922A"/>
              </a:gs>
              <a:gs pos="69000">
                <a:srgbClr val="835E17"/>
              </a:gs>
              <a:gs pos="82001">
                <a:srgbClr val="A28949"/>
              </a:gs>
              <a:gs pos="100000">
                <a:srgbClr val="FAE3B7"/>
              </a:gs>
            </a:gsLst>
            <a:lin ang="2700000" scaled="1"/>
          </a:gradFill>
          <a:ln w="9525">
            <a:solidFill>
              <a:srgbClr val="000000"/>
            </a:solidFill>
            <a:miter lim="800000"/>
            <a:headEnd/>
            <a:tailEnd/>
          </a:ln>
          <a:effectLst>
            <a:outerShdw sy="-50000" kx="2453608" rotWithShape="0">
              <a:srgbClr val="808080">
                <a:alpha val="50000"/>
              </a:srgbClr>
            </a:outerShdw>
          </a:effectLst>
        </p:spPr>
        <p:txBody>
          <a:bodyPr vert="horz" wrap="square" lIns="91440" tIns="45720" rIns="91440" bIns="45720" numCol="1" anchor="t" anchorCtr="0" compatLnSpc="1">
            <a:prstTxWarp prst="textNoShape">
              <a:avLst/>
            </a:prstTxWarp>
          </a:bodyPr>
          <a:lstStyle/>
          <a:p>
            <a:pPr marL="0" marR="571500" lvl="0" indent="0" algn="ctr" defTabSz="914400" rtl="1" eaLnBrk="1" fontAlgn="base" latinLnBrk="0" hangingPunct="1">
              <a:lnSpc>
                <a:spcPct val="100000"/>
              </a:lnSpc>
              <a:spcBef>
                <a:spcPct val="0"/>
              </a:spcBef>
              <a:spcAft>
                <a:spcPts val="1000"/>
              </a:spcAft>
              <a:buClrTx/>
              <a:buSzTx/>
              <a:buFontTx/>
              <a:buNone/>
            </a:pPr>
            <a:r>
              <a:rPr kumimoji="0" lang="ar-SA" sz="2400" b="1" i="0" u="none" strike="noStrike" cap="none" normalizeH="0" baseline="0" dirty="0">
                <a:ln>
                  <a:noFill/>
                </a:ln>
                <a:solidFill>
                  <a:schemeClr val="tx1"/>
                </a:solidFill>
                <a:effectLst/>
                <a:latin typeface="Simplified Arabic" pitchFamily="18" charset="-78"/>
                <a:ea typeface="Arial" pitchFamily="34" charset="0"/>
                <a:cs typeface="Simplified Arabic" pitchFamily="18" charset="-78"/>
              </a:rPr>
              <a:t>1-1 الفئة المستهدفة:</a:t>
            </a:r>
            <a:endParaRPr kumimoji="0" lang="en-US" sz="2400" b="1" i="0" u="none" strike="noStrike" cap="none" normalizeH="0" baseline="0" dirty="0">
              <a:ln>
                <a:noFill/>
              </a:ln>
              <a:solidFill>
                <a:schemeClr val="tx1"/>
              </a:solidFill>
              <a:effectLst/>
              <a:latin typeface="Times New Roman" pitchFamily="18" charset="0"/>
              <a:ea typeface="Arial" pitchFamily="34" charset="0"/>
              <a:cs typeface="Simplified Arabic" pitchFamily="18" charset="-78"/>
            </a:endParaRPr>
          </a:p>
          <a:p>
            <a:pPr marL="0" marR="0" lvl="0" indent="0" algn="r" defTabSz="914400" rtl="1" eaLnBrk="1" fontAlgn="base" latinLnBrk="0" hangingPunct="1">
              <a:lnSpc>
                <a:spcPct val="100000"/>
              </a:lnSpc>
              <a:spcBef>
                <a:spcPct val="0"/>
              </a:spcBef>
              <a:spcAft>
                <a:spcPct val="0"/>
              </a:spcAft>
              <a:buClrTx/>
              <a:buSzTx/>
              <a:buFontTx/>
              <a:buNone/>
            </a:pPr>
            <a:endParaRPr kumimoji="0" lang="ar-SA" sz="1800" b="0" i="0" u="none" strike="noStrike" cap="none" normalizeH="0" baseline="0" dirty="0">
              <a:ln>
                <a:noFill/>
              </a:ln>
              <a:solidFill>
                <a:schemeClr val="tx1"/>
              </a:solidFill>
              <a:effectLst/>
              <a:latin typeface="Arial" pitchFamily="34" charset="0"/>
              <a:cs typeface="Arial" pitchFamily="34" charset="0"/>
            </a:endParaRPr>
          </a:p>
        </p:txBody>
      </p:sp>
      <p:sp>
        <p:nvSpPr>
          <p:cNvPr id="1048596" name="Rectangle 5"/>
          <p:cNvSpPr/>
          <p:nvPr/>
        </p:nvSpPr>
        <p:spPr>
          <a:xfrm>
            <a:off x="1428728" y="2071678"/>
            <a:ext cx="4055919" cy="802640"/>
          </a:xfrm>
          <a:prstGeom prst="rect">
            <a:avLst/>
          </a:prstGeom>
        </p:spPr>
        <p:txBody>
          <a:bodyPr wrap="none">
            <a:spAutoFit/>
          </a:bodyPr>
          <a:lstStyle/>
          <a:p>
            <a:r>
              <a:rPr lang="ar-IQ" sz="2400" dirty="0"/>
              <a:t>طلبة المرحلة الثانية قسم </a:t>
            </a:r>
            <a:r>
              <a:rPr lang="ar-IQ" sz="2400" dirty="0" err="1"/>
              <a:t>الادارة</a:t>
            </a:r>
            <a:r>
              <a:rPr lang="ar-IQ" sz="2400" dirty="0"/>
              <a:t> الصحية</a:t>
            </a:r>
            <a:endParaRPr lang="ar-SA" sz="2400" dirty="0"/>
          </a:p>
        </p:txBody>
      </p:sp>
      <p:sp>
        <p:nvSpPr>
          <p:cNvPr id="1048597" name="AutoShape 4"/>
          <p:cNvSpPr>
            <a:spLocks noChangeArrowheads="1"/>
          </p:cNvSpPr>
          <p:nvPr/>
        </p:nvSpPr>
        <p:spPr bwMode="auto">
          <a:xfrm>
            <a:off x="5572132" y="3071810"/>
            <a:ext cx="3286148" cy="541338"/>
          </a:xfrm>
          <a:prstGeom prst="bevel">
            <a:avLst>
              <a:gd name="adj" fmla="val 12500"/>
            </a:avLst>
          </a:prstGeom>
          <a:gradFill rotWithShape="1">
            <a:gsLst>
              <a:gs pos="0">
                <a:srgbClr val="FBE4AE"/>
              </a:gs>
              <a:gs pos="13000">
                <a:srgbClr val="BD922A"/>
              </a:gs>
              <a:gs pos="21001">
                <a:srgbClr val="BD922A"/>
              </a:gs>
              <a:gs pos="63000">
                <a:srgbClr val="FBE4AE"/>
              </a:gs>
              <a:gs pos="67000">
                <a:srgbClr val="BD922A"/>
              </a:gs>
              <a:gs pos="69000">
                <a:srgbClr val="835E17"/>
              </a:gs>
              <a:gs pos="82001">
                <a:srgbClr val="A28949"/>
              </a:gs>
              <a:gs pos="100000">
                <a:srgbClr val="FAE3B7"/>
              </a:gs>
            </a:gsLst>
            <a:lin ang="2700000" scaled="1"/>
          </a:gradFill>
          <a:ln w="9525">
            <a:solidFill>
              <a:srgbClr val="000000"/>
            </a:solidFill>
            <a:miter lim="800000"/>
            <a:headEnd/>
            <a:tailEnd/>
          </a:ln>
          <a:effectLst>
            <a:outerShdw sy="-50000" kx="2453608" rotWithShape="0">
              <a:srgbClr val="808080">
                <a:alpha val="50000"/>
              </a:srgbClr>
            </a:outerShdw>
          </a:effectLst>
        </p:spPr>
        <p:txBody>
          <a:bodyPr vert="horz" wrap="square" lIns="91440" tIns="45720" rIns="91440" bIns="45720" numCol="1" anchor="t" anchorCtr="0" compatLnSpc="1">
            <a:prstTxWarp prst="textNoShape">
              <a:avLst/>
            </a:prstTxWarp>
          </a:bodyPr>
          <a:lstStyle/>
          <a:p>
            <a:pPr marL="0" marR="0" lvl="0" indent="0" algn="just" defTabSz="914400" rtl="1" eaLnBrk="1" fontAlgn="base" latinLnBrk="0" hangingPunct="1">
              <a:lnSpc>
                <a:spcPct val="100000"/>
              </a:lnSpc>
              <a:spcBef>
                <a:spcPct val="0"/>
              </a:spcBef>
              <a:spcAft>
                <a:spcPts val="1000"/>
              </a:spcAft>
              <a:buClrTx/>
              <a:buSzTx/>
              <a:buFontTx/>
              <a:buNone/>
            </a:pPr>
            <a:r>
              <a:rPr kumimoji="0" lang="ar-SA" sz="2400" b="1" i="0" u="none" strike="noStrike" cap="none" normalizeH="0" baseline="0">
                <a:ln>
                  <a:noFill/>
                </a:ln>
                <a:solidFill>
                  <a:schemeClr val="tx1"/>
                </a:solidFill>
                <a:effectLst/>
                <a:latin typeface="Simplified Arabic" pitchFamily="18" charset="-78"/>
                <a:ea typeface="Arial" pitchFamily="34" charset="0"/>
                <a:cs typeface="Simplified Arabic" pitchFamily="18" charset="-78"/>
              </a:rPr>
              <a:t>2-1المبررات: </a:t>
            </a:r>
            <a:r>
              <a:rPr kumimoji="0" lang="en-US" sz="2400" b="1" i="0" u="none" strike="noStrike" cap="none" normalizeH="0" baseline="0">
                <a:ln>
                  <a:noFill/>
                </a:ln>
                <a:solidFill>
                  <a:schemeClr val="tx1"/>
                </a:solidFill>
                <a:effectLst/>
                <a:latin typeface="Times New Roman" pitchFamily="18" charset="0"/>
                <a:ea typeface="Arial" pitchFamily="34" charset="0"/>
                <a:cs typeface="Simplified Arabic" pitchFamily="18" charset="-78"/>
              </a:rPr>
              <a:t>Rationale</a:t>
            </a:r>
            <a:r>
              <a:rPr kumimoji="0" lang="en-US" sz="2400" b="1" i="0" u="none" strike="noStrike" cap="none" normalizeH="0" baseline="0">
                <a:ln>
                  <a:noFill/>
                </a:ln>
                <a:solidFill>
                  <a:schemeClr val="tx1"/>
                </a:solidFill>
                <a:effectLst/>
                <a:latin typeface="Simplified Arabic" pitchFamily="18" charset="-78"/>
                <a:ea typeface="Arial" pitchFamily="34" charset="0"/>
                <a:cs typeface="Simplified Arabic" pitchFamily="18" charset="-78"/>
              </a:rPr>
              <a:t> </a:t>
            </a:r>
            <a:endParaRPr kumimoji="0" lang="en-US" sz="2400" b="1" i="0" u="none" strike="noStrike" cap="none" normalizeH="0" baseline="0">
              <a:ln>
                <a:noFill/>
              </a:ln>
              <a:solidFill>
                <a:schemeClr val="tx1"/>
              </a:solidFill>
              <a:effectLst/>
              <a:latin typeface="Times New Roman" pitchFamily="18" charset="0"/>
              <a:ea typeface="Arial" pitchFamily="34" charset="0"/>
              <a:cs typeface="Simplified Arabic" pitchFamily="18" charset="-78"/>
            </a:endParaRPr>
          </a:p>
          <a:p>
            <a:pPr marL="0" marR="0" lvl="0" indent="0" algn="r" defTabSz="914400" rtl="1" eaLnBrk="1" fontAlgn="base" latinLnBrk="0" hangingPunct="1">
              <a:lnSpc>
                <a:spcPct val="100000"/>
              </a:lnSpc>
              <a:spcBef>
                <a:spcPct val="0"/>
              </a:spcBef>
              <a:spcAft>
                <a:spcPct val="0"/>
              </a:spcAft>
              <a:buClrTx/>
              <a:buSzTx/>
              <a:buFontTx/>
              <a:buNone/>
            </a:pPr>
            <a:endParaRPr kumimoji="0" lang="ar-SA" sz="2400" b="0" i="0" u="none" strike="noStrike" cap="none" normalizeH="0" baseline="0">
              <a:ln>
                <a:noFill/>
              </a:ln>
              <a:solidFill>
                <a:schemeClr val="tx1"/>
              </a:solidFill>
              <a:effectLst/>
              <a:latin typeface="Arial" pitchFamily="34" charset="0"/>
              <a:cs typeface="Arial" pitchFamily="34" charset="0"/>
            </a:endParaRPr>
          </a:p>
        </p:txBody>
      </p:sp>
      <p:sp>
        <p:nvSpPr>
          <p:cNvPr id="1048598" name="Rectangle 7"/>
          <p:cNvSpPr/>
          <p:nvPr/>
        </p:nvSpPr>
        <p:spPr>
          <a:xfrm>
            <a:off x="642910" y="3214686"/>
            <a:ext cx="4929222" cy="3647440"/>
          </a:xfrm>
          <a:prstGeom prst="rect">
            <a:avLst/>
          </a:prstGeom>
        </p:spPr>
        <p:txBody>
          <a:bodyPr wrap="square">
            <a:spAutoFit/>
          </a:bodyPr>
          <a:lstStyle/>
          <a:p>
            <a:pPr algn="just"/>
            <a:r>
              <a:rPr lang="ar-IQ" sz="2400" dirty="0"/>
              <a:t>تهدف المنظمات الصحية </a:t>
            </a:r>
            <a:r>
              <a:rPr lang="ar-IQ" sz="2400" dirty="0" err="1"/>
              <a:t>الى</a:t>
            </a:r>
            <a:r>
              <a:rPr lang="ar-IQ" sz="2400" dirty="0"/>
              <a:t> تقديم الخدمات عبر </a:t>
            </a:r>
            <a:r>
              <a:rPr lang="ar-IQ" sz="2400" dirty="0" err="1"/>
              <a:t>اداراتها</a:t>
            </a:r>
            <a:r>
              <a:rPr lang="ar-IQ" sz="2400" dirty="0"/>
              <a:t> المختلفة وذات الاختصاص المتنوع في مجال الصحة فهي تتعامل مع الجمهور وبمختلف شرائحه وفئاته، لذلك فان مثل هذه </a:t>
            </a:r>
            <a:r>
              <a:rPr lang="ar-IQ" sz="2400" dirty="0" err="1"/>
              <a:t>الغاهداف</a:t>
            </a:r>
            <a:r>
              <a:rPr lang="ar-IQ" sz="2400" dirty="0"/>
              <a:t> </a:t>
            </a:r>
            <a:r>
              <a:rPr lang="ar-IQ" sz="2400" dirty="0" err="1"/>
              <a:t>لايمكن</a:t>
            </a:r>
            <a:r>
              <a:rPr lang="ar-IQ" sz="2400" dirty="0"/>
              <a:t> </a:t>
            </a:r>
            <a:r>
              <a:rPr lang="ar-IQ" sz="2400" dirty="0" err="1"/>
              <a:t>ان</a:t>
            </a:r>
            <a:r>
              <a:rPr lang="ar-IQ" sz="2400" dirty="0"/>
              <a:t> تتحقق </a:t>
            </a:r>
            <a:r>
              <a:rPr lang="ar-IQ" sz="2400" dirty="0" err="1"/>
              <a:t>الا</a:t>
            </a:r>
            <a:r>
              <a:rPr lang="ar-IQ" sz="2400" dirty="0"/>
              <a:t> من خلال برنامج علمي دقيق ستوافق مع عمل تلك المنظمات لذلك لابد من التعريف بالمفاهيم </a:t>
            </a:r>
            <a:r>
              <a:rPr lang="ar-IQ" sz="2400" dirty="0" err="1"/>
              <a:t>والاسالسيب</a:t>
            </a:r>
            <a:r>
              <a:rPr lang="ar-IQ" sz="2400" dirty="0"/>
              <a:t> </a:t>
            </a:r>
            <a:r>
              <a:rPr lang="ar-IQ" sz="2400" dirty="0" err="1"/>
              <a:t>الادارية</a:t>
            </a:r>
            <a:r>
              <a:rPr lang="ar-IQ" sz="2400" dirty="0"/>
              <a:t> التي تنطبق على المؤسسات الصحية والقوانين </a:t>
            </a:r>
            <a:r>
              <a:rPr lang="ar-IQ" sz="2400" dirty="0" err="1"/>
              <a:t>والانظمة</a:t>
            </a:r>
            <a:r>
              <a:rPr lang="ar-IQ" sz="2400" dirty="0"/>
              <a:t> </a:t>
            </a:r>
            <a:r>
              <a:rPr lang="ar-IQ" sz="2400" dirty="0" err="1"/>
              <a:t>الادارية</a:t>
            </a:r>
            <a:r>
              <a:rPr lang="ar-IQ" sz="2400" dirty="0"/>
              <a:t>.</a:t>
            </a:r>
            <a:endParaRPr lang="ar-SA" sz="24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38" name="Rectangle 1"/>
          <p:cNvSpPr>
            <a:spLocks noChangeArrowheads="1"/>
          </p:cNvSpPr>
          <p:nvPr/>
        </p:nvSpPr>
        <p:spPr bwMode="auto">
          <a:xfrm>
            <a:off x="571472" y="103931"/>
            <a:ext cx="8215338" cy="186944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tab pos="587375" algn="l"/>
              </a:tabLst>
            </a:pPr>
            <a:r>
              <a:rPr kumimoji="0" lang="ar-IQ" sz="2400" b="1" i="0" u="none" strike="noStrike" cap="none" normalizeH="0" baseline="0" dirty="0">
                <a:ln>
                  <a:noFill/>
                </a:ln>
                <a:solidFill>
                  <a:schemeClr val="accent5">
                    <a:lumMod val="75000"/>
                  </a:schemeClr>
                </a:solidFill>
                <a:effectLst/>
                <a:latin typeface="Simplified Arabic" pitchFamily="18" charset="-78"/>
                <a:ea typeface="Times New Roman" pitchFamily="18" charset="0"/>
                <a:cs typeface="Simplified Arabic" pitchFamily="18" charset="-78"/>
              </a:rPr>
              <a:t>التنسيق بين المؤسسات الصحية:</a:t>
            </a:r>
            <a:endParaRPr kumimoji="0" lang="en-US" sz="2400" b="0" i="0" u="none" strike="noStrike" cap="none" normalizeH="0" baseline="0" dirty="0">
              <a:ln>
                <a:noFill/>
              </a:ln>
              <a:solidFill>
                <a:schemeClr val="accent5">
                  <a:lumMod val="75000"/>
                </a:schemeClr>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587375" algn="l"/>
              </a:tabLst>
            </a:pP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مفهوم التنسيق:هو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احداث</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الترتيبات المناسبة في التنظيم بهدف ربط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الانظمة</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الفرعية مع بعضها للوصول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الى</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الاهداف</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بدون تكرار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او</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ازدواجية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او</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فجوات العمل، وهذا المفهوم يمكن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ان</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يمتد ويشمل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ماهو</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داخل المؤسسة الصحية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او</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خارجها.</a:t>
            </a:r>
            <a:endParaRPr kumimoji="0" lang="ar-IQ" sz="2400" b="0" i="0" u="none" strike="noStrike" cap="none" normalizeH="0" baseline="0" dirty="0">
              <a:ln>
                <a:noFill/>
              </a:ln>
              <a:solidFill>
                <a:schemeClr val="tx1"/>
              </a:solidFill>
              <a:effectLst/>
              <a:latin typeface="Arial" pitchFamily="34" charset="0"/>
              <a:cs typeface="Arial" pitchFamily="34" charset="0"/>
            </a:endParaRPr>
          </a:p>
        </p:txBody>
      </p:sp>
      <p:sp>
        <p:nvSpPr>
          <p:cNvPr id="1048639" name="Rectangle 2"/>
          <p:cNvSpPr>
            <a:spLocks noChangeArrowheads="1"/>
          </p:cNvSpPr>
          <p:nvPr/>
        </p:nvSpPr>
        <p:spPr bwMode="auto">
          <a:xfrm>
            <a:off x="3571868" y="2224437"/>
            <a:ext cx="5286380"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tab pos="587375" algn="l"/>
              </a:tabLst>
            </a:pPr>
            <a:r>
              <a:rPr kumimoji="0" lang="ar-IQ" sz="2400" b="1" i="0" u="none" strike="noStrike" cap="none" normalizeH="0" baseline="0" dirty="0" err="1">
                <a:ln>
                  <a:noFill/>
                </a:ln>
                <a:solidFill>
                  <a:schemeClr val="accent5">
                    <a:lumMod val="75000"/>
                  </a:schemeClr>
                </a:solidFill>
                <a:effectLst/>
                <a:latin typeface="Simplified Arabic" pitchFamily="18" charset="-78"/>
                <a:ea typeface="Times New Roman" pitchFamily="18" charset="0"/>
                <a:cs typeface="Simplified Arabic" pitchFamily="18" charset="-78"/>
              </a:rPr>
              <a:t>ماهو</a:t>
            </a:r>
            <a:r>
              <a:rPr kumimoji="0" lang="ar-IQ" sz="2400" b="1" i="0" u="none" strike="noStrike" cap="none" normalizeH="0" baseline="0" dirty="0">
                <a:ln>
                  <a:noFill/>
                </a:ln>
                <a:solidFill>
                  <a:schemeClr val="accent5">
                    <a:lumMod val="75000"/>
                  </a:schemeClr>
                </a:solidFill>
                <a:effectLst/>
                <a:latin typeface="Simplified Arabic" pitchFamily="18" charset="-78"/>
                <a:ea typeface="Times New Roman" pitchFamily="18" charset="0"/>
                <a:cs typeface="Simplified Arabic" pitchFamily="18" charset="-78"/>
              </a:rPr>
              <a:t> الفرق بين التعاون والتنسيق</a:t>
            </a:r>
            <a:endParaRPr kumimoji="0" lang="ar-IQ" sz="2400" b="0" i="0" u="none" strike="noStrike" cap="none" normalizeH="0" baseline="0" dirty="0">
              <a:ln>
                <a:noFill/>
              </a:ln>
              <a:solidFill>
                <a:schemeClr val="accent5">
                  <a:lumMod val="75000"/>
                </a:schemeClr>
              </a:solidFill>
              <a:effectLst/>
              <a:latin typeface="Arial" pitchFamily="34" charset="0"/>
              <a:cs typeface="Arial" pitchFamily="34" charset="0"/>
            </a:endParaRPr>
          </a:p>
        </p:txBody>
      </p:sp>
      <p:graphicFrame>
        <p:nvGraphicFramePr>
          <p:cNvPr id="4194306" name="Table 3"/>
          <p:cNvGraphicFramePr>
            <a:graphicFrameLocks noGrp="1"/>
          </p:cNvGraphicFramePr>
          <p:nvPr/>
        </p:nvGraphicFramePr>
        <p:xfrm>
          <a:off x="1285852" y="2928934"/>
          <a:ext cx="7268858" cy="3071833"/>
        </p:xfrm>
        <a:graphic>
          <a:graphicData uri="http://schemas.openxmlformats.org/drawingml/2006/table">
            <a:tbl>
              <a:tblPr rtl="1">
                <a:tableStyleId>{5DA37D80-6434-44D0-A028-1B22A696006F}</a:tableStyleId>
              </a:tblPr>
              <a:tblGrid>
                <a:gridCol w="3634429">
                  <a:extLst>
                    <a:ext uri="{9D8B030D-6E8A-4147-A177-3AD203B41FA5}">
                      <a16:colId xmlns:a16="http://schemas.microsoft.com/office/drawing/2014/main" val="20000"/>
                    </a:ext>
                  </a:extLst>
                </a:gridCol>
                <a:gridCol w="3634429">
                  <a:extLst>
                    <a:ext uri="{9D8B030D-6E8A-4147-A177-3AD203B41FA5}">
                      <a16:colId xmlns:a16="http://schemas.microsoft.com/office/drawing/2014/main" val="20001"/>
                    </a:ext>
                  </a:extLst>
                </a:gridCol>
              </a:tblGrid>
              <a:tr h="307183">
                <a:tc>
                  <a:txBody>
                    <a:bodyPr/>
                    <a:lstStyle/>
                    <a:p>
                      <a:pPr algn="ctr" rtl="1">
                        <a:spcAft>
                          <a:spcPts val="0"/>
                        </a:spcAft>
                        <a:tabLst>
                          <a:tab pos="588010" algn="l"/>
                        </a:tabLst>
                      </a:pPr>
                      <a:r>
                        <a:rPr lang="ar-IQ" sz="2000" dirty="0"/>
                        <a:t>التعاون</a:t>
                      </a:r>
                      <a:endParaRPr lang="en-US" sz="2000" dirty="0">
                        <a:latin typeface="Times New Roman"/>
                        <a:ea typeface="Times New Roman"/>
                      </a:endParaRPr>
                    </a:p>
                  </a:txBody>
                  <a:tcPr marL="68580" marR="68580" marT="0" marB="0" anchor="ctr">
                    <a:solidFill>
                      <a:schemeClr val="bg1">
                        <a:lumMod val="85000"/>
                      </a:schemeClr>
                    </a:solidFill>
                  </a:tcPr>
                </a:tc>
                <a:tc>
                  <a:txBody>
                    <a:bodyPr/>
                    <a:lstStyle/>
                    <a:p>
                      <a:pPr algn="ctr" rtl="1">
                        <a:spcAft>
                          <a:spcPts val="0"/>
                        </a:spcAft>
                        <a:tabLst>
                          <a:tab pos="588010" algn="l"/>
                        </a:tabLst>
                      </a:pPr>
                      <a:r>
                        <a:rPr lang="ar-IQ" sz="2000" dirty="0"/>
                        <a:t>التنسيق</a:t>
                      </a:r>
                      <a:endParaRPr lang="en-US" sz="2000" dirty="0">
                        <a:latin typeface="Times New Roman"/>
                        <a:ea typeface="Times New Roman"/>
                      </a:endParaRPr>
                    </a:p>
                  </a:txBody>
                  <a:tcPr marL="68580" marR="68580" marT="0" marB="0" anchor="ctr">
                    <a:solidFill>
                      <a:schemeClr val="bg1">
                        <a:lumMod val="85000"/>
                      </a:schemeClr>
                    </a:solidFill>
                  </a:tcPr>
                </a:tc>
                <a:extLst>
                  <a:ext uri="{0D108BD9-81ED-4DB2-BD59-A6C34878D82A}">
                    <a16:rowId xmlns:a16="http://schemas.microsoft.com/office/drawing/2014/main" val="10000"/>
                  </a:ext>
                </a:extLst>
              </a:tr>
              <a:tr h="307183">
                <a:tc>
                  <a:txBody>
                    <a:bodyPr/>
                    <a:lstStyle/>
                    <a:p>
                      <a:pPr algn="justLow" rtl="1">
                        <a:spcAft>
                          <a:spcPts val="0"/>
                        </a:spcAft>
                        <a:tabLst>
                          <a:tab pos="588010" algn="l"/>
                        </a:tabLst>
                      </a:pPr>
                      <a:r>
                        <a:rPr lang="ar-IQ" sz="2000"/>
                        <a:t>عمل طوعي واختياري</a:t>
                      </a:r>
                      <a:endParaRPr lang="en-US" sz="2000">
                        <a:latin typeface="Times New Roman"/>
                        <a:ea typeface="Times New Roman"/>
                      </a:endParaRPr>
                    </a:p>
                  </a:txBody>
                  <a:tcPr marL="68580" marR="68580" marT="0" marB="0" anchor="ctr"/>
                </a:tc>
                <a:tc>
                  <a:txBody>
                    <a:bodyPr/>
                    <a:lstStyle/>
                    <a:p>
                      <a:pPr algn="justLow" rtl="1">
                        <a:spcAft>
                          <a:spcPts val="0"/>
                        </a:spcAft>
                        <a:tabLst>
                          <a:tab pos="588010" algn="l"/>
                        </a:tabLst>
                      </a:pPr>
                      <a:r>
                        <a:rPr lang="ar-IQ" sz="2000"/>
                        <a:t>عمل الزامي للادارة العليا</a:t>
                      </a:r>
                      <a:endParaRPr lang="en-US" sz="2000">
                        <a:latin typeface="Times New Roman"/>
                        <a:ea typeface="Times New Roman"/>
                      </a:endParaRPr>
                    </a:p>
                  </a:txBody>
                  <a:tcPr marL="68580" marR="68580" marT="0" marB="0" anchor="ctr"/>
                </a:tc>
                <a:extLst>
                  <a:ext uri="{0D108BD9-81ED-4DB2-BD59-A6C34878D82A}">
                    <a16:rowId xmlns:a16="http://schemas.microsoft.com/office/drawing/2014/main" val="10001"/>
                  </a:ext>
                </a:extLst>
              </a:tr>
              <a:tr h="921550">
                <a:tc>
                  <a:txBody>
                    <a:bodyPr/>
                    <a:lstStyle/>
                    <a:p>
                      <a:pPr algn="justLow" rtl="1">
                        <a:spcAft>
                          <a:spcPts val="0"/>
                        </a:spcAft>
                        <a:tabLst>
                          <a:tab pos="588010" algn="l"/>
                        </a:tabLst>
                      </a:pPr>
                      <a:r>
                        <a:rPr lang="ar-IQ" sz="2000" dirty="0"/>
                        <a:t>التعاون ينحصر في هدف معين يزول </a:t>
                      </a:r>
                      <a:r>
                        <a:rPr lang="ar-IQ" sz="2000" dirty="0" err="1"/>
                        <a:t>او</a:t>
                      </a:r>
                      <a:r>
                        <a:rPr lang="ar-IQ" sz="2000" dirty="0"/>
                        <a:t> يتقلص بحدود زوال ذلك الهدف</a:t>
                      </a:r>
                      <a:endParaRPr lang="en-US" sz="2000" dirty="0">
                        <a:latin typeface="Times New Roman"/>
                        <a:ea typeface="Times New Roman"/>
                      </a:endParaRPr>
                    </a:p>
                  </a:txBody>
                  <a:tcPr marL="68580" marR="68580" marT="0" marB="0" anchor="ctr"/>
                </a:tc>
                <a:tc>
                  <a:txBody>
                    <a:bodyPr/>
                    <a:lstStyle/>
                    <a:p>
                      <a:pPr algn="justLow" rtl="1">
                        <a:spcAft>
                          <a:spcPts val="0"/>
                        </a:spcAft>
                        <a:tabLst>
                          <a:tab pos="588010" algn="l"/>
                        </a:tabLst>
                      </a:pPr>
                      <a:r>
                        <a:rPr lang="ar-IQ" sz="2000" dirty="0"/>
                        <a:t>التنسيق عمل مستمر يتوافق مع حالة الاستمرار والتفاعل للمؤسسة الصحية وبقائها لخدمة المجتمع.</a:t>
                      </a:r>
                      <a:endParaRPr lang="en-US" sz="2000" dirty="0">
                        <a:latin typeface="Times New Roman"/>
                        <a:ea typeface="Times New Roman"/>
                      </a:endParaRPr>
                    </a:p>
                  </a:txBody>
                  <a:tcPr marL="68580" marR="68580" marT="0" marB="0" anchor="ctr"/>
                </a:tc>
                <a:extLst>
                  <a:ext uri="{0D108BD9-81ED-4DB2-BD59-A6C34878D82A}">
                    <a16:rowId xmlns:a16="http://schemas.microsoft.com/office/drawing/2014/main" val="10002"/>
                  </a:ext>
                </a:extLst>
              </a:tr>
              <a:tr h="307183">
                <a:tc>
                  <a:txBody>
                    <a:bodyPr/>
                    <a:lstStyle/>
                    <a:p>
                      <a:pPr algn="justLow" rtl="1">
                        <a:spcAft>
                          <a:spcPts val="0"/>
                        </a:spcAft>
                        <a:tabLst>
                          <a:tab pos="588010" algn="l"/>
                        </a:tabLst>
                      </a:pPr>
                      <a:r>
                        <a:rPr lang="ar-IQ" sz="2000"/>
                        <a:t>التعاون يرتبط بمدى زمني محدد</a:t>
                      </a:r>
                      <a:endParaRPr lang="en-US" sz="2000">
                        <a:latin typeface="Times New Roman"/>
                        <a:ea typeface="Times New Roman"/>
                      </a:endParaRPr>
                    </a:p>
                  </a:txBody>
                  <a:tcPr marL="68580" marR="68580" marT="0" marB="0" anchor="ctr"/>
                </a:tc>
                <a:tc>
                  <a:txBody>
                    <a:bodyPr/>
                    <a:lstStyle/>
                    <a:p>
                      <a:pPr algn="justLow" rtl="1">
                        <a:spcAft>
                          <a:spcPts val="0"/>
                        </a:spcAft>
                        <a:tabLst>
                          <a:tab pos="588010" algn="l"/>
                        </a:tabLst>
                      </a:pPr>
                      <a:r>
                        <a:rPr lang="ar-IQ" sz="2000"/>
                        <a:t>التنسيق مستمر الى امد غير محدد</a:t>
                      </a:r>
                      <a:endParaRPr lang="en-US" sz="2000">
                        <a:latin typeface="Times New Roman"/>
                        <a:ea typeface="Times New Roman"/>
                      </a:endParaRPr>
                    </a:p>
                  </a:txBody>
                  <a:tcPr marL="68580" marR="68580" marT="0" marB="0" anchor="ctr"/>
                </a:tc>
                <a:extLst>
                  <a:ext uri="{0D108BD9-81ED-4DB2-BD59-A6C34878D82A}">
                    <a16:rowId xmlns:a16="http://schemas.microsoft.com/office/drawing/2014/main" val="10003"/>
                  </a:ext>
                </a:extLst>
              </a:tr>
              <a:tr h="614367">
                <a:tc>
                  <a:txBody>
                    <a:bodyPr/>
                    <a:lstStyle/>
                    <a:p>
                      <a:pPr algn="justLow" rtl="1">
                        <a:spcAft>
                          <a:spcPts val="0"/>
                        </a:spcAft>
                        <a:tabLst>
                          <a:tab pos="588010" algn="l"/>
                        </a:tabLst>
                      </a:pPr>
                      <a:r>
                        <a:rPr lang="ar-IQ" sz="2000"/>
                        <a:t>التعاون تحكمه القرارات الشخصية</a:t>
                      </a:r>
                      <a:endParaRPr lang="en-US" sz="2000">
                        <a:latin typeface="Times New Roman"/>
                        <a:ea typeface="Times New Roman"/>
                      </a:endParaRPr>
                    </a:p>
                  </a:txBody>
                  <a:tcPr marL="68580" marR="68580" marT="0" marB="0" anchor="ctr"/>
                </a:tc>
                <a:tc>
                  <a:txBody>
                    <a:bodyPr/>
                    <a:lstStyle/>
                    <a:p>
                      <a:pPr algn="justLow" rtl="1">
                        <a:spcAft>
                          <a:spcPts val="0"/>
                        </a:spcAft>
                        <a:tabLst>
                          <a:tab pos="588010" algn="l"/>
                        </a:tabLst>
                      </a:pPr>
                      <a:r>
                        <a:rPr lang="ar-IQ" sz="2000"/>
                        <a:t>التنسيق وظيفة بين مجموعة الوظائف التي تمارس في المؤسسات الصحية.</a:t>
                      </a:r>
                      <a:endParaRPr lang="en-US" sz="2000">
                        <a:latin typeface="Times New Roman"/>
                        <a:ea typeface="Times New Roman"/>
                      </a:endParaRPr>
                    </a:p>
                  </a:txBody>
                  <a:tcPr marL="68580" marR="68580" marT="0" marB="0" anchor="ctr"/>
                </a:tc>
                <a:extLst>
                  <a:ext uri="{0D108BD9-81ED-4DB2-BD59-A6C34878D82A}">
                    <a16:rowId xmlns:a16="http://schemas.microsoft.com/office/drawing/2014/main" val="10004"/>
                  </a:ext>
                </a:extLst>
              </a:tr>
              <a:tr h="614367">
                <a:tc>
                  <a:txBody>
                    <a:bodyPr/>
                    <a:lstStyle/>
                    <a:p>
                      <a:pPr algn="justLow" rtl="1">
                        <a:spcAft>
                          <a:spcPts val="0"/>
                        </a:spcAft>
                        <a:tabLst>
                          <a:tab pos="588010" algn="l"/>
                        </a:tabLst>
                      </a:pPr>
                      <a:r>
                        <a:rPr lang="ar-IQ" sz="2000" dirty="0"/>
                        <a:t>يغلب على التعاون </a:t>
                      </a:r>
                      <a:r>
                        <a:rPr lang="ar-IQ" sz="2000" dirty="0" err="1"/>
                        <a:t>ان</a:t>
                      </a:r>
                      <a:r>
                        <a:rPr lang="ar-IQ" sz="2000" dirty="0"/>
                        <a:t> تكون </a:t>
                      </a:r>
                      <a:r>
                        <a:rPr lang="ar-IQ" sz="2000" dirty="0" err="1"/>
                        <a:t>اطرافه</a:t>
                      </a:r>
                      <a:r>
                        <a:rPr lang="ar-IQ" sz="2000" dirty="0"/>
                        <a:t> محدودة ومعدودة</a:t>
                      </a:r>
                      <a:endParaRPr lang="en-US" sz="2000" dirty="0">
                        <a:latin typeface="Times New Roman"/>
                        <a:ea typeface="Times New Roman"/>
                      </a:endParaRPr>
                    </a:p>
                  </a:txBody>
                  <a:tcPr marL="68580" marR="68580" marT="0" marB="0" anchor="ctr"/>
                </a:tc>
                <a:tc>
                  <a:txBody>
                    <a:bodyPr/>
                    <a:lstStyle/>
                    <a:p>
                      <a:pPr algn="justLow" rtl="1">
                        <a:spcAft>
                          <a:spcPts val="0"/>
                        </a:spcAft>
                        <a:tabLst>
                          <a:tab pos="588010" algn="l"/>
                        </a:tabLst>
                      </a:pPr>
                      <a:r>
                        <a:rPr lang="ar-IQ" sz="2000" dirty="0"/>
                        <a:t>التنسيق يتم مع عدد غير قليل من المؤسسات</a:t>
                      </a:r>
                      <a:endParaRPr lang="en-US" sz="2000" dirty="0">
                        <a:latin typeface="Times New Roman"/>
                        <a:ea typeface="Times New Roman"/>
                      </a:endParaRPr>
                    </a:p>
                  </a:txBody>
                  <a:tcPr marL="68580" marR="68580" marT="0" marB="0" anchor="ctr"/>
                </a:tc>
                <a:extLst>
                  <a:ext uri="{0D108BD9-81ED-4DB2-BD59-A6C34878D82A}">
                    <a16:rowId xmlns:a16="http://schemas.microsoft.com/office/drawing/2014/main" val="10005"/>
                  </a:ext>
                </a:extLst>
              </a:tr>
            </a:tbl>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40" name="Rectangle 1"/>
          <p:cNvSpPr>
            <a:spLocks noChangeArrowheads="1"/>
          </p:cNvSpPr>
          <p:nvPr/>
        </p:nvSpPr>
        <p:spPr bwMode="auto">
          <a:xfrm>
            <a:off x="928662" y="446932"/>
            <a:ext cx="7643866" cy="637794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tab pos="587375" algn="l"/>
                <a:tab pos="962025" algn="l"/>
              </a:tabLst>
            </a:pPr>
            <a:r>
              <a:rPr kumimoji="0" lang="ar-IQ" sz="2800" b="1" i="0" u="none" strike="noStrike" cap="none" normalizeH="0" baseline="0" dirty="0">
                <a:ln>
                  <a:noFill/>
                </a:ln>
                <a:solidFill>
                  <a:schemeClr val="accent5">
                    <a:lumMod val="75000"/>
                  </a:schemeClr>
                </a:solidFill>
                <a:effectLst/>
                <a:latin typeface="Simplified Arabic" pitchFamily="18" charset="-78"/>
                <a:ea typeface="Times New Roman" pitchFamily="18" charset="0"/>
                <a:cs typeface="Simplified Arabic" pitchFamily="18" charset="-78"/>
              </a:rPr>
              <a:t>تعريف التنسيق: </a:t>
            </a: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هنالك عدد من </a:t>
            </a:r>
            <a:r>
              <a:rPr kumimoji="0" lang="ar-IQ"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التعاريف</a:t>
            </a: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التي تؤكد مجموعها على </a:t>
            </a:r>
            <a:r>
              <a:rPr kumimoji="0" lang="ar-IQ"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ان</a:t>
            </a: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التنسيق وظيفة </a:t>
            </a:r>
            <a:r>
              <a:rPr kumimoji="0" lang="ar-IQ"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ادارية</a:t>
            </a: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ضمن وظائف المدير ومنها:</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587375" algn="l"/>
                <a:tab pos="962025" algn="l"/>
              </a:tabLst>
            </a:pP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"عملية تكامل نشاطات </a:t>
            </a:r>
            <a:r>
              <a:rPr kumimoji="0" lang="ar-IQ"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واهداف</a:t>
            </a: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ووحدات التنظيم المختلفة بهدف انجازها وبفاعلية"</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587375" algn="l"/>
                <a:tab pos="962025" algn="l"/>
              </a:tabLst>
            </a:pPr>
            <a:r>
              <a:rPr kumimoji="0" lang="ar-IQ"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او</a:t>
            </a: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كما عرفها </a:t>
            </a:r>
            <a:r>
              <a:rPr kumimoji="0" lang="en-US"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Desster</a:t>
            </a: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"الترتيب المنظم لجهود المرؤوسين والعاملين في تنظيم بغية تقديم عمل متكامل وموحد للوصول نحو هدف مشترك"</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587375" algn="l"/>
                <a:tab pos="962025" algn="l"/>
              </a:tabLst>
            </a:pP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الحاجة </a:t>
            </a:r>
            <a:r>
              <a:rPr kumimoji="0" lang="ar-IQ"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الى</a:t>
            </a: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التنسيق في المؤسسات الصحية </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587375" algn="l"/>
                <a:tab pos="962025" algn="l"/>
              </a:tabLst>
            </a:pP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تبرز الحاجة </a:t>
            </a:r>
            <a:r>
              <a:rPr kumimoji="0" lang="ar-IQ"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الاساسية</a:t>
            </a: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للتنسيق في المؤسسات الصحية المختلفة من خلال درجة الاعتمادية فيما بين بعضها مع البعض </a:t>
            </a:r>
            <a:r>
              <a:rPr kumimoji="0" lang="ar-IQ"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الاخر</a:t>
            </a: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وهي:</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457200" marR="0" lvl="1" indent="0" algn="justLow" defTabSz="914400" rtl="1" eaLnBrk="0" fontAlgn="base" latinLnBrk="0" hangingPunct="0">
              <a:lnSpc>
                <a:spcPct val="100000"/>
              </a:lnSpc>
              <a:spcBef>
                <a:spcPct val="0"/>
              </a:spcBef>
              <a:spcAft>
                <a:spcPct val="0"/>
              </a:spcAft>
              <a:buClrTx/>
              <a:buSzTx/>
              <a:buFontTx/>
              <a:buAutoNum type="arabicPeriod"/>
              <a:tabLst>
                <a:tab pos="587375" algn="l"/>
                <a:tab pos="962025" algn="l"/>
              </a:tabLst>
            </a:pP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الاعتماد التراكمي.</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457200" marR="0" lvl="1" indent="0" algn="justLow" defTabSz="914400" rtl="1" eaLnBrk="0" fontAlgn="base" latinLnBrk="0" hangingPunct="0">
              <a:lnSpc>
                <a:spcPct val="100000"/>
              </a:lnSpc>
              <a:spcBef>
                <a:spcPct val="0"/>
              </a:spcBef>
              <a:spcAft>
                <a:spcPct val="0"/>
              </a:spcAft>
              <a:buClrTx/>
              <a:buSzTx/>
              <a:buFontTx/>
              <a:buAutoNum type="arabicPeriod"/>
              <a:tabLst>
                <a:tab pos="587375" algn="l"/>
                <a:tab pos="962025" algn="l"/>
              </a:tabLst>
            </a:pP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الاعتماد </a:t>
            </a:r>
            <a:r>
              <a:rPr kumimoji="0" lang="ar-IQ"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التتابعي</a:t>
            </a: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457200" marR="0" lvl="1" indent="0" algn="justLow" defTabSz="914400" rtl="1" eaLnBrk="0" fontAlgn="base" latinLnBrk="0" hangingPunct="0">
              <a:lnSpc>
                <a:spcPct val="100000"/>
              </a:lnSpc>
              <a:spcBef>
                <a:spcPct val="0"/>
              </a:spcBef>
              <a:spcAft>
                <a:spcPct val="0"/>
              </a:spcAft>
              <a:buClrTx/>
              <a:buSzTx/>
              <a:buFontTx/>
              <a:buAutoNum type="arabicPeriod"/>
              <a:tabLst>
                <a:tab pos="587375" algn="l"/>
                <a:tab pos="962025" algn="l"/>
              </a:tabLst>
            </a:pP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الاعتماد التبادلي.</a:t>
            </a:r>
            <a:endParaRPr kumimoji="0" lang="ar-IQ" sz="2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41" name="Rectangle 1"/>
          <p:cNvSpPr>
            <a:spLocks noChangeArrowheads="1"/>
          </p:cNvSpPr>
          <p:nvPr/>
        </p:nvSpPr>
        <p:spPr bwMode="auto">
          <a:xfrm>
            <a:off x="1285852" y="658613"/>
            <a:ext cx="6500858" cy="51206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tab pos="504825" algn="l"/>
                <a:tab pos="587375" algn="l"/>
              </a:tabLst>
            </a:pPr>
            <a:r>
              <a:rPr kumimoji="0" lang="ar-IQ" sz="2800" b="1" i="0" u="none" strike="noStrike" cap="none" normalizeH="0" baseline="0" dirty="0" err="1">
                <a:ln>
                  <a:noFill/>
                </a:ln>
                <a:solidFill>
                  <a:schemeClr val="accent5">
                    <a:lumMod val="75000"/>
                  </a:schemeClr>
                </a:solidFill>
                <a:effectLst/>
                <a:latin typeface="Simplified Arabic" pitchFamily="18" charset="-78"/>
                <a:ea typeface="Times New Roman" pitchFamily="18" charset="0"/>
                <a:cs typeface="Simplified Arabic" pitchFamily="18" charset="-78"/>
              </a:rPr>
              <a:t>ادوات</a:t>
            </a:r>
            <a:r>
              <a:rPr kumimoji="0" lang="ar-IQ" sz="2800" b="1" i="0" u="none" strike="noStrike" cap="none" normalizeH="0" baseline="0" dirty="0">
                <a:ln>
                  <a:noFill/>
                </a:ln>
                <a:solidFill>
                  <a:schemeClr val="accent5">
                    <a:lumMod val="75000"/>
                  </a:schemeClr>
                </a:solidFill>
                <a:effectLst/>
                <a:latin typeface="Simplified Arabic" pitchFamily="18" charset="-78"/>
                <a:ea typeface="Times New Roman" pitchFamily="18" charset="0"/>
                <a:cs typeface="Simplified Arabic" pitchFamily="18" charset="-78"/>
              </a:rPr>
              <a:t> التنسيق:</a:t>
            </a:r>
            <a:endParaRPr kumimoji="0" lang="en-US" sz="2800" b="1" i="0" u="none" strike="noStrike" cap="none" normalizeH="0" baseline="0" dirty="0">
              <a:ln>
                <a:noFill/>
              </a:ln>
              <a:solidFill>
                <a:schemeClr val="accent5">
                  <a:lumMod val="75000"/>
                </a:schemeClr>
              </a:solidFill>
              <a:effectLst/>
              <a:latin typeface="Simplified Arabic" pitchFamily="18" charset="-78"/>
              <a:ea typeface="Times New Roman" pitchFamily="18" charset="0"/>
              <a:cs typeface="Simplified Arabic" pitchFamily="18" charset="-78"/>
            </a:endParaRPr>
          </a:p>
          <a:p>
            <a:pPr marL="0" marR="0" lvl="0" indent="0" algn="justLow" defTabSz="914400" rtl="1" eaLnBrk="1" fontAlgn="base" latinLnBrk="0" hangingPunct="1">
              <a:lnSpc>
                <a:spcPct val="100000"/>
              </a:lnSpc>
              <a:spcBef>
                <a:spcPct val="0"/>
              </a:spcBef>
              <a:spcAft>
                <a:spcPct val="0"/>
              </a:spcAft>
              <a:buClrTx/>
              <a:buSzTx/>
              <a:buFontTx/>
              <a:buNone/>
              <a:tabLst>
                <a:tab pos="504825" algn="l"/>
                <a:tab pos="587375" algn="l"/>
              </a:tabLst>
            </a:pP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504825" algn="l"/>
                <a:tab pos="587375" algn="l"/>
              </a:tabLst>
            </a:pP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يعتمد كثير من المؤسسات الصحية على بعض </a:t>
            </a:r>
            <a:r>
              <a:rPr kumimoji="0" lang="ar-IQ"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الاوات</a:t>
            </a: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في التنسيق والهدف من ذلك هو الارتقاء بمستوى </a:t>
            </a:r>
            <a:r>
              <a:rPr kumimoji="0" lang="ar-IQ"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الاداء</a:t>
            </a: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لبلوغ </a:t>
            </a:r>
            <a:r>
              <a:rPr kumimoji="0" lang="ar-IQ"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الاهداف</a:t>
            </a: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المرسومة، ومنها: </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 pos="587375" algn="l"/>
              </a:tabLst>
            </a:pPr>
            <a:r>
              <a:rPr kumimoji="0" lang="ar-IQ"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انظمة</a:t>
            </a: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الاتصالات.</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 pos="587375" algn="l"/>
              </a:tabLst>
            </a:pP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اللجان المشتركة</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 pos="587375" algn="l"/>
              </a:tabLst>
            </a:pP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اللجان المؤقتة.</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 pos="587375" algn="l"/>
              </a:tabLst>
            </a:pP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اللجان </a:t>
            </a:r>
            <a:r>
              <a:rPr kumimoji="0" lang="ar-IQ"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الدائمية</a:t>
            </a: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 pos="587375" algn="l"/>
              </a:tabLst>
            </a:pPr>
            <a:r>
              <a:rPr kumimoji="0" lang="ar-IQ"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انظمة</a:t>
            </a: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المعلومات.</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 pos="587375" algn="l"/>
              </a:tabLst>
            </a:pP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حلقات التوعية.</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 pos="587375" algn="l"/>
              </a:tabLst>
            </a:pPr>
            <a:r>
              <a:rPr kumimoji="0" lang="ar-IQ"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الادارة</a:t>
            </a: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العليا.</a:t>
            </a:r>
            <a:endParaRPr kumimoji="0" lang="ar-IQ" sz="2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42" name="Title 1"/>
          <p:cNvSpPr>
            <a:spLocks noGrp="1"/>
          </p:cNvSpPr>
          <p:nvPr>
            <p:ph type="title"/>
          </p:nvPr>
        </p:nvSpPr>
        <p:spPr>
          <a:xfrm>
            <a:off x="457200" y="274638"/>
            <a:ext cx="8229600" cy="868346"/>
          </a:xfrm>
        </p:spPr>
        <p:style>
          <a:lnRef idx="1">
            <a:schemeClr val="accent5"/>
          </a:lnRef>
          <a:fillRef idx="3">
            <a:schemeClr val="accent5"/>
          </a:fillRef>
          <a:effectRef idx="2">
            <a:schemeClr val="accent5"/>
          </a:effectRef>
          <a:fontRef idx="minor">
            <a:schemeClr val="lt1"/>
          </a:fontRef>
        </p:style>
        <p:txBody>
          <a:bodyPr anchor="t" anchorCtr="1">
            <a:normAutofit/>
          </a:bodyPr>
          <a:lstStyle/>
          <a:p>
            <a:r>
              <a:rPr lang="ar-IQ" b="1" dirty="0"/>
              <a:t>الاختبار </a:t>
            </a:r>
            <a:r>
              <a:rPr lang="ar-IQ" b="1" dirty="0" err="1"/>
              <a:t>البعدي</a:t>
            </a:r>
            <a:r>
              <a:rPr lang="ar-IQ" b="1" dirty="0"/>
              <a:t>:</a:t>
            </a:r>
            <a:endParaRPr lang="en-US" b="1" dirty="0"/>
          </a:p>
        </p:txBody>
      </p:sp>
      <p:sp>
        <p:nvSpPr>
          <p:cNvPr id="1048643" name="Rectangle 1"/>
          <p:cNvSpPr>
            <a:spLocks noChangeArrowheads="1"/>
          </p:cNvSpPr>
          <p:nvPr/>
        </p:nvSpPr>
        <p:spPr bwMode="auto">
          <a:xfrm>
            <a:off x="214282" y="1449702"/>
            <a:ext cx="8572528" cy="50698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tab pos="587375" algn="l"/>
              </a:tabLst>
            </a:pP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س1: تلعب المتغيرات البيئية في طبيعة العمل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الاداري</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في المؤسسات الصحية دور مهم وتنعكس على مجمل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الاعمال</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الطبية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والادارية</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وضح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اهمية</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البيئة الخارجية المحيطة بالمستشفى.</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587375" algn="l"/>
              </a:tabLst>
            </a:pP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س2: البيئة الداخلية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لهادور</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مهم في طبيعة العمل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الاداري</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في المؤسسات الصحية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ماهي</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وما هو تأثير ذلك على المنظمات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الادارية</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587375" algn="l"/>
              </a:tabLst>
            </a:pP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س3: هنالك مجموعة من الوظائف التي يمارسها المدير المالي في المستشفى عددها واشرح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اهم</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تأثيراتها؟</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587375" algn="l"/>
              </a:tabLst>
            </a:pP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س4: تلعب الوظائف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الادارية</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العامة دور مهم في انجاز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اهداف</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المنظمة وضح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اهم</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الوظائف التي يمارسها المدير في المستشفى؟</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587375" algn="l"/>
              </a:tabLst>
            </a:pP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س5: عرف المستشفى من وجهة نظر منظمة الصحة العالمية مع توضيح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لاهم</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المهام الرئيسية للمستشفى.</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587375" algn="l"/>
              </a:tabLst>
            </a:pP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س6:بين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اهم</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اهداف</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المستشفيات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وماهو</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مفهوم المستشفى تبعاً للعلاقة القائمة بين المؤسسات الصحية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والاطراف</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التي تتعامل معها؟</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587375" algn="l"/>
              </a:tabLst>
            </a:pP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س7: هنالك عدد من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الانواع</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تضيف المستشفيات وضح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اهم</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تلك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الانواع</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a:t>
            </a:r>
            <a:endParaRPr kumimoji="0" lang="ar-IQ" sz="24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44" name="AutoShape 1"/>
          <p:cNvSpPr>
            <a:spLocks noChangeArrowheads="1"/>
          </p:cNvSpPr>
          <p:nvPr/>
        </p:nvSpPr>
        <p:spPr bwMode="auto">
          <a:xfrm>
            <a:off x="714374" y="142852"/>
            <a:ext cx="7000897" cy="742934"/>
          </a:xfrm>
          <a:prstGeom prst="ribbon">
            <a:avLst>
              <a:gd name="adj1" fmla="val 12500"/>
              <a:gd name="adj2" fmla="val 50000"/>
            </a:avLst>
          </a:prstGeom>
          <a:solidFill>
            <a:srgbClr val="D99594"/>
          </a:solidFill>
          <a:ln w="9525">
            <a:solidFill>
              <a:srgbClr val="000000"/>
            </a:solidFill>
            <a:round/>
            <a:headEnd/>
            <a:tailEnd/>
          </a:ln>
          <a:effectLst>
            <a:outerShdw dist="107763" dir="18900000" algn="ctr" rotWithShape="0">
              <a:srgbClr val="808080">
                <a:alpha val="50000"/>
              </a:srgbClr>
            </a:outerShdw>
          </a:effectLst>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pPr>
            <a:r>
              <a:rPr kumimoji="0" lang="ar-SA" sz="2000" b="1" i="0" u="none" strike="noStrike" cap="none" normalizeH="0" baseline="0">
                <a:ln>
                  <a:noFill/>
                </a:ln>
                <a:solidFill>
                  <a:schemeClr val="tx1"/>
                </a:solidFill>
                <a:effectLst/>
                <a:latin typeface="Simplified Arabic" pitchFamily="18" charset="-78"/>
                <a:ea typeface="Arial" pitchFamily="34" charset="0"/>
                <a:cs typeface="Simplified Arabic" pitchFamily="18" charset="-78"/>
              </a:rPr>
              <a:t>الوحدة الثالثة</a:t>
            </a:r>
          </a:p>
          <a:p>
            <a:pPr marL="0" marR="0" lvl="0" indent="0" algn="ctr" defTabSz="914400" rtl="1" eaLnBrk="1" fontAlgn="base" latinLnBrk="0" hangingPunct="1">
              <a:lnSpc>
                <a:spcPct val="100000"/>
              </a:lnSpc>
              <a:spcBef>
                <a:spcPct val="0"/>
              </a:spcBef>
              <a:spcAft>
                <a:spcPts val="1000"/>
              </a:spcAft>
              <a:buClrTx/>
              <a:buSzTx/>
              <a:buFontTx/>
              <a:buNone/>
            </a:pPr>
            <a:endParaRPr kumimoji="0" lang="en-US" sz="1800" b="1" i="0" u="none" strike="noStrike" cap="none" normalizeH="0" baseline="0">
              <a:ln>
                <a:noFill/>
              </a:ln>
              <a:solidFill>
                <a:schemeClr val="tx1"/>
              </a:solidFill>
              <a:effectLst/>
              <a:latin typeface="Simplified Arabic" pitchFamily="18" charset="-78"/>
              <a:ea typeface="Arial" pitchFamily="34" charset="0"/>
              <a:cs typeface="Simplified Arabic" pitchFamily="18" charset="-78"/>
            </a:endParaRPr>
          </a:p>
          <a:p>
            <a:pPr marL="0" marR="0" lvl="0" indent="0" algn="ctr" defTabSz="914400" rtl="1" eaLnBrk="1" fontAlgn="base" latinLnBrk="0" hangingPunct="1">
              <a:lnSpc>
                <a:spcPct val="100000"/>
              </a:lnSpc>
              <a:spcBef>
                <a:spcPct val="0"/>
              </a:spcBef>
              <a:spcAft>
                <a:spcPts val="1000"/>
              </a:spcAft>
              <a:buClrTx/>
              <a:buSzTx/>
              <a:buFontTx/>
              <a:buNone/>
            </a:pPr>
            <a:endParaRPr kumimoji="0" lang="en-US" sz="1600" b="1" i="0" u="none" strike="noStrike" cap="none" normalizeH="0" baseline="0">
              <a:ln>
                <a:noFill/>
              </a:ln>
              <a:solidFill>
                <a:schemeClr val="tx1"/>
              </a:solidFill>
              <a:effectLst/>
              <a:latin typeface="Simplified Arabic" pitchFamily="18" charset="-78"/>
              <a:ea typeface="Arial" pitchFamily="34" charset="0"/>
              <a:cs typeface="Simplified Arabic" pitchFamily="18" charset="-78"/>
            </a:endParaRPr>
          </a:p>
          <a:p>
            <a:pPr marL="0" marR="0" lvl="0" indent="0" algn="r" defTabSz="914400" rtl="1" eaLnBrk="1" fontAlgn="base" latinLnBrk="0" hangingPunct="1">
              <a:lnSpc>
                <a:spcPct val="100000"/>
              </a:lnSpc>
              <a:spcBef>
                <a:spcPct val="0"/>
              </a:spcBef>
              <a:spcAft>
                <a:spcPct val="0"/>
              </a:spcAft>
              <a:buClrTx/>
              <a:buSzTx/>
              <a:buFontTx/>
              <a:buNone/>
            </a:pPr>
            <a:endParaRPr kumimoji="0" lang="ar-SA" sz="1800" b="0" i="0" u="none" strike="noStrike" cap="none" normalizeH="0" baseline="0">
              <a:ln>
                <a:noFill/>
              </a:ln>
              <a:solidFill>
                <a:schemeClr val="tx1"/>
              </a:solidFill>
              <a:effectLst/>
              <a:latin typeface="Arial" pitchFamily="34" charset="0"/>
              <a:cs typeface="Arial" pitchFamily="34" charset="0"/>
            </a:endParaRPr>
          </a:p>
        </p:txBody>
      </p:sp>
      <p:sp>
        <p:nvSpPr>
          <p:cNvPr id="1048645" name="AutoShape 2"/>
          <p:cNvSpPr>
            <a:spLocks noChangeArrowheads="1"/>
          </p:cNvSpPr>
          <p:nvPr/>
        </p:nvSpPr>
        <p:spPr bwMode="auto">
          <a:xfrm>
            <a:off x="500034" y="1000108"/>
            <a:ext cx="6929486" cy="1009641"/>
          </a:xfrm>
          <a:prstGeom prst="cloudCallout">
            <a:avLst>
              <a:gd name="adj1" fmla="val 35398"/>
              <a:gd name="adj2" fmla="val 91261"/>
            </a:avLst>
          </a:prstGeom>
          <a:solidFill>
            <a:srgbClr val="243F60"/>
          </a:solidFill>
          <a:ln w="38100">
            <a:solidFill>
              <a:srgbClr val="F2F2F2"/>
            </a:solidFill>
            <a:round/>
            <a:headEnd/>
            <a:tailEnd/>
          </a:ln>
          <a:effectLst>
            <a:outerShdw dist="28398" dir="3806097" algn="ctr" rotWithShape="0">
              <a:srgbClr val="243F60">
                <a:alpha val="50000"/>
              </a:srgbClr>
            </a:outerShdw>
          </a:effectLst>
        </p:spPr>
        <p:txBody>
          <a:bodyPr vert="horz" wrap="square" lIns="91440" tIns="45720" rIns="91440" bIns="45720" numCol="1" anchor="t" anchorCtr="0" compatLnSpc="1">
            <a:prstTxWarp prst="textNoShape">
              <a:avLst/>
            </a:prstTxWarp>
          </a:bodyPr>
          <a:lstStyle/>
          <a:p>
            <a:pPr marL="0" marR="774700" lvl="0" indent="0" algn="ctr" defTabSz="914400" rtl="1" eaLnBrk="1" fontAlgn="base" latinLnBrk="0" hangingPunct="1">
              <a:lnSpc>
                <a:spcPct val="100000"/>
              </a:lnSpc>
              <a:spcBef>
                <a:spcPct val="0"/>
              </a:spcBef>
              <a:spcAft>
                <a:spcPts val="1000"/>
              </a:spcAft>
              <a:buClr>
                <a:srgbClr val="FFFFFF"/>
              </a:buClr>
              <a:buSzTx/>
              <a:buFont typeface="Times New Roman" pitchFamily="18" charset="0"/>
              <a:buChar char="1"/>
            </a:pPr>
            <a:r>
              <a:rPr kumimoji="0" lang="ar-SA" sz="1800" b="1" i="0" u="none" strike="noStrike" cap="none" normalizeH="0" baseline="0">
                <a:ln>
                  <a:noFill/>
                </a:ln>
                <a:solidFill>
                  <a:srgbClr val="FFFFFF"/>
                </a:solidFill>
                <a:effectLst/>
                <a:latin typeface="Simplified Arabic" pitchFamily="18" charset="-78"/>
                <a:ea typeface="Arial" pitchFamily="34" charset="0"/>
                <a:cs typeface="Simplified Arabic" pitchFamily="18" charset="-78"/>
              </a:rPr>
              <a:t>النظرة الشاملة للوحدة الثالثة </a:t>
            </a:r>
            <a:r>
              <a:rPr kumimoji="0" lang="en-US" sz="1800" b="1" i="0" u="none" strike="noStrike" cap="none" normalizeH="0" baseline="0">
                <a:ln>
                  <a:noFill/>
                </a:ln>
                <a:solidFill>
                  <a:srgbClr val="FFFFFF"/>
                </a:solidFill>
                <a:effectLst/>
                <a:latin typeface="Times New Roman" pitchFamily="18" charset="0"/>
                <a:ea typeface="Arial" pitchFamily="34" charset="0"/>
                <a:cs typeface="Simplified Arabic" pitchFamily="18" charset="-78"/>
              </a:rPr>
              <a:t>Over View</a:t>
            </a:r>
          </a:p>
          <a:p>
            <a:pPr marL="0" marR="0" lvl="0" indent="0" algn="r" defTabSz="914400" rtl="1" eaLnBrk="1" fontAlgn="base" latinLnBrk="0" hangingPunct="1">
              <a:lnSpc>
                <a:spcPct val="100000"/>
              </a:lnSpc>
              <a:spcBef>
                <a:spcPct val="0"/>
              </a:spcBef>
              <a:spcAft>
                <a:spcPct val="0"/>
              </a:spcAft>
              <a:buClrTx/>
              <a:buSzTx/>
              <a:buFontTx/>
              <a:buNone/>
            </a:pPr>
            <a:endParaRPr kumimoji="0" lang="ar-SA" sz="1800" b="0" i="0" u="none" strike="noStrike" cap="none" normalizeH="0" baseline="0">
              <a:ln>
                <a:noFill/>
              </a:ln>
              <a:solidFill>
                <a:schemeClr val="tx1"/>
              </a:solidFill>
              <a:effectLst/>
              <a:latin typeface="Arial" pitchFamily="34" charset="0"/>
              <a:cs typeface="Arial" pitchFamily="34" charset="0"/>
            </a:endParaRPr>
          </a:p>
        </p:txBody>
      </p:sp>
      <p:sp>
        <p:nvSpPr>
          <p:cNvPr id="1048646" name="AutoShape 5"/>
          <p:cNvSpPr>
            <a:spLocks noChangeArrowheads="1"/>
          </p:cNvSpPr>
          <p:nvPr/>
        </p:nvSpPr>
        <p:spPr bwMode="auto">
          <a:xfrm>
            <a:off x="5429256" y="2714620"/>
            <a:ext cx="3449646" cy="541338"/>
          </a:xfrm>
          <a:prstGeom prst="bevel">
            <a:avLst>
              <a:gd name="adj" fmla="val 12500"/>
            </a:avLst>
          </a:prstGeom>
          <a:gradFill rotWithShape="1">
            <a:gsLst>
              <a:gs pos="0">
                <a:srgbClr val="FBE4AE"/>
              </a:gs>
              <a:gs pos="13000">
                <a:srgbClr val="BD922A"/>
              </a:gs>
              <a:gs pos="21001">
                <a:srgbClr val="BD922A"/>
              </a:gs>
              <a:gs pos="63000">
                <a:srgbClr val="FBE4AE"/>
              </a:gs>
              <a:gs pos="67000">
                <a:srgbClr val="BD922A"/>
              </a:gs>
              <a:gs pos="69000">
                <a:srgbClr val="835E17"/>
              </a:gs>
              <a:gs pos="82001">
                <a:srgbClr val="A28949"/>
              </a:gs>
              <a:gs pos="100000">
                <a:srgbClr val="FAE3B7"/>
              </a:gs>
            </a:gsLst>
            <a:lin ang="2700000" scaled="1"/>
          </a:gradFill>
          <a:ln w="9525">
            <a:solidFill>
              <a:srgbClr val="000000"/>
            </a:solidFill>
            <a:miter lim="800000"/>
            <a:headEnd/>
            <a:tailEnd/>
          </a:ln>
          <a:effectLst>
            <a:outerShdw sy="-50000" kx="2453608" rotWithShape="0">
              <a:srgbClr val="808080">
                <a:alpha val="50000"/>
              </a:srgbClr>
            </a:outerShdw>
          </a:effectLst>
        </p:spPr>
        <p:txBody>
          <a:bodyPr vert="horz" wrap="square" lIns="91440" tIns="45720" rIns="91440" bIns="45720" numCol="1" anchor="t" anchorCtr="0" compatLnSpc="1">
            <a:prstTxWarp prst="textNoShape">
              <a:avLst/>
            </a:prstTxWarp>
          </a:bodyPr>
          <a:lstStyle/>
          <a:p>
            <a:pPr marL="0" marR="1143000" lvl="0" indent="0" algn="just" defTabSz="914400" rtl="1" eaLnBrk="1" fontAlgn="base" latinLnBrk="0" hangingPunct="1">
              <a:lnSpc>
                <a:spcPct val="100000"/>
              </a:lnSpc>
              <a:spcBef>
                <a:spcPct val="0"/>
              </a:spcBef>
              <a:spcAft>
                <a:spcPts val="1000"/>
              </a:spcAft>
              <a:buClrTx/>
              <a:buSzTx/>
              <a:buFont typeface="Times New Roman" pitchFamily="18" charset="0"/>
              <a:buChar char="أ"/>
            </a:pPr>
            <a:r>
              <a:rPr kumimoji="0" lang="ar-SA" sz="2000" b="1" i="0" u="none" strike="noStrike" cap="none" normalizeH="0" baseline="0">
                <a:ln>
                  <a:noFill/>
                </a:ln>
                <a:solidFill>
                  <a:schemeClr val="tx1"/>
                </a:solidFill>
                <a:effectLst/>
                <a:latin typeface="Simplified Arabic" pitchFamily="18" charset="-78"/>
                <a:ea typeface="Arial" pitchFamily="34" charset="0"/>
                <a:cs typeface="Simplified Arabic" pitchFamily="18" charset="-78"/>
              </a:rPr>
              <a:t>الفئة المستهدفة:</a:t>
            </a:r>
            <a:endParaRPr kumimoji="0" lang="en-US" sz="2000" b="1" i="0" u="none" strike="noStrike" cap="none" normalizeH="0" baseline="0">
              <a:ln>
                <a:noFill/>
              </a:ln>
              <a:solidFill>
                <a:schemeClr val="tx1"/>
              </a:solidFill>
              <a:effectLst/>
              <a:latin typeface="Times New Roman" pitchFamily="18" charset="0"/>
              <a:ea typeface="Arial" pitchFamily="34" charset="0"/>
              <a:cs typeface="Simplified Arabic" pitchFamily="18" charset="-78"/>
            </a:endParaRPr>
          </a:p>
          <a:p>
            <a:pPr marL="0" marR="0" lvl="0" indent="0" algn="r" defTabSz="914400" rtl="1" eaLnBrk="1" fontAlgn="base" latinLnBrk="0" hangingPunct="1">
              <a:lnSpc>
                <a:spcPct val="100000"/>
              </a:lnSpc>
              <a:spcBef>
                <a:spcPct val="0"/>
              </a:spcBef>
              <a:spcAft>
                <a:spcPct val="0"/>
              </a:spcAft>
              <a:buClrTx/>
              <a:buSzTx/>
              <a:buFontTx/>
              <a:buNone/>
            </a:pPr>
            <a:endParaRPr kumimoji="0" lang="ar-SA" sz="2000" b="0" i="0" u="none" strike="noStrike" cap="none" normalizeH="0" baseline="0">
              <a:ln>
                <a:noFill/>
              </a:ln>
              <a:solidFill>
                <a:schemeClr val="tx1"/>
              </a:solidFill>
              <a:effectLst/>
              <a:latin typeface="Arial" pitchFamily="34" charset="0"/>
              <a:cs typeface="Arial" pitchFamily="34" charset="0"/>
            </a:endParaRPr>
          </a:p>
        </p:txBody>
      </p:sp>
      <p:sp>
        <p:nvSpPr>
          <p:cNvPr id="1048647" name="AutoShape 6"/>
          <p:cNvSpPr>
            <a:spLocks noChangeArrowheads="1"/>
          </p:cNvSpPr>
          <p:nvPr/>
        </p:nvSpPr>
        <p:spPr bwMode="auto">
          <a:xfrm>
            <a:off x="5429256" y="4143380"/>
            <a:ext cx="3444885" cy="541338"/>
          </a:xfrm>
          <a:prstGeom prst="bevel">
            <a:avLst>
              <a:gd name="adj" fmla="val 12500"/>
            </a:avLst>
          </a:prstGeom>
          <a:gradFill rotWithShape="1">
            <a:gsLst>
              <a:gs pos="0">
                <a:srgbClr val="FBE4AE"/>
              </a:gs>
              <a:gs pos="13000">
                <a:srgbClr val="BD922A"/>
              </a:gs>
              <a:gs pos="21001">
                <a:srgbClr val="BD922A"/>
              </a:gs>
              <a:gs pos="63000">
                <a:srgbClr val="FBE4AE"/>
              </a:gs>
              <a:gs pos="67000">
                <a:srgbClr val="BD922A"/>
              </a:gs>
              <a:gs pos="69000">
                <a:srgbClr val="835E17"/>
              </a:gs>
              <a:gs pos="82001">
                <a:srgbClr val="A28949"/>
              </a:gs>
              <a:gs pos="100000">
                <a:srgbClr val="FAE3B7"/>
              </a:gs>
            </a:gsLst>
            <a:lin ang="2700000" scaled="1"/>
          </a:gradFill>
          <a:ln w="9525">
            <a:solidFill>
              <a:srgbClr val="000000"/>
            </a:solidFill>
            <a:miter lim="800000"/>
            <a:headEnd/>
            <a:tailEnd/>
          </a:ln>
          <a:effectLst>
            <a:outerShdw sy="-50000" kx="2453608" rotWithShape="0">
              <a:srgbClr val="808080">
                <a:alpha val="50000"/>
              </a:srgbClr>
            </a:outerShdw>
          </a:effectLst>
        </p:spPr>
        <p:txBody>
          <a:bodyPr vert="horz" wrap="square" lIns="91440" tIns="45720" rIns="91440" bIns="45720" numCol="1" anchor="t" anchorCtr="0" compatLnSpc="1">
            <a:prstTxWarp prst="textNoShape">
              <a:avLst/>
            </a:prstTxWarp>
          </a:bodyPr>
          <a:lstStyle/>
          <a:p>
            <a:pPr marL="0" marR="571500" lvl="0" indent="0" algn="just" defTabSz="914400" rtl="1" eaLnBrk="1" fontAlgn="base" latinLnBrk="0" hangingPunct="1">
              <a:lnSpc>
                <a:spcPct val="100000"/>
              </a:lnSpc>
              <a:spcBef>
                <a:spcPct val="0"/>
              </a:spcBef>
              <a:spcAft>
                <a:spcPts val="1000"/>
              </a:spcAft>
              <a:buClrTx/>
              <a:buSzTx/>
              <a:buFontTx/>
              <a:buNone/>
            </a:pPr>
            <a:r>
              <a:rPr kumimoji="0" lang="ar-SA" sz="2000" b="1" i="0" u="none" strike="noStrike" cap="none" normalizeH="0" baseline="0" dirty="0">
                <a:ln>
                  <a:noFill/>
                </a:ln>
                <a:solidFill>
                  <a:schemeClr val="tx1"/>
                </a:solidFill>
                <a:effectLst/>
                <a:latin typeface="Simplified Arabic" pitchFamily="18" charset="-78"/>
                <a:ea typeface="Arial" pitchFamily="34" charset="0"/>
                <a:cs typeface="Simplified Arabic" pitchFamily="18" charset="-78"/>
              </a:rPr>
              <a:t>ب- المبررات: </a:t>
            </a:r>
            <a:r>
              <a:rPr kumimoji="0" lang="en-US" sz="2000" b="1" i="0" u="none" strike="noStrike" cap="none" normalizeH="0" baseline="0" dirty="0">
                <a:ln>
                  <a:noFill/>
                </a:ln>
                <a:solidFill>
                  <a:schemeClr val="tx1"/>
                </a:solidFill>
                <a:effectLst/>
                <a:latin typeface="Times New Roman" pitchFamily="18" charset="0"/>
                <a:ea typeface="Arial" pitchFamily="34" charset="0"/>
                <a:cs typeface="Simplified Arabic" pitchFamily="18" charset="-78"/>
              </a:rPr>
              <a:t>Rationale</a:t>
            </a:r>
            <a:r>
              <a:rPr kumimoji="0" lang="en-US" sz="2000" b="1" i="0" u="none" strike="noStrike" cap="none" normalizeH="0" baseline="0" dirty="0">
                <a:ln>
                  <a:noFill/>
                </a:ln>
                <a:solidFill>
                  <a:schemeClr val="tx1"/>
                </a:solidFill>
                <a:effectLst/>
                <a:latin typeface="Simplified Arabic" pitchFamily="18" charset="-78"/>
                <a:ea typeface="Arial" pitchFamily="34" charset="0"/>
                <a:cs typeface="Simplified Arabic" pitchFamily="18" charset="-78"/>
              </a:rPr>
              <a:t> </a:t>
            </a:r>
            <a:endParaRPr kumimoji="0" lang="en-US" sz="2000" b="1" i="0" u="none" strike="noStrike" cap="none" normalizeH="0" baseline="0" dirty="0">
              <a:ln>
                <a:noFill/>
              </a:ln>
              <a:solidFill>
                <a:schemeClr val="tx1"/>
              </a:solidFill>
              <a:effectLst/>
              <a:latin typeface="Times New Roman" pitchFamily="18" charset="0"/>
              <a:ea typeface="Arial" pitchFamily="34" charset="0"/>
              <a:cs typeface="Simplified Arabic" pitchFamily="18" charset="-78"/>
            </a:endParaRPr>
          </a:p>
          <a:p>
            <a:pPr marL="0" marR="0" lvl="0" indent="0" algn="r" defTabSz="914400" rtl="1" eaLnBrk="1" fontAlgn="base" latinLnBrk="0" hangingPunct="1">
              <a:lnSpc>
                <a:spcPct val="100000"/>
              </a:lnSpc>
              <a:spcBef>
                <a:spcPct val="0"/>
              </a:spcBef>
              <a:spcAft>
                <a:spcPct val="0"/>
              </a:spcAft>
              <a:buClrTx/>
              <a:buSzTx/>
              <a:buFontTx/>
              <a:buNone/>
            </a:pPr>
            <a:endParaRPr kumimoji="0" lang="ar-SA" sz="2000" b="0" i="0" u="none" strike="noStrike" cap="none" normalizeH="0" baseline="0" dirty="0">
              <a:ln>
                <a:noFill/>
              </a:ln>
              <a:solidFill>
                <a:schemeClr val="tx1"/>
              </a:solidFill>
              <a:effectLst/>
              <a:latin typeface="Arial" pitchFamily="34" charset="0"/>
              <a:cs typeface="Arial" pitchFamily="34" charset="0"/>
            </a:endParaRPr>
          </a:p>
        </p:txBody>
      </p:sp>
      <p:sp>
        <p:nvSpPr>
          <p:cNvPr id="1048648" name="Rectangle 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ar-SA"/>
          </a:p>
        </p:txBody>
      </p:sp>
      <p:sp>
        <p:nvSpPr>
          <p:cNvPr id="1048649" name="Rectangle 6"/>
          <p:cNvSpPr>
            <a:spLocks noChangeArrowheads="1"/>
          </p:cNvSpPr>
          <p:nvPr/>
        </p:nvSpPr>
        <p:spPr bwMode="auto">
          <a:xfrm>
            <a:off x="1214414" y="3401389"/>
            <a:ext cx="7715240" cy="80263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طلبة المرحلة الثانية/ قسم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الادارة</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الصحية/ المعهد الطبي التقني/ الديوانية</a:t>
            </a:r>
            <a:endParaRPr kumimoji="0" lang="ar-SA" sz="2400" b="0" i="0" u="none" strike="noStrike" cap="none" normalizeH="0" baseline="0" dirty="0">
              <a:ln>
                <a:noFill/>
              </a:ln>
              <a:solidFill>
                <a:schemeClr val="tx1"/>
              </a:solidFill>
              <a:effectLst/>
              <a:latin typeface="Arial" pitchFamily="34" charset="0"/>
              <a:cs typeface="Arial" pitchFamily="34" charset="0"/>
            </a:endParaRPr>
          </a:p>
        </p:txBody>
      </p:sp>
      <p:sp>
        <p:nvSpPr>
          <p:cNvPr id="1048650" name="Rectangle 7"/>
          <p:cNvSpPr>
            <a:spLocks noChangeArrowheads="1"/>
          </p:cNvSpPr>
          <p:nvPr/>
        </p:nvSpPr>
        <p:spPr bwMode="auto">
          <a:xfrm>
            <a:off x="1142976" y="4713904"/>
            <a:ext cx="7643866" cy="115823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التعرف على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اهمية</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التخطيط باعتباره احد الوظائف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الادارية</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والذي يعتبر المرشد والدليل لمسار عمل أي منظمة وعلى كافة المستويات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الادارية</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a:t>
            </a:r>
            <a:endParaRPr kumimoji="0" lang="ar-SA" sz="24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51" name="AutoShape 16"/>
          <p:cNvSpPr>
            <a:spLocks noChangeArrowheads="1"/>
          </p:cNvSpPr>
          <p:nvPr/>
        </p:nvSpPr>
        <p:spPr bwMode="auto">
          <a:xfrm>
            <a:off x="4071934" y="3286124"/>
            <a:ext cx="4845063" cy="595313"/>
          </a:xfrm>
          <a:prstGeom prst="bevel">
            <a:avLst>
              <a:gd name="adj" fmla="val 12500"/>
            </a:avLst>
          </a:prstGeom>
          <a:gradFill rotWithShape="1">
            <a:gsLst>
              <a:gs pos="0">
                <a:srgbClr val="FBE4AE"/>
              </a:gs>
              <a:gs pos="13000">
                <a:srgbClr val="BD922A"/>
              </a:gs>
              <a:gs pos="21001">
                <a:srgbClr val="BD922A"/>
              </a:gs>
              <a:gs pos="63000">
                <a:srgbClr val="FBE4AE"/>
              </a:gs>
              <a:gs pos="67000">
                <a:srgbClr val="BD922A"/>
              </a:gs>
              <a:gs pos="69000">
                <a:srgbClr val="835E17"/>
              </a:gs>
              <a:gs pos="82001">
                <a:srgbClr val="A28949"/>
              </a:gs>
              <a:gs pos="100000">
                <a:srgbClr val="FAE3B7"/>
              </a:gs>
            </a:gsLst>
            <a:lin ang="2700000" scaled="1"/>
          </a:gradFill>
          <a:ln w="9525">
            <a:solidFill>
              <a:srgbClr val="000000"/>
            </a:solidFill>
            <a:miter lim="800000"/>
            <a:headEnd/>
            <a:tailEnd/>
          </a:ln>
          <a:effectLst>
            <a:outerShdw sy="-50000" kx="2453608" rotWithShape="0">
              <a:srgbClr val="808080">
                <a:alpha val="50000"/>
              </a:srgbClr>
            </a:outerShdw>
          </a:effectLst>
        </p:spPr>
        <p:txBody>
          <a:bodyPr vert="horz" wrap="square" lIns="91440" tIns="45720" rIns="91440" bIns="45720" numCol="1" anchor="t" anchorCtr="0" compatLnSpc="1">
            <a:prstTxWarp prst="textNoShape">
              <a:avLst/>
            </a:prstTxWarp>
          </a:bodyPr>
          <a:lstStyle/>
          <a:p>
            <a:pPr marL="0" marR="0" lvl="0" indent="0" algn="justLow" defTabSz="914400" rtl="1" eaLnBrk="1" fontAlgn="base" latinLnBrk="0" hangingPunct="1">
              <a:lnSpc>
                <a:spcPct val="100000"/>
              </a:lnSpc>
              <a:spcBef>
                <a:spcPct val="0"/>
              </a:spcBef>
              <a:spcAft>
                <a:spcPct val="0"/>
              </a:spcAft>
              <a:buClrTx/>
              <a:buSzTx/>
              <a:buFontTx/>
              <a:buChar char="•"/>
            </a:pPr>
            <a:r>
              <a:rPr kumimoji="0" lang="ar-SA" sz="2400" b="1" i="0" u="none" strike="noStrike" cap="none" normalizeH="0" baseline="0">
                <a:ln>
                  <a:noFill/>
                </a:ln>
                <a:solidFill>
                  <a:schemeClr val="tx1"/>
                </a:solidFill>
                <a:effectLst/>
                <a:latin typeface="Simplified Arabic" pitchFamily="18" charset="-78"/>
                <a:ea typeface="Times New Roman" pitchFamily="18" charset="0"/>
                <a:cs typeface="Simplified Arabic" pitchFamily="18" charset="-78"/>
              </a:rPr>
              <a:t>اهداف الوحدة: </a:t>
            </a:r>
            <a:r>
              <a:rPr kumimoji="0" lang="en-US" sz="2400" b="1" i="0" u="none" strike="noStrike" cap="none" normalizeH="0" baseline="0">
                <a:ln>
                  <a:noFill/>
                </a:ln>
                <a:solidFill>
                  <a:schemeClr val="tx1"/>
                </a:solidFill>
                <a:effectLst/>
                <a:latin typeface="Calibri" pitchFamily="34" charset="0"/>
                <a:ea typeface="Times New Roman" pitchFamily="18" charset="0"/>
                <a:cs typeface="Simplified Arabic" pitchFamily="18" charset="-78"/>
              </a:rPr>
              <a:t>(objectives</a:t>
            </a:r>
            <a:r>
              <a:rPr kumimoji="0" lang="ar-SA" sz="2400" b="1" i="0" u="none" strike="noStrike" cap="none" normalizeH="0" baseline="0">
                <a:ln>
                  <a:noFill/>
                </a:ln>
                <a:solidFill>
                  <a:schemeClr val="tx1"/>
                </a:solidFill>
                <a:effectLst/>
                <a:latin typeface="Calibri" pitchFamily="34" charset="0"/>
                <a:ea typeface="Times New Roman" pitchFamily="18" charset="0"/>
                <a:cs typeface="Simplified Arabic" pitchFamily="18" charset="-78"/>
              </a:rPr>
              <a:t>)</a:t>
            </a:r>
            <a:r>
              <a:rPr kumimoji="0" lang="ar-SA" sz="2400" b="1" i="0" u="none" strike="noStrike" cap="none" normalizeH="0" baseline="0">
                <a:ln>
                  <a:noFill/>
                </a:ln>
                <a:solidFill>
                  <a:schemeClr val="tx1"/>
                </a:solidFill>
                <a:effectLst/>
                <a:latin typeface="Simplified Arabic" pitchFamily="18" charset="-78"/>
                <a:ea typeface="Times New Roman" pitchFamily="18" charset="0"/>
                <a:cs typeface="Simplified Arabic" pitchFamily="18" charset="-78"/>
              </a:rPr>
              <a:t>:</a:t>
            </a:r>
            <a:endParaRPr kumimoji="0" lang="ar-SA" sz="2400" b="0" i="0" u="none" strike="noStrike" cap="none" normalizeH="0" baseline="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pPr>
            <a:endParaRPr kumimoji="0" lang="ar-SA" sz="2400" b="0" i="0" u="none" strike="noStrike" cap="none" normalizeH="0" baseline="0">
              <a:ln>
                <a:noFill/>
              </a:ln>
              <a:solidFill>
                <a:schemeClr val="tx1"/>
              </a:solidFill>
              <a:effectLst/>
              <a:latin typeface="Arial" pitchFamily="34" charset="0"/>
              <a:cs typeface="Arial" pitchFamily="34" charset="0"/>
            </a:endParaRPr>
          </a:p>
        </p:txBody>
      </p:sp>
      <p:sp>
        <p:nvSpPr>
          <p:cNvPr id="1048652" name="AutoShape 11"/>
          <p:cNvSpPr>
            <a:spLocks noChangeArrowheads="1"/>
          </p:cNvSpPr>
          <p:nvPr/>
        </p:nvSpPr>
        <p:spPr bwMode="auto">
          <a:xfrm>
            <a:off x="4429124" y="500042"/>
            <a:ext cx="4451359" cy="595313"/>
          </a:xfrm>
          <a:prstGeom prst="bevel">
            <a:avLst>
              <a:gd name="adj" fmla="val 12500"/>
            </a:avLst>
          </a:prstGeom>
          <a:gradFill rotWithShape="1">
            <a:gsLst>
              <a:gs pos="0">
                <a:srgbClr val="FBE4AE"/>
              </a:gs>
              <a:gs pos="13000">
                <a:srgbClr val="BD922A"/>
              </a:gs>
              <a:gs pos="21001">
                <a:srgbClr val="BD922A"/>
              </a:gs>
              <a:gs pos="63000">
                <a:srgbClr val="FBE4AE"/>
              </a:gs>
              <a:gs pos="67000">
                <a:srgbClr val="BD922A"/>
              </a:gs>
              <a:gs pos="69000">
                <a:srgbClr val="835E17"/>
              </a:gs>
              <a:gs pos="82001">
                <a:srgbClr val="A28949"/>
              </a:gs>
              <a:gs pos="100000">
                <a:srgbClr val="FAE3B7"/>
              </a:gs>
            </a:gsLst>
            <a:lin ang="2700000" scaled="1"/>
          </a:gradFill>
          <a:ln w="9525">
            <a:solidFill>
              <a:srgbClr val="000000"/>
            </a:solidFill>
            <a:miter lim="800000"/>
            <a:headEnd/>
            <a:tailEnd/>
          </a:ln>
          <a:effectLst>
            <a:outerShdw sy="-50000" kx="2453608" rotWithShape="0">
              <a:srgbClr val="808080">
                <a:alpha val="50000"/>
              </a:srgbClr>
            </a:outerShdw>
          </a:effectLst>
        </p:spPr>
        <p:txBody>
          <a:bodyPr vert="horz" wrap="square" lIns="91440" tIns="45720" rIns="91440" bIns="45720" numCol="1" anchor="t" anchorCtr="0" compatLnSpc="1">
            <a:prstTxWarp prst="textNoShape">
              <a:avLst/>
            </a:prstTxWarp>
          </a:bodyPr>
          <a:lstStyle/>
          <a:p>
            <a:pPr marL="0" marR="1143000" lvl="0" indent="0" algn="just" defTabSz="914400" rtl="1" eaLnBrk="1" fontAlgn="base" latinLnBrk="0" hangingPunct="1">
              <a:lnSpc>
                <a:spcPct val="100000"/>
              </a:lnSpc>
              <a:spcBef>
                <a:spcPct val="0"/>
              </a:spcBef>
              <a:spcAft>
                <a:spcPts val="1000"/>
              </a:spcAft>
              <a:buClrTx/>
              <a:buSzTx/>
              <a:buFont typeface="Times New Roman" pitchFamily="18" charset="0"/>
              <a:buChar char="ج"/>
            </a:pPr>
            <a:r>
              <a:rPr kumimoji="0" lang="ar-SA" sz="2000" b="1" i="0" u="none" strike="noStrike" cap="none" normalizeH="0" baseline="0" dirty="0">
                <a:ln>
                  <a:noFill/>
                </a:ln>
                <a:solidFill>
                  <a:schemeClr val="tx1"/>
                </a:solidFill>
                <a:effectLst/>
                <a:latin typeface="Simplified Arabic" pitchFamily="18" charset="-78"/>
                <a:ea typeface="Arial" pitchFamily="34" charset="0"/>
                <a:cs typeface="Simplified Arabic" pitchFamily="18" charset="-78"/>
              </a:rPr>
              <a:t>الفكرة المركزية </a:t>
            </a:r>
            <a:r>
              <a:rPr kumimoji="0" lang="en-US" sz="2000" b="1" i="0" u="none" strike="noStrike" cap="none" normalizeH="0" baseline="0" dirty="0">
                <a:ln>
                  <a:noFill/>
                </a:ln>
                <a:solidFill>
                  <a:schemeClr val="tx1"/>
                </a:solidFill>
                <a:effectLst/>
                <a:latin typeface="Times New Roman" pitchFamily="18" charset="0"/>
                <a:ea typeface="Arial" pitchFamily="34" charset="0"/>
                <a:cs typeface="Simplified Arabic" pitchFamily="18" charset="-78"/>
              </a:rPr>
              <a:t>central Idea</a:t>
            </a:r>
            <a:r>
              <a:rPr kumimoji="0" lang="en-US" sz="2000" b="1" i="0" u="none" strike="noStrike" cap="none" normalizeH="0" baseline="0" dirty="0">
                <a:ln>
                  <a:noFill/>
                </a:ln>
                <a:solidFill>
                  <a:schemeClr val="tx1"/>
                </a:solidFill>
                <a:effectLst/>
                <a:latin typeface="Simplified Arabic" pitchFamily="18" charset="-78"/>
                <a:ea typeface="Arial" pitchFamily="34" charset="0"/>
                <a:cs typeface="Simplified Arabic" pitchFamily="18" charset="-78"/>
              </a:rPr>
              <a:t>:</a:t>
            </a:r>
            <a:endParaRPr kumimoji="0" lang="en-US" sz="2000" b="1" i="0" u="none" strike="noStrike" cap="none" normalizeH="0" baseline="0" dirty="0">
              <a:ln>
                <a:noFill/>
              </a:ln>
              <a:solidFill>
                <a:schemeClr val="tx1"/>
              </a:solidFill>
              <a:effectLst/>
              <a:latin typeface="Times New Roman" pitchFamily="18" charset="0"/>
              <a:ea typeface="Arial" pitchFamily="34" charset="0"/>
              <a:cs typeface="Simplified Arabic" pitchFamily="18" charset="-78"/>
            </a:endParaRPr>
          </a:p>
          <a:p>
            <a:pPr marL="0" marR="0" lvl="0" indent="0" algn="r" defTabSz="914400" rtl="1" eaLnBrk="1" fontAlgn="base" latinLnBrk="0" hangingPunct="1">
              <a:lnSpc>
                <a:spcPct val="100000"/>
              </a:lnSpc>
              <a:spcBef>
                <a:spcPct val="0"/>
              </a:spcBef>
              <a:spcAft>
                <a:spcPct val="0"/>
              </a:spcAft>
              <a:buClrTx/>
              <a:buSzTx/>
              <a:buFontTx/>
              <a:buNone/>
            </a:pPr>
            <a:endParaRPr kumimoji="0" lang="ar-SA" sz="1800" b="0" i="0" u="none" strike="noStrike" cap="none" normalizeH="0" baseline="0" dirty="0">
              <a:ln>
                <a:noFill/>
              </a:ln>
              <a:solidFill>
                <a:schemeClr val="tx1"/>
              </a:solidFill>
              <a:effectLst/>
              <a:latin typeface="Arial" pitchFamily="34" charset="0"/>
              <a:cs typeface="Arial" pitchFamily="34" charset="0"/>
            </a:endParaRPr>
          </a:p>
        </p:txBody>
      </p:sp>
      <p:sp>
        <p:nvSpPr>
          <p:cNvPr id="1048653" name="Rectangle 1"/>
          <p:cNvSpPr>
            <a:spLocks noChangeArrowheads="1"/>
          </p:cNvSpPr>
          <p:nvPr/>
        </p:nvSpPr>
        <p:spPr bwMode="auto">
          <a:xfrm>
            <a:off x="571472" y="1350141"/>
            <a:ext cx="7715272" cy="186944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التخطيط وسيلة لتحقيق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اهداف</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المنظمات الصحية وكذلك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احدى</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الوسائل لحل المشكلات لذلك التخطيط ممكن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ان</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يكون شاملا لكافة الفعاليات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وان يكون حسب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الانشطة</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او</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التقسيمات لذلك لابد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ان</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يؤخذ بنظر الاعتبار كافة العوامل المؤثرة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اضافة</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الى</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المبادئ الخاصة برفع الاعتبارات والعقبات التي تحول دون تنفيذ.</a:t>
            </a:r>
            <a:endParaRPr kumimoji="0" lang="ar-SA" sz="2400" b="0" i="0" u="none" strike="noStrike" cap="none" normalizeH="0" baseline="0" dirty="0">
              <a:ln>
                <a:noFill/>
              </a:ln>
              <a:solidFill>
                <a:schemeClr val="tx1"/>
              </a:solidFill>
              <a:effectLst/>
              <a:latin typeface="Arial" pitchFamily="34" charset="0"/>
              <a:cs typeface="Arial" pitchFamily="34" charset="0"/>
            </a:endParaRPr>
          </a:p>
        </p:txBody>
      </p:sp>
      <p:sp>
        <p:nvSpPr>
          <p:cNvPr id="1048654" name="Rectangle 2"/>
          <p:cNvSpPr>
            <a:spLocks noChangeArrowheads="1"/>
          </p:cNvSpPr>
          <p:nvPr/>
        </p:nvSpPr>
        <p:spPr bwMode="auto">
          <a:xfrm>
            <a:off x="857224" y="4249594"/>
            <a:ext cx="7858148" cy="186944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tab pos="457200" algn="l"/>
              </a:tabLst>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بعد دراسة الطالب لهذه الوحدة يتوقع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ان</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يكون قادرا على:</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457200" algn="l"/>
              </a:tabLst>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التعرف على التخطيط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واهميته</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في العملية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الادارية</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457200" algn="l"/>
              </a:tabLst>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التمييز بين التخطيط الشامل والتخطيط حسب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الاقسام</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والوحدات.</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457200" algn="l"/>
              </a:tabLst>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يحدد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اهم</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الاعتبارات التي يجب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ان</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تاخذ</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بنظر الاعتبار في عملية التخطيط مع تحديد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اهم</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العقبات التي تحول دون تنفيذه.</a:t>
            </a:r>
            <a:endParaRPr kumimoji="0" lang="ar-SA" sz="24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55" name="Rectangle 1"/>
          <p:cNvSpPr>
            <a:spLocks noChangeArrowheads="1"/>
          </p:cNvSpPr>
          <p:nvPr/>
        </p:nvSpPr>
        <p:spPr bwMode="auto">
          <a:xfrm>
            <a:off x="500034" y="1537204"/>
            <a:ext cx="7929618" cy="466343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tab pos="504825" algn="l"/>
              </a:tabLst>
            </a:pPr>
            <a:r>
              <a:rPr kumimoji="0" lang="ar-IQ" sz="2000" b="1" i="0" u="none" strike="noStrike" cap="none" normalizeH="0" baseline="0" dirty="0">
                <a:ln>
                  <a:noFill/>
                </a:ln>
                <a:solidFill>
                  <a:schemeClr val="accent1"/>
                </a:solidFill>
                <a:effectLst/>
                <a:latin typeface="Simplified Arabic" pitchFamily="18" charset="-78"/>
                <a:ea typeface="Times New Roman" pitchFamily="18" charset="0"/>
                <a:cs typeface="Simplified Arabic" pitchFamily="18" charset="-78"/>
              </a:rPr>
              <a:t>التخطيط للمؤسسات الصحية </a:t>
            </a:r>
            <a:endParaRPr kumimoji="0" lang="en-US" sz="2000" b="0" i="0" u="none" strike="noStrike" cap="none" normalizeH="0" baseline="0" dirty="0">
              <a:ln>
                <a:noFill/>
              </a:ln>
              <a:solidFill>
                <a:schemeClr val="accent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504825" algn="l"/>
              </a:tabLst>
            </a:pP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التخطيط: احد الوظائف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الادارية</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المهمة وتعتبر المرشد والدليل لمسار عمل المنظمة وعلى كافة المستويات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الادارية</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504825" algn="l"/>
              </a:tabLst>
            </a:pP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ويعد فن التخطيط لكل المنظمات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الى</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البقاء والاستمرار وهي حالة ملزمة للمنظمة الصحية.</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504825" algn="l"/>
              </a:tabLst>
            </a:pP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وكذلك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يعنبر</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التخطيط وسيلة لتحقيق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اهداف</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المنظمات الصحية وكذلك احد الوسائل المهمة في حل المشكلات والتي يمكن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ان</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تحدث غي الوحدات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الادارية</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504825" algn="l"/>
              </a:tabLst>
            </a:pP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والتخطيط يمكن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ان</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يكون:</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Lst>
            </a:pP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شامل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او</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الكلي الذي يستند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الى</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التعامل مع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الاهداف</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المنظمة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واستراتيجية</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Lst>
            </a:pP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التخطيط حسب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الانشطة</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او</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التقسيمات التي توجه نحو تحقيق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الاهداف</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النوعية.</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504825" algn="l"/>
              </a:tabLst>
            </a:pP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ويعرف التخطيط (التنبؤ بما سيكون عليه المستقبل مع الاستعداد لهذا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افلمستقبل</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او</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(التخطيط لمجموعة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الانشطة</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والترتيبات والعمليات اللازمة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لاعداد</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واتخاذ القرارات المتصلة لتحقيق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اهداف</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محددة).</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504825" algn="l"/>
              </a:tabLst>
            </a:pP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او</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الاسلوب</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الذي يمكن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ات</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تحاول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به</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المنظمة من جعل الموارد المتاحة بوقتها الحاضر والمستقبل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اكثر</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فاعلية في الاستخدام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لامكانية</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الوصول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الى</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الاهداف</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a:t>
            </a:r>
            <a:endParaRPr kumimoji="0" lang="ar-IQ" sz="2000" b="0" i="0" u="none" strike="noStrike" cap="none" normalizeH="0" baseline="0" dirty="0">
              <a:ln>
                <a:noFill/>
              </a:ln>
              <a:solidFill>
                <a:schemeClr val="tx1"/>
              </a:solidFill>
              <a:effectLst/>
              <a:latin typeface="Arial" pitchFamily="34" charset="0"/>
              <a:cs typeface="Arial" pitchFamily="34" charset="0"/>
            </a:endParaRPr>
          </a:p>
        </p:txBody>
      </p:sp>
      <p:sp>
        <p:nvSpPr>
          <p:cNvPr id="1048656" name="Title 1"/>
          <p:cNvSpPr>
            <a:spLocks noGrp="1"/>
          </p:cNvSpPr>
          <p:nvPr>
            <p:ph type="title"/>
          </p:nvPr>
        </p:nvSpPr>
        <p:spPr>
          <a:xfrm>
            <a:off x="457200" y="274638"/>
            <a:ext cx="8229600" cy="868346"/>
          </a:xfrm>
        </p:spPr>
        <p:style>
          <a:lnRef idx="1">
            <a:schemeClr val="accent5"/>
          </a:lnRef>
          <a:fillRef idx="3">
            <a:schemeClr val="accent5"/>
          </a:fillRef>
          <a:effectRef idx="2">
            <a:schemeClr val="accent5"/>
          </a:effectRef>
          <a:fontRef idx="minor">
            <a:schemeClr val="lt1"/>
          </a:fontRef>
        </p:style>
        <p:txBody>
          <a:bodyPr anchor="t" anchorCtr="1">
            <a:normAutofit/>
          </a:bodyPr>
          <a:lstStyle/>
          <a:p>
            <a:pPr lvl="0" fontAlgn="base">
              <a:spcAft>
                <a:spcPct val="0"/>
              </a:spcAft>
              <a:tabLst>
                <a:tab pos="504825" algn="l"/>
              </a:tabLst>
            </a:pPr>
            <a:r>
              <a:rPr lang="ar-IQ" b="1" dirty="0">
                <a:solidFill>
                  <a:schemeClr val="bg1"/>
                </a:solidFill>
                <a:latin typeface="Simplified Arabic" pitchFamily="18" charset="-78"/>
                <a:ea typeface="Times New Roman" pitchFamily="18" charset="0"/>
                <a:cs typeface="Simplified Arabic" pitchFamily="18" charset="-78"/>
              </a:rPr>
              <a:t>التخطيط للمؤسسات الصحية </a:t>
            </a:r>
            <a:endParaRPr lang="en-US" sz="2000" dirty="0">
              <a:solidFill>
                <a:schemeClr val="bg1"/>
              </a:solidFill>
              <a:latin typeface="Arial" pitchFamily="34" charset="0"/>
              <a:cs typeface="Arial" pitchFamily="34"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57" name="Title 1"/>
          <p:cNvSpPr>
            <a:spLocks noGrp="1"/>
          </p:cNvSpPr>
          <p:nvPr>
            <p:ph type="title"/>
          </p:nvPr>
        </p:nvSpPr>
        <p:spPr>
          <a:xfrm>
            <a:off x="457200" y="274638"/>
            <a:ext cx="8229600" cy="868346"/>
          </a:xfrm>
        </p:spPr>
        <p:style>
          <a:lnRef idx="1">
            <a:schemeClr val="accent5"/>
          </a:lnRef>
          <a:fillRef idx="3">
            <a:schemeClr val="accent5"/>
          </a:fillRef>
          <a:effectRef idx="2">
            <a:schemeClr val="accent5"/>
          </a:effectRef>
          <a:fontRef idx="minor">
            <a:schemeClr val="lt1"/>
          </a:fontRef>
        </p:style>
        <p:txBody>
          <a:bodyPr anchor="t" anchorCtr="1">
            <a:normAutofit/>
          </a:bodyPr>
          <a:lstStyle/>
          <a:p>
            <a:pPr lvl="0" fontAlgn="base">
              <a:spcAft>
                <a:spcPct val="0"/>
              </a:spcAft>
              <a:tabLst>
                <a:tab pos="504825" algn="l"/>
              </a:tabLst>
            </a:pPr>
            <a:r>
              <a:rPr lang="ar-IQ" b="1" dirty="0"/>
              <a:t>مزايا التخطيط</a:t>
            </a:r>
            <a:endParaRPr lang="en-US" sz="2000" b="1" dirty="0">
              <a:solidFill>
                <a:schemeClr val="bg1"/>
              </a:solidFill>
              <a:latin typeface="Arial" pitchFamily="34" charset="0"/>
              <a:cs typeface="Arial" pitchFamily="34" charset="0"/>
            </a:endParaRPr>
          </a:p>
        </p:txBody>
      </p:sp>
      <p:sp>
        <p:nvSpPr>
          <p:cNvPr id="1048658" name="Rectangle 1"/>
          <p:cNvSpPr>
            <a:spLocks noChangeArrowheads="1"/>
          </p:cNvSpPr>
          <p:nvPr/>
        </p:nvSpPr>
        <p:spPr bwMode="auto">
          <a:xfrm>
            <a:off x="714348" y="1492883"/>
            <a:ext cx="8072462" cy="470153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Char char="•"/>
              <a:tabLst>
                <a:tab pos="504825" algn="l"/>
              </a:tabLst>
            </a:pP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تمكين </a:t>
            </a:r>
            <a:r>
              <a:rPr kumimoji="0" lang="ar-IQ"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ادارة</a:t>
            </a: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المستشفى من </a:t>
            </a:r>
            <a:r>
              <a:rPr kumimoji="0" lang="ar-IQ"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اتباع</a:t>
            </a: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الطريقة العلمية والصحيحة لاكتشاف وتحديد المشكلات.</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Lst>
            </a:pP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التخطيط يؤدي </a:t>
            </a:r>
            <a:r>
              <a:rPr kumimoji="0" lang="ar-IQ"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الى</a:t>
            </a: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تحديد </a:t>
            </a:r>
            <a:r>
              <a:rPr kumimoji="0" lang="ar-IQ"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الاهداف</a:t>
            </a: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مما يؤدي </a:t>
            </a:r>
            <a:r>
              <a:rPr kumimoji="0" lang="ar-IQ"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الى</a:t>
            </a: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تركيز الجهود لانجاز </a:t>
            </a:r>
            <a:r>
              <a:rPr kumimoji="0" lang="ar-IQ"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الاعمال</a:t>
            </a: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Lst>
            </a:pP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التخطيط يساعد الاستفادة من القوى البشرية الطبية، </a:t>
            </a:r>
            <a:r>
              <a:rPr kumimoji="0" lang="ar-IQ"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الادارية</a:t>
            </a: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الخدمية.</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Lst>
            </a:pP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التخطيط يساعد على الاستفادة من </a:t>
            </a:r>
            <a:r>
              <a:rPr kumimoji="0" lang="ar-IQ"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الاجهزة</a:t>
            </a: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والمعدات.</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Lst>
            </a:pP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التخطيط يساعد على الاستثمار </a:t>
            </a:r>
            <a:r>
              <a:rPr kumimoji="0" lang="ar-IQ"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الافضل</a:t>
            </a: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IQ"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لامكانات</a:t>
            </a: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المتاحة مما يؤدي </a:t>
            </a:r>
            <a:r>
              <a:rPr kumimoji="0" lang="ar-IQ"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الى</a:t>
            </a: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تخفيض الكلفة الثابتة والمتغيرة.</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Lst>
            </a:pP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التخطيط يساعد على الرقابة على تنفيذ </a:t>
            </a:r>
            <a:r>
              <a:rPr kumimoji="0" lang="ar-IQ"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الاعمال</a:t>
            </a: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Lst>
            </a:pP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التخطيط يساعد على رفع الروح المعنوية وتحقيق رضا العاملين.</a:t>
            </a:r>
            <a:endParaRPr kumimoji="0" lang="ar-IQ" sz="2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59" name="Title 1"/>
          <p:cNvSpPr>
            <a:spLocks noGrp="1"/>
          </p:cNvSpPr>
          <p:nvPr>
            <p:ph type="title"/>
          </p:nvPr>
        </p:nvSpPr>
        <p:spPr>
          <a:xfrm>
            <a:off x="457200" y="274638"/>
            <a:ext cx="8229600" cy="868346"/>
          </a:xfrm>
        </p:spPr>
        <p:style>
          <a:lnRef idx="1">
            <a:schemeClr val="accent5"/>
          </a:lnRef>
          <a:fillRef idx="3">
            <a:schemeClr val="accent5"/>
          </a:fillRef>
          <a:effectRef idx="2">
            <a:schemeClr val="accent5"/>
          </a:effectRef>
          <a:fontRef idx="minor">
            <a:schemeClr val="lt1"/>
          </a:fontRef>
        </p:style>
        <p:txBody>
          <a:bodyPr anchor="t" anchorCtr="1">
            <a:normAutofit/>
          </a:bodyPr>
          <a:lstStyle/>
          <a:p>
            <a:pPr lvl="0" fontAlgn="base">
              <a:spcAft>
                <a:spcPct val="0"/>
              </a:spcAft>
              <a:tabLst>
                <a:tab pos="504825" algn="l"/>
              </a:tabLst>
            </a:pPr>
            <a:r>
              <a:rPr lang="ar-IQ" b="1" dirty="0"/>
              <a:t>المدى الزمني للخطط</a:t>
            </a:r>
            <a:endParaRPr lang="en-US" sz="2000" b="1" dirty="0">
              <a:solidFill>
                <a:schemeClr val="bg1"/>
              </a:solidFill>
              <a:latin typeface="Arial" pitchFamily="34" charset="0"/>
              <a:cs typeface="Arial" pitchFamily="34" charset="0"/>
            </a:endParaRPr>
          </a:p>
        </p:txBody>
      </p:sp>
      <p:sp>
        <p:nvSpPr>
          <p:cNvPr id="1048660" name="Rectangle 1"/>
          <p:cNvSpPr>
            <a:spLocks noChangeArrowheads="1"/>
          </p:cNvSpPr>
          <p:nvPr/>
        </p:nvSpPr>
        <p:spPr bwMode="auto">
          <a:xfrm>
            <a:off x="285720" y="1349936"/>
            <a:ext cx="8501122" cy="527304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tab pos="504825" algn="l"/>
              </a:tabLst>
            </a:pP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مديرو المستشفيات يعملون على استقراء المستقبل على الرغم من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نموخيته</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والعمل على مواجهته. لذلك ازداد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اهمية</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التخطيط في المؤسسات الصحية نتيجة لتعقيدات البيئة التي تفرض نفسها على المنظمات، لذلك لذا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ان</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هنالك تخطيط ضمن مراحل زمنية مختلفة لكل واحدة مهمة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او</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هدف تسعى لتحقيقه وهي:</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Lst>
            </a:pP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الخطط الطويلة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الامد</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Lst>
            </a:pP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الخطط المتوسطة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الامد</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Lst>
            </a:pP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الخطط القصيرة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الامد</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504825" algn="l"/>
              </a:tabLst>
            </a:pP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اعتبارات التخطيط الصحي:</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504825" algn="l"/>
              </a:tabLst>
            </a:pP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يقوم التخطيط في المجال الصحي على عدد من الاعتبارات التي تمثل في الوقت نفسه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اسس</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وقواعد في بناء التخطيط السليم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لانشطة</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والفعاليات وهذه الاعتبارات هي:</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Lst>
            </a:pP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تحديد رسالة المستشفى.</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Lst>
            </a:pP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تحديد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اهداف</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المستشفى.</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Lst>
            </a:pP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تحديد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استراتيجية</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المستشفى.</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Lst>
            </a:pP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تقويم البيئة المحيطة.</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Lst>
            </a:pP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المشاركة في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اعداد</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الخطة للمستشفى.</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Lst>
            </a:pP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المدى الزمني للخطة.</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Lst>
            </a:pP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متابعة الخطة وتقويم نتائجها.</a:t>
            </a:r>
            <a:endParaRPr kumimoji="0" lang="ar-IQ" sz="20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61" name="Rectangle 1"/>
          <p:cNvSpPr>
            <a:spLocks noChangeArrowheads="1"/>
          </p:cNvSpPr>
          <p:nvPr/>
        </p:nvSpPr>
        <p:spPr bwMode="auto">
          <a:xfrm>
            <a:off x="642910" y="414293"/>
            <a:ext cx="7715304" cy="54254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tab pos="504825" algn="l"/>
              </a:tabLst>
            </a:pPr>
            <a:r>
              <a:rPr kumimoji="0" lang="ar-IQ" sz="2400" b="1" i="0" u="none" strike="noStrike" cap="none" normalizeH="0" baseline="0" dirty="0">
                <a:ln>
                  <a:noFill/>
                </a:ln>
                <a:solidFill>
                  <a:schemeClr val="accent1"/>
                </a:solidFill>
                <a:effectLst/>
                <a:latin typeface="Simplified Arabic" pitchFamily="18" charset="-78"/>
                <a:ea typeface="Times New Roman" pitchFamily="18" charset="0"/>
                <a:cs typeface="Simplified Arabic" pitchFamily="18" charset="-78"/>
              </a:rPr>
              <a:t>مبادئ التخطيط الصحي:</a:t>
            </a:r>
            <a:endParaRPr kumimoji="0" lang="en-US" sz="2400" b="1" i="0" u="none" strike="noStrike" cap="none" normalizeH="0" baseline="0" dirty="0">
              <a:ln>
                <a:noFill/>
              </a:ln>
              <a:solidFill>
                <a:schemeClr val="accent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504825" algn="l"/>
              </a:tabLst>
            </a:pP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لابد من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الاشارة</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الى</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ان</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مبادئ التخطيط الصحي هي واحدة في كافة مجالات انجاز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الاعمال</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سواء الخدمية،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الادارية</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 الاجتماعية،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الانسانية</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وهي نفسها في المؤسسات الصحية من حيث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الاساس</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وهي:</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Lst>
            </a:pP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الواقعية.</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Lst>
            </a:pP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الشمولية.</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Lst>
            </a:pP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الالتزام.</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Lst>
            </a:pP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المرونة.</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Lst>
            </a:pP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الاستمرارية.</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504825" algn="l"/>
              </a:tabLst>
            </a:pP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ماهي</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العقبات التي تحول دون تطبيق التخطيط بالشكل الذي يؤدي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الى</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تحقيق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الاهداف</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الخاصة بالمنظمات ومنها:</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504825" algn="l"/>
              </a:tabLst>
            </a:pP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1- البيئة المعقدة.</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504825" algn="l"/>
              </a:tabLst>
            </a:pP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2- غموض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الاهداف</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504825" algn="l"/>
              </a:tabLst>
            </a:pP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3- مقاومة التغيير.</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504825" algn="l"/>
              </a:tabLst>
            </a:pP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4- الوقت والكلفة.</a:t>
            </a:r>
            <a:endParaRPr kumimoji="0" lang="ar-IQ" sz="24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9" name="AutoShape 2"/>
          <p:cNvSpPr>
            <a:spLocks noChangeArrowheads="1"/>
          </p:cNvSpPr>
          <p:nvPr/>
        </p:nvSpPr>
        <p:spPr bwMode="auto">
          <a:xfrm>
            <a:off x="4286248" y="214290"/>
            <a:ext cx="4643462" cy="595313"/>
          </a:xfrm>
          <a:prstGeom prst="bevel">
            <a:avLst>
              <a:gd name="adj" fmla="val 12500"/>
            </a:avLst>
          </a:prstGeom>
          <a:gradFill rotWithShape="1">
            <a:gsLst>
              <a:gs pos="0">
                <a:srgbClr val="FBE4AE"/>
              </a:gs>
              <a:gs pos="13000">
                <a:srgbClr val="BD922A"/>
              </a:gs>
              <a:gs pos="21001">
                <a:srgbClr val="BD922A"/>
              </a:gs>
              <a:gs pos="63000">
                <a:srgbClr val="FBE4AE"/>
              </a:gs>
              <a:gs pos="67000">
                <a:srgbClr val="BD922A"/>
              </a:gs>
              <a:gs pos="69000">
                <a:srgbClr val="835E17"/>
              </a:gs>
              <a:gs pos="82001">
                <a:srgbClr val="A28949"/>
              </a:gs>
              <a:gs pos="100000">
                <a:srgbClr val="FAE3B7"/>
              </a:gs>
            </a:gsLst>
            <a:lin ang="2700000" scaled="1"/>
          </a:gradFill>
          <a:ln w="9525">
            <a:solidFill>
              <a:srgbClr val="000000"/>
            </a:solidFill>
            <a:miter lim="800000"/>
            <a:headEnd/>
            <a:tailEnd/>
          </a:ln>
          <a:effectLst>
            <a:outerShdw sy="-50000" kx="2453608" rotWithShape="0">
              <a:srgbClr val="808080">
                <a:alpha val="50000"/>
              </a:srgbClr>
            </a:outerShdw>
          </a:effectLst>
        </p:spPr>
        <p:txBody>
          <a:bodyPr vert="horz" wrap="square" lIns="91440" tIns="45720" rIns="91440" bIns="45720" numCol="1" anchor="t" anchorCtr="0" compatLnSpc="1">
            <a:prstTxWarp prst="textNoShape">
              <a:avLst/>
            </a:prstTxWarp>
          </a:bodyPr>
          <a:lstStyle/>
          <a:p>
            <a:pPr marL="0" marR="1143000" lvl="0" indent="0" algn="just" defTabSz="914400" rtl="1" eaLnBrk="1" fontAlgn="base" latinLnBrk="0" hangingPunct="1">
              <a:lnSpc>
                <a:spcPct val="100000"/>
              </a:lnSpc>
              <a:spcBef>
                <a:spcPct val="0"/>
              </a:spcBef>
              <a:spcAft>
                <a:spcPts val="1000"/>
              </a:spcAft>
              <a:buClrTx/>
              <a:buSzTx/>
              <a:buFont typeface="Times New Roman" pitchFamily="18" charset="0"/>
              <a:buChar char="‌"/>
            </a:pPr>
            <a:r>
              <a:rPr kumimoji="0" lang="ar-SA" sz="2400" b="1" i="0" u="none" strike="noStrike" cap="none" normalizeH="0" baseline="0">
                <a:ln>
                  <a:noFill/>
                </a:ln>
                <a:solidFill>
                  <a:schemeClr val="tx1"/>
                </a:solidFill>
                <a:effectLst/>
                <a:latin typeface="Simplified Arabic" pitchFamily="18" charset="-78"/>
                <a:ea typeface="Arial" pitchFamily="34" charset="0"/>
                <a:cs typeface="Simplified Arabic" pitchFamily="18" charset="-78"/>
              </a:rPr>
              <a:t>الفكرة المركزية </a:t>
            </a:r>
            <a:r>
              <a:rPr kumimoji="0" lang="en-US" sz="2400" b="1" i="0" u="none" strike="noStrike" cap="none" normalizeH="0" baseline="0">
                <a:ln>
                  <a:noFill/>
                </a:ln>
                <a:solidFill>
                  <a:schemeClr val="tx1"/>
                </a:solidFill>
                <a:effectLst/>
                <a:latin typeface="Times New Roman" pitchFamily="18" charset="0"/>
                <a:ea typeface="Arial" pitchFamily="34" charset="0"/>
                <a:cs typeface="Simplified Arabic" pitchFamily="18" charset="-78"/>
              </a:rPr>
              <a:t>central Idea</a:t>
            </a:r>
            <a:r>
              <a:rPr kumimoji="0" lang="en-US" sz="2400" b="1" i="0" u="none" strike="noStrike" cap="none" normalizeH="0" baseline="0">
                <a:ln>
                  <a:noFill/>
                </a:ln>
                <a:solidFill>
                  <a:schemeClr val="tx1"/>
                </a:solidFill>
                <a:effectLst/>
                <a:latin typeface="Simplified Arabic" pitchFamily="18" charset="-78"/>
                <a:ea typeface="Arial" pitchFamily="34" charset="0"/>
                <a:cs typeface="Simplified Arabic" pitchFamily="18" charset="-78"/>
              </a:rPr>
              <a:t>:</a:t>
            </a:r>
            <a:endParaRPr kumimoji="0" lang="en-US" sz="2400" b="1" i="0" u="none" strike="noStrike" cap="none" normalizeH="0" baseline="0">
              <a:ln>
                <a:noFill/>
              </a:ln>
              <a:solidFill>
                <a:schemeClr val="tx1"/>
              </a:solidFill>
              <a:effectLst/>
              <a:latin typeface="Times New Roman" pitchFamily="18" charset="0"/>
              <a:ea typeface="Arial" pitchFamily="34" charset="0"/>
              <a:cs typeface="Simplified Arabic" pitchFamily="18" charset="-78"/>
            </a:endParaRPr>
          </a:p>
          <a:p>
            <a:pPr marL="0" marR="0" lvl="0" indent="0" algn="r" defTabSz="914400" rtl="1" eaLnBrk="1" fontAlgn="base" latinLnBrk="0" hangingPunct="1">
              <a:lnSpc>
                <a:spcPct val="100000"/>
              </a:lnSpc>
              <a:spcBef>
                <a:spcPct val="0"/>
              </a:spcBef>
              <a:spcAft>
                <a:spcPct val="0"/>
              </a:spcAft>
              <a:buClrTx/>
              <a:buSzTx/>
              <a:buFontTx/>
              <a:buNone/>
            </a:pPr>
            <a:endParaRPr kumimoji="0" lang="ar-SA" sz="2400" b="0" i="0" u="none" strike="noStrike" cap="none" normalizeH="0" baseline="0">
              <a:ln>
                <a:noFill/>
              </a:ln>
              <a:solidFill>
                <a:schemeClr val="tx1"/>
              </a:solidFill>
              <a:effectLst/>
              <a:latin typeface="Arial" pitchFamily="34" charset="0"/>
              <a:cs typeface="Arial" pitchFamily="34" charset="0"/>
            </a:endParaRPr>
          </a:p>
        </p:txBody>
      </p:sp>
      <p:graphicFrame>
        <p:nvGraphicFramePr>
          <p:cNvPr id="4194304" name="Table 4"/>
          <p:cNvGraphicFramePr>
            <a:graphicFrameLocks noGrp="1"/>
          </p:cNvGraphicFramePr>
          <p:nvPr/>
        </p:nvGraphicFramePr>
        <p:xfrm>
          <a:off x="357158" y="1000109"/>
          <a:ext cx="8501122" cy="5636660"/>
        </p:xfrm>
        <a:graphic>
          <a:graphicData uri="http://schemas.openxmlformats.org/drawingml/2006/table">
            <a:tbl>
              <a:tblPr rtl="1">
                <a:tableStyleId>{5DA37D80-6434-44D0-A028-1B22A696006F}</a:tableStyleId>
              </a:tblPr>
              <a:tblGrid>
                <a:gridCol w="3006615">
                  <a:extLst>
                    <a:ext uri="{9D8B030D-6E8A-4147-A177-3AD203B41FA5}">
                      <a16:colId xmlns:a16="http://schemas.microsoft.com/office/drawing/2014/main" val="20000"/>
                    </a:ext>
                  </a:extLst>
                </a:gridCol>
                <a:gridCol w="1669900">
                  <a:extLst>
                    <a:ext uri="{9D8B030D-6E8A-4147-A177-3AD203B41FA5}">
                      <a16:colId xmlns:a16="http://schemas.microsoft.com/office/drawing/2014/main" val="20001"/>
                    </a:ext>
                  </a:extLst>
                </a:gridCol>
                <a:gridCol w="3824607">
                  <a:extLst>
                    <a:ext uri="{9D8B030D-6E8A-4147-A177-3AD203B41FA5}">
                      <a16:colId xmlns:a16="http://schemas.microsoft.com/office/drawing/2014/main" val="20002"/>
                    </a:ext>
                  </a:extLst>
                </a:gridCol>
              </a:tblGrid>
              <a:tr h="266258">
                <a:tc>
                  <a:txBody>
                    <a:bodyPr/>
                    <a:lstStyle/>
                    <a:p>
                      <a:pPr algn="ctr" rtl="1">
                        <a:spcAft>
                          <a:spcPts val="0"/>
                        </a:spcAft>
                      </a:pPr>
                      <a:r>
                        <a:rPr lang="ar-IQ" sz="1800" dirty="0" err="1"/>
                        <a:t>الاسبوع</a:t>
                      </a:r>
                      <a:endParaRPr lang="en-US" sz="1800" dirty="0">
                        <a:latin typeface="Times New Roman"/>
                        <a:ea typeface="Times New Roman"/>
                        <a:cs typeface="Arial"/>
                      </a:endParaRPr>
                    </a:p>
                  </a:txBody>
                  <a:tcPr marL="49696" marR="49696" marT="0" marB="0" anchor="ctr">
                    <a:solidFill>
                      <a:schemeClr val="bg2"/>
                    </a:solidFill>
                  </a:tcPr>
                </a:tc>
                <a:tc>
                  <a:txBody>
                    <a:bodyPr/>
                    <a:lstStyle/>
                    <a:p>
                      <a:pPr algn="ctr" rtl="1">
                        <a:spcAft>
                          <a:spcPts val="0"/>
                        </a:spcAft>
                      </a:pPr>
                      <a:r>
                        <a:rPr lang="ar-IQ" sz="1800" dirty="0"/>
                        <a:t>التاريخ</a:t>
                      </a:r>
                      <a:endParaRPr lang="en-US" sz="1800" dirty="0">
                        <a:latin typeface="Times New Roman"/>
                        <a:ea typeface="Times New Roman"/>
                        <a:cs typeface="Arial"/>
                      </a:endParaRPr>
                    </a:p>
                  </a:txBody>
                  <a:tcPr marL="49696" marR="49696" marT="0" marB="0" anchor="ctr">
                    <a:solidFill>
                      <a:schemeClr val="bg2"/>
                    </a:solidFill>
                  </a:tcPr>
                </a:tc>
                <a:tc>
                  <a:txBody>
                    <a:bodyPr/>
                    <a:lstStyle/>
                    <a:p>
                      <a:pPr algn="ctr" rtl="1">
                        <a:spcAft>
                          <a:spcPts val="0"/>
                        </a:spcAft>
                      </a:pPr>
                      <a:r>
                        <a:rPr lang="ar-IQ" sz="1800" dirty="0"/>
                        <a:t>الموضوع</a:t>
                      </a:r>
                      <a:endParaRPr lang="en-US" sz="1800" dirty="0">
                        <a:latin typeface="Times New Roman"/>
                        <a:ea typeface="Times New Roman"/>
                        <a:cs typeface="Arial"/>
                      </a:endParaRPr>
                    </a:p>
                  </a:txBody>
                  <a:tcPr marL="49696" marR="49696" marT="0" marB="0" anchor="ctr">
                    <a:solidFill>
                      <a:schemeClr val="bg2"/>
                    </a:solidFill>
                  </a:tcPr>
                </a:tc>
                <a:extLst>
                  <a:ext uri="{0D108BD9-81ED-4DB2-BD59-A6C34878D82A}">
                    <a16:rowId xmlns:a16="http://schemas.microsoft.com/office/drawing/2014/main" val="10000"/>
                  </a:ext>
                </a:extLst>
              </a:tr>
              <a:tr h="429626">
                <a:tc>
                  <a:txBody>
                    <a:bodyPr/>
                    <a:lstStyle/>
                    <a:p>
                      <a:pPr algn="ctr" rtl="1">
                        <a:spcAft>
                          <a:spcPts val="0"/>
                        </a:spcAft>
                      </a:pPr>
                      <a:r>
                        <a:rPr lang="ar-IQ" sz="1800"/>
                        <a:t>الاسبوع الاول</a:t>
                      </a:r>
                      <a:endParaRPr lang="en-US" sz="1800">
                        <a:latin typeface="Times New Roman"/>
                        <a:ea typeface="Times New Roman"/>
                        <a:cs typeface="Arial"/>
                      </a:endParaRPr>
                    </a:p>
                  </a:txBody>
                  <a:tcPr marL="49696" marR="49696" marT="0" marB="0" anchor="ctr"/>
                </a:tc>
                <a:tc>
                  <a:txBody>
                    <a:bodyPr/>
                    <a:lstStyle/>
                    <a:p>
                      <a:pPr algn="ctr" rtl="0">
                        <a:spcAft>
                          <a:spcPts val="0"/>
                        </a:spcAft>
                      </a:pPr>
                      <a:r>
                        <a:rPr lang="en-US" sz="1800"/>
                        <a:t>2023/10/1</a:t>
                      </a:r>
                      <a:endParaRPr lang="en-US" sz="1800">
                        <a:latin typeface="Times New Roman"/>
                        <a:ea typeface="Times New Roman"/>
                        <a:cs typeface="Arial"/>
                      </a:endParaRPr>
                    </a:p>
                  </a:txBody>
                  <a:tcPr marL="49696" marR="49696" marT="0" marB="0" anchor="ctr"/>
                </a:tc>
                <a:tc>
                  <a:txBody>
                    <a:bodyPr/>
                    <a:lstStyle/>
                    <a:p>
                      <a:pPr algn="ctr" rtl="1">
                        <a:spcAft>
                          <a:spcPts val="0"/>
                        </a:spcAft>
                      </a:pPr>
                      <a:r>
                        <a:rPr lang="ar-IQ" sz="1800"/>
                        <a:t>عوامل التطور التاريخي للمستشفيات</a:t>
                      </a:r>
                      <a:endParaRPr lang="en-US" sz="1800">
                        <a:latin typeface="Times New Roman"/>
                        <a:ea typeface="Times New Roman"/>
                        <a:cs typeface="Arial"/>
                      </a:endParaRPr>
                    </a:p>
                  </a:txBody>
                  <a:tcPr marL="49696" marR="49696" marT="0" marB="0" anchor="ctr"/>
                </a:tc>
                <a:extLst>
                  <a:ext uri="{0D108BD9-81ED-4DB2-BD59-A6C34878D82A}">
                    <a16:rowId xmlns:a16="http://schemas.microsoft.com/office/drawing/2014/main" val="10001"/>
                  </a:ext>
                </a:extLst>
              </a:tr>
              <a:tr h="434718">
                <a:tc>
                  <a:txBody>
                    <a:bodyPr/>
                    <a:lstStyle/>
                    <a:p>
                      <a:pPr algn="ctr" rtl="1">
                        <a:spcAft>
                          <a:spcPts val="0"/>
                        </a:spcAft>
                      </a:pPr>
                      <a:r>
                        <a:rPr lang="ar-IQ" sz="1800"/>
                        <a:t>الاسبوع الثاني</a:t>
                      </a:r>
                      <a:endParaRPr lang="en-US" sz="1800">
                        <a:latin typeface="Times New Roman"/>
                        <a:ea typeface="Times New Roman"/>
                        <a:cs typeface="Arial"/>
                      </a:endParaRPr>
                    </a:p>
                  </a:txBody>
                  <a:tcPr marL="49696" marR="49696" marT="0" marB="0" anchor="ctr"/>
                </a:tc>
                <a:tc>
                  <a:txBody>
                    <a:bodyPr/>
                    <a:lstStyle/>
                    <a:p>
                      <a:pPr algn="ctr" rtl="0">
                        <a:spcAft>
                          <a:spcPts val="0"/>
                        </a:spcAft>
                      </a:pPr>
                      <a:r>
                        <a:rPr lang="en-US" sz="1800"/>
                        <a:t>2023/10/8</a:t>
                      </a:r>
                      <a:endParaRPr lang="en-US" sz="1800">
                        <a:latin typeface="Times New Roman"/>
                        <a:ea typeface="Times New Roman"/>
                        <a:cs typeface="Arial"/>
                      </a:endParaRPr>
                    </a:p>
                  </a:txBody>
                  <a:tcPr marL="49696" marR="49696" marT="0" marB="0" anchor="ctr"/>
                </a:tc>
                <a:tc>
                  <a:txBody>
                    <a:bodyPr/>
                    <a:lstStyle/>
                    <a:p>
                      <a:pPr algn="ctr" rtl="1">
                        <a:spcAft>
                          <a:spcPts val="0"/>
                        </a:spcAft>
                      </a:pPr>
                      <a:r>
                        <a:rPr lang="ar-IQ" sz="1800"/>
                        <a:t>اهداف المستشفيات وماهي طبيعة عمل المستشفيات</a:t>
                      </a:r>
                      <a:endParaRPr lang="en-US" sz="1800">
                        <a:latin typeface="Times New Roman"/>
                        <a:ea typeface="Times New Roman"/>
                        <a:cs typeface="Arial"/>
                      </a:endParaRPr>
                    </a:p>
                  </a:txBody>
                  <a:tcPr marL="49696" marR="49696" marT="0" marB="0" anchor="ctr"/>
                </a:tc>
                <a:extLst>
                  <a:ext uri="{0D108BD9-81ED-4DB2-BD59-A6C34878D82A}">
                    <a16:rowId xmlns:a16="http://schemas.microsoft.com/office/drawing/2014/main" val="10002"/>
                  </a:ext>
                </a:extLst>
              </a:tr>
              <a:tr h="429626">
                <a:tc>
                  <a:txBody>
                    <a:bodyPr/>
                    <a:lstStyle/>
                    <a:p>
                      <a:pPr algn="ctr" rtl="1">
                        <a:spcAft>
                          <a:spcPts val="0"/>
                        </a:spcAft>
                      </a:pPr>
                      <a:r>
                        <a:rPr lang="ar-IQ" sz="1800"/>
                        <a:t>الاسبوع الثالث</a:t>
                      </a:r>
                      <a:endParaRPr lang="en-US" sz="1800">
                        <a:latin typeface="Times New Roman"/>
                        <a:ea typeface="Times New Roman"/>
                        <a:cs typeface="Arial"/>
                      </a:endParaRPr>
                    </a:p>
                  </a:txBody>
                  <a:tcPr marL="49696" marR="49696" marT="0" marB="0" anchor="ctr"/>
                </a:tc>
                <a:tc>
                  <a:txBody>
                    <a:bodyPr/>
                    <a:lstStyle/>
                    <a:p>
                      <a:pPr algn="ctr" rtl="0">
                        <a:spcAft>
                          <a:spcPts val="0"/>
                        </a:spcAft>
                      </a:pPr>
                      <a:r>
                        <a:rPr lang="en-US" sz="1800"/>
                        <a:t>2023/10/23</a:t>
                      </a:r>
                      <a:endParaRPr lang="en-US" sz="1800">
                        <a:latin typeface="Times New Roman"/>
                        <a:ea typeface="Times New Roman"/>
                        <a:cs typeface="Arial"/>
                      </a:endParaRPr>
                    </a:p>
                  </a:txBody>
                  <a:tcPr marL="49696" marR="49696" marT="0" marB="0" anchor="ctr"/>
                </a:tc>
                <a:tc>
                  <a:txBody>
                    <a:bodyPr/>
                    <a:lstStyle/>
                    <a:p>
                      <a:pPr algn="ctr" rtl="1">
                        <a:spcAft>
                          <a:spcPts val="0"/>
                        </a:spcAft>
                      </a:pPr>
                      <a:r>
                        <a:rPr lang="ar-IQ" sz="1800"/>
                        <a:t>تصنيف المستشفيات</a:t>
                      </a:r>
                      <a:endParaRPr lang="en-US" sz="1800">
                        <a:latin typeface="Times New Roman"/>
                        <a:ea typeface="Times New Roman"/>
                        <a:cs typeface="Arial"/>
                      </a:endParaRPr>
                    </a:p>
                  </a:txBody>
                  <a:tcPr marL="49696" marR="49696" marT="0" marB="0" anchor="ctr"/>
                </a:tc>
                <a:extLst>
                  <a:ext uri="{0D108BD9-81ED-4DB2-BD59-A6C34878D82A}">
                    <a16:rowId xmlns:a16="http://schemas.microsoft.com/office/drawing/2014/main" val="10003"/>
                  </a:ext>
                </a:extLst>
              </a:tr>
              <a:tr h="266258">
                <a:tc>
                  <a:txBody>
                    <a:bodyPr/>
                    <a:lstStyle/>
                    <a:p>
                      <a:pPr algn="ctr" rtl="1">
                        <a:spcAft>
                          <a:spcPts val="0"/>
                        </a:spcAft>
                      </a:pPr>
                      <a:r>
                        <a:rPr lang="ar-IQ" sz="1800"/>
                        <a:t>الاسبوع الرابع</a:t>
                      </a:r>
                      <a:endParaRPr lang="en-US" sz="1800">
                        <a:latin typeface="Times New Roman"/>
                        <a:ea typeface="Times New Roman"/>
                        <a:cs typeface="Arial"/>
                      </a:endParaRPr>
                    </a:p>
                  </a:txBody>
                  <a:tcPr marL="49696" marR="49696" marT="0" marB="0" anchor="ctr"/>
                </a:tc>
                <a:tc>
                  <a:txBody>
                    <a:bodyPr/>
                    <a:lstStyle/>
                    <a:p>
                      <a:pPr algn="ctr" rtl="0">
                        <a:spcAft>
                          <a:spcPts val="0"/>
                        </a:spcAft>
                      </a:pPr>
                      <a:r>
                        <a:rPr lang="en-US" sz="1800"/>
                        <a:t>2023/11/6</a:t>
                      </a:r>
                      <a:endParaRPr lang="en-US" sz="1800">
                        <a:latin typeface="Times New Roman"/>
                        <a:ea typeface="Times New Roman"/>
                        <a:cs typeface="Arial"/>
                      </a:endParaRPr>
                    </a:p>
                  </a:txBody>
                  <a:tcPr marL="49696" marR="49696" marT="0" marB="0" anchor="ctr"/>
                </a:tc>
                <a:tc>
                  <a:txBody>
                    <a:bodyPr/>
                    <a:lstStyle/>
                    <a:p>
                      <a:pPr algn="ctr" rtl="1">
                        <a:spcAft>
                          <a:spcPts val="0"/>
                        </a:spcAft>
                      </a:pPr>
                      <a:r>
                        <a:rPr lang="ar-IQ" sz="1800"/>
                        <a:t>تخطيط المستشفيات</a:t>
                      </a:r>
                      <a:endParaRPr lang="en-US" sz="1800">
                        <a:latin typeface="Times New Roman"/>
                        <a:ea typeface="Times New Roman"/>
                        <a:cs typeface="Arial"/>
                      </a:endParaRPr>
                    </a:p>
                  </a:txBody>
                  <a:tcPr marL="49696" marR="49696" marT="0" marB="0" anchor="ctr"/>
                </a:tc>
                <a:extLst>
                  <a:ext uri="{0D108BD9-81ED-4DB2-BD59-A6C34878D82A}">
                    <a16:rowId xmlns:a16="http://schemas.microsoft.com/office/drawing/2014/main" val="10004"/>
                  </a:ext>
                </a:extLst>
              </a:tr>
              <a:tr h="429626">
                <a:tc>
                  <a:txBody>
                    <a:bodyPr/>
                    <a:lstStyle/>
                    <a:p>
                      <a:pPr algn="ctr" rtl="1">
                        <a:spcAft>
                          <a:spcPts val="0"/>
                        </a:spcAft>
                      </a:pPr>
                      <a:r>
                        <a:rPr lang="ar-IQ" sz="1800" dirty="0" err="1"/>
                        <a:t>الاسبوع</a:t>
                      </a:r>
                      <a:r>
                        <a:rPr lang="ar-IQ" sz="1800" dirty="0"/>
                        <a:t> الخامس</a:t>
                      </a:r>
                      <a:endParaRPr lang="en-US" sz="1800" dirty="0">
                        <a:latin typeface="Times New Roman"/>
                        <a:ea typeface="Times New Roman"/>
                        <a:cs typeface="Arial"/>
                      </a:endParaRPr>
                    </a:p>
                  </a:txBody>
                  <a:tcPr marL="49696" marR="49696" marT="0" marB="0" anchor="ctr"/>
                </a:tc>
                <a:tc>
                  <a:txBody>
                    <a:bodyPr/>
                    <a:lstStyle/>
                    <a:p>
                      <a:pPr algn="ctr" rtl="0">
                        <a:spcAft>
                          <a:spcPts val="0"/>
                        </a:spcAft>
                      </a:pPr>
                      <a:r>
                        <a:rPr lang="en-US" sz="1800"/>
                        <a:t>2023/11/13</a:t>
                      </a:r>
                      <a:endParaRPr lang="en-US" sz="1800">
                        <a:latin typeface="Times New Roman"/>
                        <a:ea typeface="Times New Roman"/>
                        <a:cs typeface="Arial"/>
                      </a:endParaRPr>
                    </a:p>
                  </a:txBody>
                  <a:tcPr marL="49696" marR="49696" marT="0" marB="0" anchor="ctr"/>
                </a:tc>
                <a:tc>
                  <a:txBody>
                    <a:bodyPr/>
                    <a:lstStyle/>
                    <a:p>
                      <a:pPr algn="ctr" rtl="1">
                        <a:spcAft>
                          <a:spcPts val="0"/>
                        </a:spcAft>
                      </a:pPr>
                      <a:r>
                        <a:rPr lang="ar-IQ" sz="1800"/>
                        <a:t>الهيكل التنظيمي</a:t>
                      </a:r>
                      <a:endParaRPr lang="en-US" sz="1800">
                        <a:latin typeface="Times New Roman"/>
                        <a:ea typeface="Times New Roman"/>
                        <a:cs typeface="Arial"/>
                      </a:endParaRPr>
                    </a:p>
                  </a:txBody>
                  <a:tcPr marL="49696" marR="49696" marT="0" marB="0" anchor="ctr"/>
                </a:tc>
                <a:extLst>
                  <a:ext uri="{0D108BD9-81ED-4DB2-BD59-A6C34878D82A}">
                    <a16:rowId xmlns:a16="http://schemas.microsoft.com/office/drawing/2014/main" val="10005"/>
                  </a:ext>
                </a:extLst>
              </a:tr>
              <a:tr h="429626">
                <a:tc>
                  <a:txBody>
                    <a:bodyPr/>
                    <a:lstStyle/>
                    <a:p>
                      <a:pPr algn="ctr" rtl="1">
                        <a:spcAft>
                          <a:spcPts val="0"/>
                        </a:spcAft>
                      </a:pPr>
                      <a:r>
                        <a:rPr lang="ar-IQ" sz="1800"/>
                        <a:t>الاسبوع</a:t>
                      </a:r>
                      <a:r>
                        <a:rPr lang="ar-SA" sz="1800"/>
                        <a:t> الساددس</a:t>
                      </a:r>
                      <a:endParaRPr lang="en-US" sz="1800">
                        <a:latin typeface="Times New Roman"/>
                        <a:ea typeface="Times New Roman"/>
                        <a:cs typeface="Arial"/>
                      </a:endParaRPr>
                    </a:p>
                  </a:txBody>
                  <a:tcPr marL="49696" marR="49696" marT="0" marB="0" anchor="ctr"/>
                </a:tc>
                <a:tc>
                  <a:txBody>
                    <a:bodyPr/>
                    <a:lstStyle/>
                    <a:p>
                      <a:pPr algn="ctr" rtl="1">
                        <a:spcAft>
                          <a:spcPts val="0"/>
                        </a:spcAft>
                      </a:pPr>
                      <a:r>
                        <a:rPr lang="en-US" sz="1800"/>
                        <a:t>2023/11/20</a:t>
                      </a:r>
                      <a:endParaRPr lang="en-US" sz="1800">
                        <a:latin typeface="Times New Roman"/>
                        <a:ea typeface="Times New Roman"/>
                        <a:cs typeface="Arial"/>
                      </a:endParaRPr>
                    </a:p>
                  </a:txBody>
                  <a:tcPr marL="49696" marR="49696" marT="0" marB="0" anchor="ctr"/>
                </a:tc>
                <a:tc>
                  <a:txBody>
                    <a:bodyPr/>
                    <a:lstStyle/>
                    <a:p>
                      <a:pPr algn="ctr" rtl="1">
                        <a:spcAft>
                          <a:spcPts val="0"/>
                        </a:spcAft>
                      </a:pPr>
                      <a:r>
                        <a:rPr lang="ar-IQ" sz="1800" dirty="0"/>
                        <a:t>الهيئة الطبية</a:t>
                      </a:r>
                      <a:endParaRPr lang="en-US" sz="1800" dirty="0">
                        <a:latin typeface="Times New Roman"/>
                        <a:ea typeface="Times New Roman"/>
                        <a:cs typeface="Arial"/>
                      </a:endParaRPr>
                    </a:p>
                  </a:txBody>
                  <a:tcPr marL="49696" marR="49696" marT="0" marB="0" anchor="ctr"/>
                </a:tc>
                <a:extLst>
                  <a:ext uri="{0D108BD9-81ED-4DB2-BD59-A6C34878D82A}">
                    <a16:rowId xmlns:a16="http://schemas.microsoft.com/office/drawing/2014/main" val="10006"/>
                  </a:ext>
                </a:extLst>
              </a:tr>
              <a:tr h="429626">
                <a:tc>
                  <a:txBody>
                    <a:bodyPr/>
                    <a:lstStyle/>
                    <a:p>
                      <a:pPr algn="ctr" rtl="1">
                        <a:spcAft>
                          <a:spcPts val="0"/>
                        </a:spcAft>
                      </a:pPr>
                      <a:r>
                        <a:rPr lang="ar-IQ" sz="1800"/>
                        <a:t>الاسبوع</a:t>
                      </a:r>
                      <a:r>
                        <a:rPr lang="ar-SA" sz="1800"/>
                        <a:t> السابع</a:t>
                      </a:r>
                      <a:endParaRPr lang="en-US" sz="1800">
                        <a:latin typeface="Times New Roman"/>
                        <a:ea typeface="Times New Roman"/>
                        <a:cs typeface="Arial"/>
                      </a:endParaRPr>
                    </a:p>
                  </a:txBody>
                  <a:tcPr marL="49696" marR="49696" marT="0" marB="0" anchor="ctr"/>
                </a:tc>
                <a:tc>
                  <a:txBody>
                    <a:bodyPr/>
                    <a:lstStyle/>
                    <a:p>
                      <a:pPr algn="ctr" rtl="1">
                        <a:spcAft>
                          <a:spcPts val="0"/>
                        </a:spcAft>
                      </a:pPr>
                      <a:r>
                        <a:rPr lang="en-US" sz="1800"/>
                        <a:t>2023/11/27</a:t>
                      </a:r>
                      <a:endParaRPr lang="en-US" sz="1800">
                        <a:latin typeface="Times New Roman"/>
                        <a:ea typeface="Times New Roman"/>
                        <a:cs typeface="Arial"/>
                      </a:endParaRPr>
                    </a:p>
                  </a:txBody>
                  <a:tcPr marL="49696" marR="49696" marT="0" marB="0" anchor="ctr"/>
                </a:tc>
                <a:tc>
                  <a:txBody>
                    <a:bodyPr/>
                    <a:lstStyle/>
                    <a:p>
                      <a:pPr algn="ctr" rtl="1">
                        <a:spcAft>
                          <a:spcPts val="0"/>
                        </a:spcAft>
                      </a:pPr>
                      <a:r>
                        <a:rPr lang="ar-IQ" sz="1800"/>
                        <a:t>الهيئة التمريضية</a:t>
                      </a:r>
                      <a:endParaRPr lang="en-US" sz="1800">
                        <a:latin typeface="Times New Roman"/>
                        <a:ea typeface="Times New Roman"/>
                        <a:cs typeface="Arial"/>
                      </a:endParaRPr>
                    </a:p>
                  </a:txBody>
                  <a:tcPr marL="49696" marR="49696" marT="0" marB="0" anchor="ctr"/>
                </a:tc>
                <a:extLst>
                  <a:ext uri="{0D108BD9-81ED-4DB2-BD59-A6C34878D82A}">
                    <a16:rowId xmlns:a16="http://schemas.microsoft.com/office/drawing/2014/main" val="10007"/>
                  </a:ext>
                </a:extLst>
              </a:tr>
              <a:tr h="429626">
                <a:tc>
                  <a:txBody>
                    <a:bodyPr/>
                    <a:lstStyle/>
                    <a:p>
                      <a:pPr algn="ctr" rtl="1">
                        <a:spcAft>
                          <a:spcPts val="0"/>
                        </a:spcAft>
                      </a:pPr>
                      <a:r>
                        <a:rPr lang="ar-IQ" sz="1800"/>
                        <a:t>الاسبوع</a:t>
                      </a:r>
                      <a:r>
                        <a:rPr lang="ar-SA" sz="1800"/>
                        <a:t> الثامن</a:t>
                      </a:r>
                      <a:endParaRPr lang="en-US" sz="1800">
                        <a:latin typeface="Times New Roman"/>
                        <a:ea typeface="Times New Roman"/>
                        <a:cs typeface="Arial"/>
                      </a:endParaRPr>
                    </a:p>
                  </a:txBody>
                  <a:tcPr marL="49696" marR="49696" marT="0" marB="0" anchor="ctr"/>
                </a:tc>
                <a:tc>
                  <a:txBody>
                    <a:bodyPr/>
                    <a:lstStyle/>
                    <a:p>
                      <a:pPr algn="ctr" rtl="1">
                        <a:spcAft>
                          <a:spcPts val="0"/>
                        </a:spcAft>
                      </a:pPr>
                      <a:r>
                        <a:rPr lang="en-US" sz="1800"/>
                        <a:t>2023/12/4</a:t>
                      </a:r>
                      <a:endParaRPr lang="en-US" sz="1800">
                        <a:latin typeface="Times New Roman"/>
                        <a:ea typeface="Times New Roman"/>
                        <a:cs typeface="Arial"/>
                      </a:endParaRPr>
                    </a:p>
                  </a:txBody>
                  <a:tcPr marL="49696" marR="49696" marT="0" marB="0" anchor="ctr"/>
                </a:tc>
                <a:tc>
                  <a:txBody>
                    <a:bodyPr/>
                    <a:lstStyle/>
                    <a:p>
                      <a:pPr algn="ctr" rtl="1">
                        <a:spcAft>
                          <a:spcPts val="0"/>
                        </a:spcAft>
                      </a:pPr>
                      <a:r>
                        <a:rPr lang="ar-IQ" sz="1800"/>
                        <a:t>الاقسام الطبية/ قسم الادخال/ العيادة الخارجية</a:t>
                      </a:r>
                      <a:endParaRPr lang="en-US" sz="1800">
                        <a:latin typeface="Times New Roman"/>
                        <a:ea typeface="Times New Roman"/>
                        <a:cs typeface="Arial"/>
                      </a:endParaRPr>
                    </a:p>
                  </a:txBody>
                  <a:tcPr marL="49696" marR="49696" marT="0" marB="0" anchor="ctr"/>
                </a:tc>
                <a:extLst>
                  <a:ext uri="{0D108BD9-81ED-4DB2-BD59-A6C34878D82A}">
                    <a16:rowId xmlns:a16="http://schemas.microsoft.com/office/drawing/2014/main" val="10008"/>
                  </a:ext>
                </a:extLst>
              </a:tr>
              <a:tr h="429626">
                <a:tc>
                  <a:txBody>
                    <a:bodyPr/>
                    <a:lstStyle/>
                    <a:p>
                      <a:pPr algn="ctr" rtl="1">
                        <a:spcAft>
                          <a:spcPts val="0"/>
                        </a:spcAft>
                      </a:pPr>
                      <a:r>
                        <a:rPr lang="ar-IQ" sz="1800"/>
                        <a:t>الاسبوع</a:t>
                      </a:r>
                      <a:r>
                        <a:rPr lang="ar-SA" sz="1800"/>
                        <a:t> التاسع</a:t>
                      </a:r>
                      <a:endParaRPr lang="en-US" sz="1800">
                        <a:latin typeface="Times New Roman"/>
                        <a:ea typeface="Times New Roman"/>
                        <a:cs typeface="Arial"/>
                      </a:endParaRPr>
                    </a:p>
                  </a:txBody>
                  <a:tcPr marL="49696" marR="49696" marT="0" marB="0" anchor="ctr"/>
                </a:tc>
                <a:tc>
                  <a:txBody>
                    <a:bodyPr/>
                    <a:lstStyle/>
                    <a:p>
                      <a:pPr algn="ctr" rtl="1">
                        <a:spcAft>
                          <a:spcPts val="0"/>
                        </a:spcAft>
                      </a:pPr>
                      <a:r>
                        <a:rPr lang="en-US" sz="1800"/>
                        <a:t>2023/12/17</a:t>
                      </a:r>
                      <a:endParaRPr lang="en-US" sz="1800">
                        <a:latin typeface="Times New Roman"/>
                        <a:ea typeface="Times New Roman"/>
                        <a:cs typeface="Arial"/>
                      </a:endParaRPr>
                    </a:p>
                  </a:txBody>
                  <a:tcPr marL="49696" marR="49696" marT="0" marB="0" anchor="ctr"/>
                </a:tc>
                <a:tc>
                  <a:txBody>
                    <a:bodyPr/>
                    <a:lstStyle/>
                    <a:p>
                      <a:pPr algn="ctr" rtl="1">
                        <a:spcAft>
                          <a:spcPts val="0"/>
                        </a:spcAft>
                      </a:pPr>
                      <a:r>
                        <a:rPr lang="ar-IQ" sz="1800"/>
                        <a:t>قسم الطوارئ</a:t>
                      </a:r>
                      <a:endParaRPr lang="en-US" sz="1800">
                        <a:latin typeface="Times New Roman"/>
                        <a:ea typeface="Times New Roman"/>
                        <a:cs typeface="Arial"/>
                      </a:endParaRPr>
                    </a:p>
                  </a:txBody>
                  <a:tcPr marL="49696" marR="49696" marT="0" marB="0" anchor="ctr"/>
                </a:tc>
                <a:extLst>
                  <a:ext uri="{0D108BD9-81ED-4DB2-BD59-A6C34878D82A}">
                    <a16:rowId xmlns:a16="http://schemas.microsoft.com/office/drawing/2014/main" val="10009"/>
                  </a:ext>
                </a:extLst>
              </a:tr>
              <a:tr h="266258">
                <a:tc>
                  <a:txBody>
                    <a:bodyPr/>
                    <a:lstStyle/>
                    <a:p>
                      <a:pPr algn="ctr" rtl="1">
                        <a:spcAft>
                          <a:spcPts val="0"/>
                        </a:spcAft>
                      </a:pPr>
                      <a:r>
                        <a:rPr lang="ar-IQ" sz="1800"/>
                        <a:t>الاسبوع</a:t>
                      </a:r>
                      <a:r>
                        <a:rPr lang="ar-SA" sz="1800"/>
                        <a:t> العاشر</a:t>
                      </a:r>
                      <a:endParaRPr lang="en-US" sz="1800">
                        <a:latin typeface="Times New Roman"/>
                        <a:ea typeface="Times New Roman"/>
                        <a:cs typeface="Arial"/>
                      </a:endParaRPr>
                    </a:p>
                  </a:txBody>
                  <a:tcPr marL="49696" marR="49696" marT="0" marB="0" anchor="ctr"/>
                </a:tc>
                <a:tc>
                  <a:txBody>
                    <a:bodyPr/>
                    <a:lstStyle/>
                    <a:p>
                      <a:pPr algn="ctr" rtl="1">
                        <a:spcAft>
                          <a:spcPts val="0"/>
                        </a:spcAft>
                      </a:pPr>
                      <a:r>
                        <a:rPr lang="en-US" sz="1800"/>
                        <a:t>2024/1/3</a:t>
                      </a:r>
                      <a:endParaRPr lang="en-US" sz="1800">
                        <a:latin typeface="Times New Roman"/>
                        <a:ea typeface="Times New Roman"/>
                        <a:cs typeface="Arial"/>
                      </a:endParaRPr>
                    </a:p>
                  </a:txBody>
                  <a:tcPr marL="49696" marR="49696" marT="0" marB="0" anchor="ctr"/>
                </a:tc>
                <a:tc>
                  <a:txBody>
                    <a:bodyPr/>
                    <a:lstStyle/>
                    <a:p>
                      <a:pPr algn="ctr" rtl="1">
                        <a:spcAft>
                          <a:spcPts val="0"/>
                        </a:spcAft>
                      </a:pPr>
                      <a:r>
                        <a:rPr lang="ar-IQ" sz="1800"/>
                        <a:t>قسم المختبرات</a:t>
                      </a:r>
                      <a:endParaRPr lang="en-US" sz="1800">
                        <a:latin typeface="Times New Roman"/>
                        <a:ea typeface="Times New Roman"/>
                        <a:cs typeface="Arial"/>
                      </a:endParaRPr>
                    </a:p>
                  </a:txBody>
                  <a:tcPr marL="49696" marR="49696" marT="0" marB="0" anchor="ctr"/>
                </a:tc>
                <a:extLst>
                  <a:ext uri="{0D108BD9-81ED-4DB2-BD59-A6C34878D82A}">
                    <a16:rowId xmlns:a16="http://schemas.microsoft.com/office/drawing/2014/main" val="10010"/>
                  </a:ext>
                </a:extLst>
              </a:tr>
              <a:tr h="266258">
                <a:tc>
                  <a:txBody>
                    <a:bodyPr/>
                    <a:lstStyle/>
                    <a:p>
                      <a:pPr algn="ctr" rtl="1">
                        <a:spcAft>
                          <a:spcPts val="0"/>
                        </a:spcAft>
                      </a:pPr>
                      <a:r>
                        <a:rPr lang="ar-IQ" sz="1800"/>
                        <a:t>الاسبوع</a:t>
                      </a:r>
                      <a:r>
                        <a:rPr lang="ar-SA" sz="1800"/>
                        <a:t> الحادي عشر</a:t>
                      </a:r>
                      <a:endParaRPr lang="en-US" sz="1800">
                        <a:latin typeface="Times New Roman"/>
                        <a:ea typeface="Times New Roman"/>
                        <a:cs typeface="Arial"/>
                      </a:endParaRPr>
                    </a:p>
                  </a:txBody>
                  <a:tcPr marL="49696" marR="49696" marT="0" marB="0" anchor="ctr"/>
                </a:tc>
                <a:tc>
                  <a:txBody>
                    <a:bodyPr/>
                    <a:lstStyle/>
                    <a:p>
                      <a:pPr algn="ctr" rtl="1">
                        <a:spcAft>
                          <a:spcPts val="0"/>
                        </a:spcAft>
                      </a:pPr>
                      <a:r>
                        <a:rPr lang="en-US" sz="1800"/>
                        <a:t>2024/2/17</a:t>
                      </a:r>
                      <a:endParaRPr lang="en-US" sz="1800">
                        <a:latin typeface="Times New Roman"/>
                        <a:ea typeface="Times New Roman"/>
                        <a:cs typeface="Arial"/>
                      </a:endParaRPr>
                    </a:p>
                  </a:txBody>
                  <a:tcPr marL="49696" marR="49696" marT="0" marB="0" anchor="ctr"/>
                </a:tc>
                <a:tc>
                  <a:txBody>
                    <a:bodyPr/>
                    <a:lstStyle/>
                    <a:p>
                      <a:pPr algn="ctr" rtl="1">
                        <a:spcAft>
                          <a:spcPts val="0"/>
                        </a:spcAft>
                      </a:pPr>
                      <a:r>
                        <a:rPr lang="ar-IQ" sz="1800"/>
                        <a:t>قسم العلاج الطبيعي</a:t>
                      </a:r>
                      <a:endParaRPr lang="en-US" sz="1800">
                        <a:latin typeface="Times New Roman"/>
                        <a:ea typeface="Times New Roman"/>
                        <a:cs typeface="Arial"/>
                      </a:endParaRPr>
                    </a:p>
                  </a:txBody>
                  <a:tcPr marL="49696" marR="49696" marT="0" marB="0" anchor="ctr"/>
                </a:tc>
                <a:extLst>
                  <a:ext uri="{0D108BD9-81ED-4DB2-BD59-A6C34878D82A}">
                    <a16:rowId xmlns:a16="http://schemas.microsoft.com/office/drawing/2014/main" val="10011"/>
                  </a:ext>
                </a:extLst>
              </a:tr>
              <a:tr h="266258">
                <a:tc>
                  <a:txBody>
                    <a:bodyPr/>
                    <a:lstStyle/>
                    <a:p>
                      <a:pPr algn="ctr" rtl="1">
                        <a:spcAft>
                          <a:spcPts val="0"/>
                        </a:spcAft>
                      </a:pPr>
                      <a:r>
                        <a:rPr lang="ar-IQ" sz="1800"/>
                        <a:t>الاسبوع الثاني عشر</a:t>
                      </a:r>
                      <a:endParaRPr lang="en-US" sz="1800">
                        <a:latin typeface="Times New Roman"/>
                        <a:ea typeface="Times New Roman"/>
                        <a:cs typeface="Arial"/>
                      </a:endParaRPr>
                    </a:p>
                  </a:txBody>
                  <a:tcPr marL="49696" marR="49696" marT="0" marB="0" anchor="ctr"/>
                </a:tc>
                <a:tc>
                  <a:txBody>
                    <a:bodyPr/>
                    <a:lstStyle/>
                    <a:p>
                      <a:pPr algn="ctr" rtl="0">
                        <a:spcAft>
                          <a:spcPts val="0"/>
                        </a:spcAft>
                      </a:pPr>
                      <a:r>
                        <a:rPr lang="en-US" sz="1800"/>
                        <a:t>2024/3/1</a:t>
                      </a:r>
                      <a:endParaRPr lang="en-US" sz="1800">
                        <a:latin typeface="Times New Roman"/>
                        <a:ea typeface="Times New Roman"/>
                        <a:cs typeface="Arial"/>
                      </a:endParaRPr>
                    </a:p>
                  </a:txBody>
                  <a:tcPr marL="49696" marR="49696" marT="0" marB="0" anchor="ctr"/>
                </a:tc>
                <a:tc>
                  <a:txBody>
                    <a:bodyPr/>
                    <a:lstStyle/>
                    <a:p>
                      <a:pPr algn="ctr" rtl="1">
                        <a:spcAft>
                          <a:spcPts val="0"/>
                        </a:spcAft>
                      </a:pPr>
                      <a:r>
                        <a:rPr lang="ar-IQ" sz="1800"/>
                        <a:t>الاقسام الادارية/ قسم المواد</a:t>
                      </a:r>
                      <a:endParaRPr lang="en-US" sz="1800">
                        <a:latin typeface="Times New Roman"/>
                        <a:ea typeface="Times New Roman"/>
                        <a:cs typeface="Arial"/>
                      </a:endParaRPr>
                    </a:p>
                  </a:txBody>
                  <a:tcPr marL="49696" marR="49696" marT="0" marB="0" anchor="ctr"/>
                </a:tc>
                <a:extLst>
                  <a:ext uri="{0D108BD9-81ED-4DB2-BD59-A6C34878D82A}">
                    <a16:rowId xmlns:a16="http://schemas.microsoft.com/office/drawing/2014/main" val="10012"/>
                  </a:ext>
                </a:extLst>
              </a:tr>
              <a:tr h="266258">
                <a:tc>
                  <a:txBody>
                    <a:bodyPr/>
                    <a:lstStyle/>
                    <a:p>
                      <a:pPr algn="ctr" rtl="1">
                        <a:spcAft>
                          <a:spcPts val="0"/>
                        </a:spcAft>
                      </a:pPr>
                      <a:r>
                        <a:rPr lang="ar-IQ" sz="1800"/>
                        <a:t>الاسبوع</a:t>
                      </a:r>
                      <a:r>
                        <a:rPr lang="ar-SA" sz="1800"/>
                        <a:t> الثالث عشر</a:t>
                      </a:r>
                      <a:endParaRPr lang="en-US" sz="1800">
                        <a:latin typeface="Times New Roman"/>
                        <a:ea typeface="Times New Roman"/>
                        <a:cs typeface="Arial"/>
                      </a:endParaRPr>
                    </a:p>
                  </a:txBody>
                  <a:tcPr marL="49696" marR="49696" marT="0" marB="0" anchor="ctr"/>
                </a:tc>
                <a:tc>
                  <a:txBody>
                    <a:bodyPr/>
                    <a:lstStyle/>
                    <a:p>
                      <a:pPr algn="ctr" rtl="1">
                        <a:spcAft>
                          <a:spcPts val="0"/>
                        </a:spcAft>
                      </a:pPr>
                      <a:r>
                        <a:rPr lang="en-US" sz="1800"/>
                        <a:t>2024/3/8</a:t>
                      </a:r>
                      <a:endParaRPr lang="en-US" sz="1800">
                        <a:latin typeface="Times New Roman"/>
                        <a:ea typeface="Times New Roman"/>
                        <a:cs typeface="Arial"/>
                      </a:endParaRPr>
                    </a:p>
                  </a:txBody>
                  <a:tcPr marL="49696" marR="49696" marT="0" marB="0" anchor="ctr"/>
                </a:tc>
                <a:tc>
                  <a:txBody>
                    <a:bodyPr/>
                    <a:lstStyle/>
                    <a:p>
                      <a:pPr algn="ctr" rtl="1">
                        <a:spcAft>
                          <a:spcPts val="0"/>
                        </a:spcAft>
                      </a:pPr>
                      <a:r>
                        <a:rPr lang="ar-IQ" sz="1800"/>
                        <a:t>قسم الادارة والذاتية</a:t>
                      </a:r>
                      <a:endParaRPr lang="en-US" sz="1800">
                        <a:latin typeface="Times New Roman"/>
                        <a:ea typeface="Times New Roman"/>
                        <a:cs typeface="Arial"/>
                      </a:endParaRPr>
                    </a:p>
                  </a:txBody>
                  <a:tcPr marL="49696" marR="49696" marT="0" marB="0" anchor="ctr"/>
                </a:tc>
                <a:extLst>
                  <a:ext uri="{0D108BD9-81ED-4DB2-BD59-A6C34878D82A}">
                    <a16:rowId xmlns:a16="http://schemas.microsoft.com/office/drawing/2014/main" val="10013"/>
                  </a:ext>
                </a:extLst>
              </a:tr>
              <a:tr h="266258">
                <a:tc>
                  <a:txBody>
                    <a:bodyPr/>
                    <a:lstStyle/>
                    <a:p>
                      <a:pPr algn="ctr" rtl="1">
                        <a:spcAft>
                          <a:spcPts val="0"/>
                        </a:spcAft>
                      </a:pPr>
                      <a:r>
                        <a:rPr lang="ar-IQ" sz="1800"/>
                        <a:t>الاسبوع</a:t>
                      </a:r>
                      <a:r>
                        <a:rPr lang="ar-SA" sz="1800"/>
                        <a:t> الرابع عشر</a:t>
                      </a:r>
                      <a:endParaRPr lang="en-US" sz="1800">
                        <a:latin typeface="Times New Roman"/>
                        <a:ea typeface="Times New Roman"/>
                        <a:cs typeface="Arial"/>
                      </a:endParaRPr>
                    </a:p>
                  </a:txBody>
                  <a:tcPr marL="49696" marR="49696" marT="0" marB="0" anchor="ctr"/>
                </a:tc>
                <a:tc>
                  <a:txBody>
                    <a:bodyPr/>
                    <a:lstStyle/>
                    <a:p>
                      <a:pPr algn="ctr" rtl="1">
                        <a:spcAft>
                          <a:spcPts val="0"/>
                        </a:spcAft>
                      </a:pPr>
                      <a:r>
                        <a:rPr lang="en-US" sz="1800"/>
                        <a:t>2024/3/15</a:t>
                      </a:r>
                      <a:endParaRPr lang="en-US" sz="1800">
                        <a:latin typeface="Times New Roman"/>
                        <a:ea typeface="Times New Roman"/>
                        <a:cs typeface="Arial"/>
                      </a:endParaRPr>
                    </a:p>
                  </a:txBody>
                  <a:tcPr marL="49696" marR="49696" marT="0" marB="0" anchor="ctr"/>
                </a:tc>
                <a:tc>
                  <a:txBody>
                    <a:bodyPr/>
                    <a:lstStyle/>
                    <a:p>
                      <a:pPr algn="ctr" rtl="1">
                        <a:spcAft>
                          <a:spcPts val="0"/>
                        </a:spcAft>
                      </a:pPr>
                      <a:r>
                        <a:rPr lang="ar-IQ" sz="1800"/>
                        <a:t>قسم الاحصاء</a:t>
                      </a:r>
                      <a:endParaRPr lang="en-US" sz="1800">
                        <a:latin typeface="Times New Roman"/>
                        <a:ea typeface="Times New Roman"/>
                        <a:cs typeface="Arial"/>
                      </a:endParaRPr>
                    </a:p>
                  </a:txBody>
                  <a:tcPr marL="49696" marR="49696" marT="0" marB="0" anchor="ctr"/>
                </a:tc>
                <a:extLst>
                  <a:ext uri="{0D108BD9-81ED-4DB2-BD59-A6C34878D82A}">
                    <a16:rowId xmlns:a16="http://schemas.microsoft.com/office/drawing/2014/main" val="10014"/>
                  </a:ext>
                </a:extLst>
              </a:tr>
              <a:tr h="266258">
                <a:tc>
                  <a:txBody>
                    <a:bodyPr/>
                    <a:lstStyle/>
                    <a:p>
                      <a:pPr algn="ctr" rtl="1">
                        <a:spcAft>
                          <a:spcPts val="0"/>
                        </a:spcAft>
                      </a:pPr>
                      <a:r>
                        <a:rPr lang="ar-IQ" sz="1800" dirty="0" err="1"/>
                        <a:t>الاسبوع</a:t>
                      </a:r>
                      <a:r>
                        <a:rPr lang="ar-SA" sz="1800" dirty="0"/>
                        <a:t> الخامس عشر</a:t>
                      </a:r>
                      <a:endParaRPr lang="en-US" sz="1800" dirty="0">
                        <a:latin typeface="Times New Roman"/>
                        <a:ea typeface="Times New Roman"/>
                        <a:cs typeface="Arial"/>
                      </a:endParaRPr>
                    </a:p>
                  </a:txBody>
                  <a:tcPr marL="49696" marR="49696" marT="0" marB="0" anchor="ctr"/>
                </a:tc>
                <a:tc>
                  <a:txBody>
                    <a:bodyPr/>
                    <a:lstStyle/>
                    <a:p>
                      <a:pPr algn="ctr" rtl="1">
                        <a:spcAft>
                          <a:spcPts val="0"/>
                        </a:spcAft>
                      </a:pPr>
                      <a:r>
                        <a:rPr lang="en-US" sz="1800" dirty="0"/>
                        <a:t>2024/3/21</a:t>
                      </a:r>
                      <a:endParaRPr lang="en-US" sz="1800" dirty="0">
                        <a:latin typeface="Times New Roman"/>
                        <a:ea typeface="Times New Roman"/>
                        <a:cs typeface="Arial"/>
                      </a:endParaRPr>
                    </a:p>
                  </a:txBody>
                  <a:tcPr marL="49696" marR="49696" marT="0" marB="0" anchor="ctr"/>
                </a:tc>
                <a:tc>
                  <a:txBody>
                    <a:bodyPr/>
                    <a:lstStyle/>
                    <a:p>
                      <a:pPr algn="ctr" rtl="1">
                        <a:spcAft>
                          <a:spcPts val="0"/>
                        </a:spcAft>
                      </a:pPr>
                      <a:r>
                        <a:rPr lang="ar-IQ" sz="1800" dirty="0"/>
                        <a:t>قسم </a:t>
                      </a:r>
                      <a:r>
                        <a:rPr lang="ar-IQ" sz="1800" dirty="0" err="1"/>
                        <a:t>الادارة</a:t>
                      </a:r>
                      <a:r>
                        <a:rPr lang="ar-IQ" sz="1800" dirty="0"/>
                        <a:t> الفندقية</a:t>
                      </a:r>
                      <a:endParaRPr lang="en-US" sz="1800" dirty="0">
                        <a:latin typeface="Times New Roman"/>
                        <a:ea typeface="Times New Roman"/>
                        <a:cs typeface="Arial"/>
                      </a:endParaRPr>
                    </a:p>
                  </a:txBody>
                  <a:tcPr marL="49696" marR="49696" marT="0" marB="0" anchor="ctr"/>
                </a:tc>
                <a:extLst>
                  <a:ext uri="{0D108BD9-81ED-4DB2-BD59-A6C34878D82A}">
                    <a16:rowId xmlns:a16="http://schemas.microsoft.com/office/drawing/2014/main" val="10015"/>
                  </a:ext>
                </a:extLst>
              </a:tr>
            </a:tbl>
          </a:graphicData>
        </a:graphic>
      </p:graphicFrame>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62" name="Rectangle 1"/>
          <p:cNvSpPr>
            <a:spLocks noChangeArrowheads="1"/>
          </p:cNvSpPr>
          <p:nvPr/>
        </p:nvSpPr>
        <p:spPr bwMode="auto">
          <a:xfrm>
            <a:off x="714348" y="385076"/>
            <a:ext cx="7929586" cy="151384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pPr>
            <a:r>
              <a:rPr kumimoji="0" lang="ar-IQ" sz="2400" b="1" i="0" u="none" strike="noStrike" cap="none" normalizeH="0" baseline="0" dirty="0">
                <a:ln>
                  <a:noFill/>
                </a:ln>
                <a:solidFill>
                  <a:schemeClr val="accent1"/>
                </a:solidFill>
                <a:effectLst/>
                <a:latin typeface="Simplified Arabic" pitchFamily="18" charset="-78"/>
                <a:ea typeface="Times New Roman" pitchFamily="18" charset="0"/>
                <a:cs typeface="Simplified Arabic" pitchFamily="18" charset="-78"/>
              </a:rPr>
              <a:t>مراحل عملية التخطيط للخدمات الصحية.</a:t>
            </a:r>
            <a:endParaRPr kumimoji="0" lang="en-US" sz="2400" b="1" i="0" u="none" strike="noStrike" cap="none" normalizeH="0" baseline="0" dirty="0">
              <a:ln>
                <a:noFill/>
              </a:ln>
              <a:solidFill>
                <a:schemeClr val="accent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pP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تعتمد مراحل عملية التخطيط للخدمات الصحية على التكامل والتوافق والاعتمادية بعضها على البعض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الاخر</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حيث تأخذ شكلا حلزونيا ودائريا وعلى ضوء الشكل التالي:</a:t>
            </a:r>
            <a:endParaRPr kumimoji="0" lang="ar-IQ" sz="2400" b="0" i="0" u="none" strike="noStrike" cap="none" normalizeH="0" baseline="0" dirty="0">
              <a:ln>
                <a:noFill/>
              </a:ln>
              <a:solidFill>
                <a:schemeClr val="tx1"/>
              </a:solidFill>
              <a:effectLst/>
              <a:latin typeface="Arial" pitchFamily="34" charset="0"/>
              <a:cs typeface="Arial" pitchFamily="34" charset="0"/>
            </a:endParaRPr>
          </a:p>
        </p:txBody>
      </p:sp>
      <p:sp>
        <p:nvSpPr>
          <p:cNvPr id="1048663" name="Rectangle 1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ar-SA"/>
          </a:p>
        </p:txBody>
      </p:sp>
      <p:grpSp>
        <p:nvGrpSpPr>
          <p:cNvPr id="2" name=" 2"/>
          <p:cNvGrpSpPr>
            <a:grpSpLocks noChangeAspect="1"/>
          </p:cNvGrpSpPr>
          <p:nvPr/>
        </p:nvGrpSpPr>
        <p:grpSpPr bwMode="auto">
          <a:xfrm>
            <a:off x="928688" y="1714500"/>
            <a:ext cx="6715125" cy="4714875"/>
            <a:chOff x="1640" y="2610"/>
            <a:chExt cx="8640" cy="8640"/>
          </a:xfrm>
        </p:grpSpPr>
        <p:sp>
          <p:nvSpPr>
            <p:cNvPr id="3" name="_s43022"/>
            <p:cNvSpPr>
              <a:spLocks noChangeArrowheads="1" noTextEdit="1"/>
            </p:cNvSpPr>
            <p:nvPr/>
          </p:nvSpPr>
          <p:spPr bwMode="auto">
            <a:xfrm>
              <a:off x="4051" y="3258"/>
              <a:ext cx="3819" cy="3819"/>
            </a:xfrm>
            <a:custGeom>
              <a:avLst/>
              <a:gdLst>
                <a:gd name="G0" fmla="+- -5570560 0 0"/>
                <a:gd name="G1" fmla="+- -7208960 0 0"/>
                <a:gd name="G2" fmla="+- -5570560 0 -7208960"/>
                <a:gd name="G3" fmla="+- 10800 0 0"/>
                <a:gd name="G4" fmla="+- 0 0 -5570560"/>
                <a:gd name="T0" fmla="*/ 360 256 1"/>
                <a:gd name="T1" fmla="*/ 0 256 1"/>
                <a:gd name="G5" fmla="+- G2 T0 T1"/>
                <a:gd name="G6" fmla="?: G2 G2 G5"/>
                <a:gd name="G7" fmla="+- 0 0 G6"/>
                <a:gd name="G8" fmla="+- 7200 0 0"/>
                <a:gd name="G9" fmla="+- 0 0 -7208960"/>
                <a:gd name="G10" fmla="+- 7200 0 2700"/>
                <a:gd name="G11" fmla="cos G10 -5570560"/>
                <a:gd name="G12" fmla="sin G10 -5570560"/>
                <a:gd name="G13" fmla="cos 13500 -5570560"/>
                <a:gd name="G14" fmla="sin 13500 -5570560"/>
                <a:gd name="G15" fmla="+- G11 10800 0"/>
                <a:gd name="G16" fmla="+- G12 10800 0"/>
                <a:gd name="G17" fmla="+- G13 10800 0"/>
                <a:gd name="G18" fmla="+- G14 10800 0"/>
                <a:gd name="G19" fmla="*/ 7200 1 2"/>
                <a:gd name="G20" fmla="+- G19 5400 0"/>
                <a:gd name="G21" fmla="cos G20 -5570560"/>
                <a:gd name="G22" fmla="sin G20 -5570560"/>
                <a:gd name="G23" fmla="+- G21 10800 0"/>
                <a:gd name="G24" fmla="+- G12 G23 G22"/>
                <a:gd name="G25" fmla="+- G22 G23 G11"/>
                <a:gd name="G26" fmla="cos 10800 -5570560"/>
                <a:gd name="G27" fmla="sin 10800 -5570560"/>
                <a:gd name="G28" fmla="cos 7200 -5570560"/>
                <a:gd name="G29" fmla="sin 7200 -5570560"/>
                <a:gd name="G30" fmla="+- G26 10800 0"/>
                <a:gd name="G31" fmla="+- G27 10800 0"/>
                <a:gd name="G32" fmla="+- G28 10800 0"/>
                <a:gd name="G33" fmla="+- G29 10800 0"/>
                <a:gd name="G34" fmla="+- G19 5400 0"/>
                <a:gd name="G35" fmla="cos G34 -7208960"/>
                <a:gd name="G36" fmla="sin G34 -7208960"/>
                <a:gd name="G37" fmla="+/ -7208960 -5570560 2"/>
                <a:gd name="T2" fmla="*/ 180 256 1"/>
                <a:gd name="T3" fmla="*/ 0 256 1"/>
                <a:gd name="G38" fmla="+- G37 T2 T3"/>
                <a:gd name="G39" fmla="?: G2 G37 G38"/>
                <a:gd name="G40" fmla="cos 10800 G39"/>
                <a:gd name="G41" fmla="sin 10800 G39"/>
                <a:gd name="G42" fmla="cos 7200 G39"/>
                <a:gd name="G43" fmla="sin 7200 G39"/>
                <a:gd name="G44" fmla="+- G40 10800 0"/>
                <a:gd name="G45" fmla="+- G41 10800 0"/>
                <a:gd name="G46" fmla="+- G42 10800 0"/>
                <a:gd name="G47" fmla="+- G43 10800 0"/>
                <a:gd name="G48" fmla="+- G35 10800 0"/>
                <a:gd name="G49" fmla="+- G36 10800 0"/>
                <a:gd name="T4" fmla="*/ 9390 w 21600"/>
                <a:gd name="T5" fmla="*/ 92 h 21600"/>
                <a:gd name="T6" fmla="*/ 7721 w 21600"/>
                <a:gd name="T7" fmla="*/ 2342 h 21600"/>
                <a:gd name="T8" fmla="*/ 9860 w 21600"/>
                <a:gd name="T9" fmla="*/ 3661 h 21600"/>
                <a:gd name="T10" fmla="*/ 11976 w 21600"/>
                <a:gd name="T11" fmla="*/ -2649 h 21600"/>
                <a:gd name="T12" fmla="*/ 16067 w 21600"/>
                <a:gd name="T13" fmla="*/ 2226 h 21600"/>
                <a:gd name="T14" fmla="*/ 11192 w 21600"/>
                <a:gd name="T15" fmla="*/ 6317 h 21600"/>
                <a:gd name="T16" fmla="*/ 3163 w 21600"/>
                <a:gd name="T17" fmla="*/ 3163 h 21600"/>
                <a:gd name="T18" fmla="*/ 18437 w 21600"/>
                <a:gd name="T19" fmla="*/ 18437 h 21600"/>
              </a:gdLst>
              <a:ahLst/>
              <a:cxnLst>
                <a:cxn ang="0">
                  <a:pos x="T4" y="T5"/>
                </a:cxn>
                <a:cxn ang="0">
                  <a:pos x="T6" y="T7"/>
                </a:cxn>
                <a:cxn ang="0">
                  <a:pos x="T8" y="T9"/>
                </a:cxn>
                <a:cxn ang="0">
                  <a:pos x="T10" y="T11"/>
                </a:cxn>
                <a:cxn ang="0">
                  <a:pos x="T12" y="T13"/>
                </a:cxn>
                <a:cxn ang="0">
                  <a:pos x="T14" y="T15"/>
                </a:cxn>
              </a:cxnLst>
              <a:rect l="T16" t="T17" r="T18" b="T19"/>
              <a:pathLst>
                <a:path w="21600" h="21600">
                  <a:moveTo>
                    <a:pt x="11427" y="3627"/>
                  </a:moveTo>
                  <a:cubicBezTo>
                    <a:pt x="11218" y="3609"/>
                    <a:pt x="11009" y="3600"/>
                    <a:pt x="10800" y="3600"/>
                  </a:cubicBezTo>
                  <a:cubicBezTo>
                    <a:pt x="9960" y="3600"/>
                    <a:pt x="9126" y="3746"/>
                    <a:pt x="8337" y="4034"/>
                  </a:cubicBezTo>
                  <a:lnTo>
                    <a:pt x="7106" y="651"/>
                  </a:lnTo>
                  <a:cubicBezTo>
                    <a:pt x="8290" y="220"/>
                    <a:pt x="9540" y="0"/>
                    <a:pt x="10800" y="0"/>
                  </a:cubicBezTo>
                  <a:cubicBezTo>
                    <a:pt x="11114" y="0"/>
                    <a:pt x="11428" y="13"/>
                    <a:pt x="11741" y="41"/>
                  </a:cubicBezTo>
                  <a:lnTo>
                    <a:pt x="11976" y="-2649"/>
                  </a:lnTo>
                  <a:lnTo>
                    <a:pt x="16067" y="2226"/>
                  </a:lnTo>
                  <a:lnTo>
                    <a:pt x="11192" y="6317"/>
                  </a:lnTo>
                  <a:lnTo>
                    <a:pt x="11427" y="3627"/>
                  </a:lnTo>
                  <a:close/>
                </a:path>
              </a:pathLst>
            </a:custGeom>
            <a:solidFill>
              <a:srgbClr val="BBE0E3"/>
            </a:solidFill>
            <a:ln w="9525">
              <a:solidFill>
                <a:srgbClr val="000000"/>
              </a:solidFill>
              <a:miter lim="800000"/>
              <a:headEnd/>
              <a:tailEnd/>
            </a:ln>
          </p:spPr>
          <p:txBody>
            <a:bodyPr vert="horz" wrap="square" lIns="91440" tIns="45720" rIns="91440" bIns="45720" numCol="1" anchor="ctr" anchorCtr="0" compatLnSpc="1">
              <a:prstTxWarp prst="textNoShape">
                <a:avLst/>
              </a:prstTxWarp>
            </a:bodyPr>
            <a:lstStyle/>
            <a:p>
              <a:endParaRPr lang="ar-IQ"/>
            </a:p>
          </p:txBody>
        </p:sp>
        <p:sp>
          <p:nvSpPr>
            <p:cNvPr id="4" name="_s43021"/>
            <p:cNvSpPr>
              <a:spLocks noChangeArrowheads="1" noTextEdit="1"/>
            </p:cNvSpPr>
            <p:nvPr/>
          </p:nvSpPr>
          <p:spPr bwMode="auto">
            <a:xfrm rot="3600000">
              <a:off x="5578" y="4139"/>
              <a:ext cx="3819" cy="3819"/>
            </a:xfrm>
            <a:custGeom>
              <a:avLst/>
              <a:gdLst>
                <a:gd name="G0" fmla="+- -5570560 0 0"/>
                <a:gd name="G1" fmla="+- -7208960 0 0"/>
                <a:gd name="G2" fmla="+- -5570560 0 -7208960"/>
                <a:gd name="G3" fmla="+- 10800 0 0"/>
                <a:gd name="G4" fmla="+- 0 0 -5570560"/>
                <a:gd name="T0" fmla="*/ 360 256 1"/>
                <a:gd name="T1" fmla="*/ 0 256 1"/>
                <a:gd name="G5" fmla="+- G2 T0 T1"/>
                <a:gd name="G6" fmla="?: G2 G2 G5"/>
                <a:gd name="G7" fmla="+- 0 0 G6"/>
                <a:gd name="G8" fmla="+- 7200 0 0"/>
                <a:gd name="G9" fmla="+- 0 0 -7208960"/>
                <a:gd name="G10" fmla="+- 7200 0 2700"/>
                <a:gd name="G11" fmla="cos G10 -5570560"/>
                <a:gd name="G12" fmla="sin G10 -5570560"/>
                <a:gd name="G13" fmla="cos 13500 -5570560"/>
                <a:gd name="G14" fmla="sin 13500 -5570560"/>
                <a:gd name="G15" fmla="+- G11 10800 0"/>
                <a:gd name="G16" fmla="+- G12 10800 0"/>
                <a:gd name="G17" fmla="+- G13 10800 0"/>
                <a:gd name="G18" fmla="+- G14 10800 0"/>
                <a:gd name="G19" fmla="*/ 7200 1 2"/>
                <a:gd name="G20" fmla="+- G19 5400 0"/>
                <a:gd name="G21" fmla="cos G20 -5570560"/>
                <a:gd name="G22" fmla="sin G20 -5570560"/>
                <a:gd name="G23" fmla="+- G21 10800 0"/>
                <a:gd name="G24" fmla="+- G12 G23 G22"/>
                <a:gd name="G25" fmla="+- G22 G23 G11"/>
                <a:gd name="G26" fmla="cos 10800 -5570560"/>
                <a:gd name="G27" fmla="sin 10800 -5570560"/>
                <a:gd name="G28" fmla="cos 7200 -5570560"/>
                <a:gd name="G29" fmla="sin 7200 -5570560"/>
                <a:gd name="G30" fmla="+- G26 10800 0"/>
                <a:gd name="G31" fmla="+- G27 10800 0"/>
                <a:gd name="G32" fmla="+- G28 10800 0"/>
                <a:gd name="G33" fmla="+- G29 10800 0"/>
                <a:gd name="G34" fmla="+- G19 5400 0"/>
                <a:gd name="G35" fmla="cos G34 -7208960"/>
                <a:gd name="G36" fmla="sin G34 -7208960"/>
                <a:gd name="G37" fmla="+/ -7208960 -5570560 2"/>
                <a:gd name="T2" fmla="*/ 180 256 1"/>
                <a:gd name="T3" fmla="*/ 0 256 1"/>
                <a:gd name="G38" fmla="+- G37 T2 T3"/>
                <a:gd name="G39" fmla="?: G2 G37 G38"/>
                <a:gd name="G40" fmla="cos 10800 G39"/>
                <a:gd name="G41" fmla="sin 10800 G39"/>
                <a:gd name="G42" fmla="cos 7200 G39"/>
                <a:gd name="G43" fmla="sin 7200 G39"/>
                <a:gd name="G44" fmla="+- G40 10800 0"/>
                <a:gd name="G45" fmla="+- G41 10800 0"/>
                <a:gd name="G46" fmla="+- G42 10800 0"/>
                <a:gd name="G47" fmla="+- G43 10800 0"/>
                <a:gd name="G48" fmla="+- G35 10800 0"/>
                <a:gd name="G49" fmla="+- G36 10800 0"/>
                <a:gd name="T4" fmla="*/ 9390 w 21600"/>
                <a:gd name="T5" fmla="*/ 92 h 21600"/>
                <a:gd name="T6" fmla="*/ 7721 w 21600"/>
                <a:gd name="T7" fmla="*/ 2342 h 21600"/>
                <a:gd name="T8" fmla="*/ 9860 w 21600"/>
                <a:gd name="T9" fmla="*/ 3661 h 21600"/>
                <a:gd name="T10" fmla="*/ 11976 w 21600"/>
                <a:gd name="T11" fmla="*/ -2649 h 21600"/>
                <a:gd name="T12" fmla="*/ 16067 w 21600"/>
                <a:gd name="T13" fmla="*/ 2226 h 21600"/>
                <a:gd name="T14" fmla="*/ 11192 w 21600"/>
                <a:gd name="T15" fmla="*/ 6317 h 21600"/>
                <a:gd name="T16" fmla="*/ 3163 w 21600"/>
                <a:gd name="T17" fmla="*/ 3163 h 21600"/>
                <a:gd name="T18" fmla="*/ 18437 w 21600"/>
                <a:gd name="T19" fmla="*/ 18437 h 21600"/>
              </a:gdLst>
              <a:ahLst/>
              <a:cxnLst>
                <a:cxn ang="0">
                  <a:pos x="T4" y="T5"/>
                </a:cxn>
                <a:cxn ang="0">
                  <a:pos x="T6" y="T7"/>
                </a:cxn>
                <a:cxn ang="0">
                  <a:pos x="T8" y="T9"/>
                </a:cxn>
                <a:cxn ang="0">
                  <a:pos x="T10" y="T11"/>
                </a:cxn>
                <a:cxn ang="0">
                  <a:pos x="T12" y="T13"/>
                </a:cxn>
                <a:cxn ang="0">
                  <a:pos x="T14" y="T15"/>
                </a:cxn>
              </a:cxnLst>
              <a:rect l="T16" t="T17" r="T18" b="T19"/>
              <a:pathLst>
                <a:path w="21600" h="21600">
                  <a:moveTo>
                    <a:pt x="11427" y="3627"/>
                  </a:moveTo>
                  <a:cubicBezTo>
                    <a:pt x="11218" y="3609"/>
                    <a:pt x="11009" y="3600"/>
                    <a:pt x="10800" y="3600"/>
                  </a:cubicBezTo>
                  <a:cubicBezTo>
                    <a:pt x="9960" y="3600"/>
                    <a:pt x="9126" y="3746"/>
                    <a:pt x="8337" y="4034"/>
                  </a:cubicBezTo>
                  <a:lnTo>
                    <a:pt x="7106" y="651"/>
                  </a:lnTo>
                  <a:cubicBezTo>
                    <a:pt x="8290" y="220"/>
                    <a:pt x="9540" y="0"/>
                    <a:pt x="10800" y="0"/>
                  </a:cubicBezTo>
                  <a:cubicBezTo>
                    <a:pt x="11114" y="0"/>
                    <a:pt x="11428" y="13"/>
                    <a:pt x="11741" y="41"/>
                  </a:cubicBezTo>
                  <a:lnTo>
                    <a:pt x="11976" y="-2649"/>
                  </a:lnTo>
                  <a:lnTo>
                    <a:pt x="16067" y="2226"/>
                  </a:lnTo>
                  <a:lnTo>
                    <a:pt x="11192" y="6317"/>
                  </a:lnTo>
                  <a:lnTo>
                    <a:pt x="11427" y="3627"/>
                  </a:lnTo>
                  <a:close/>
                </a:path>
              </a:pathLst>
            </a:custGeom>
            <a:solidFill>
              <a:srgbClr val="BBE0E3"/>
            </a:solidFill>
            <a:ln w="9525">
              <a:solidFill>
                <a:srgbClr val="000000"/>
              </a:solidFill>
              <a:miter lim="800000"/>
              <a:headEnd/>
              <a:tailEnd/>
            </a:ln>
          </p:spPr>
          <p:txBody>
            <a:bodyPr vert="horz" wrap="square" lIns="91440" tIns="45720" rIns="91440" bIns="45720" numCol="1" anchor="ctr" anchorCtr="0" compatLnSpc="1">
              <a:prstTxWarp prst="textNoShape">
                <a:avLst/>
              </a:prstTxWarp>
            </a:bodyPr>
            <a:lstStyle/>
            <a:p>
              <a:endParaRPr lang="ar-IQ"/>
            </a:p>
          </p:txBody>
        </p:sp>
        <p:sp>
          <p:nvSpPr>
            <p:cNvPr id="5" name="_s43020"/>
            <p:cNvSpPr>
              <a:spLocks noChangeArrowheads="1" noTextEdit="1"/>
            </p:cNvSpPr>
            <p:nvPr/>
          </p:nvSpPr>
          <p:spPr bwMode="auto">
            <a:xfrm rot="7200000">
              <a:off x="5578" y="5902"/>
              <a:ext cx="3819" cy="3819"/>
            </a:xfrm>
            <a:custGeom>
              <a:avLst/>
              <a:gdLst>
                <a:gd name="G0" fmla="+- -5570560 0 0"/>
                <a:gd name="G1" fmla="+- -7208960 0 0"/>
                <a:gd name="G2" fmla="+- -5570560 0 -7208960"/>
                <a:gd name="G3" fmla="+- 10800 0 0"/>
                <a:gd name="G4" fmla="+- 0 0 -5570560"/>
                <a:gd name="T0" fmla="*/ 360 256 1"/>
                <a:gd name="T1" fmla="*/ 0 256 1"/>
                <a:gd name="G5" fmla="+- G2 T0 T1"/>
                <a:gd name="G6" fmla="?: G2 G2 G5"/>
                <a:gd name="G7" fmla="+- 0 0 G6"/>
                <a:gd name="G8" fmla="+- 7200 0 0"/>
                <a:gd name="G9" fmla="+- 0 0 -7208960"/>
                <a:gd name="G10" fmla="+- 7200 0 2700"/>
                <a:gd name="G11" fmla="cos G10 -5570560"/>
                <a:gd name="G12" fmla="sin G10 -5570560"/>
                <a:gd name="G13" fmla="cos 13500 -5570560"/>
                <a:gd name="G14" fmla="sin 13500 -5570560"/>
                <a:gd name="G15" fmla="+- G11 10800 0"/>
                <a:gd name="G16" fmla="+- G12 10800 0"/>
                <a:gd name="G17" fmla="+- G13 10800 0"/>
                <a:gd name="G18" fmla="+- G14 10800 0"/>
                <a:gd name="G19" fmla="*/ 7200 1 2"/>
                <a:gd name="G20" fmla="+- G19 5400 0"/>
                <a:gd name="G21" fmla="cos G20 -5570560"/>
                <a:gd name="G22" fmla="sin G20 -5570560"/>
                <a:gd name="G23" fmla="+- G21 10800 0"/>
                <a:gd name="G24" fmla="+- G12 G23 G22"/>
                <a:gd name="G25" fmla="+- G22 G23 G11"/>
                <a:gd name="G26" fmla="cos 10800 -5570560"/>
                <a:gd name="G27" fmla="sin 10800 -5570560"/>
                <a:gd name="G28" fmla="cos 7200 -5570560"/>
                <a:gd name="G29" fmla="sin 7200 -5570560"/>
                <a:gd name="G30" fmla="+- G26 10800 0"/>
                <a:gd name="G31" fmla="+- G27 10800 0"/>
                <a:gd name="G32" fmla="+- G28 10800 0"/>
                <a:gd name="G33" fmla="+- G29 10800 0"/>
                <a:gd name="G34" fmla="+- G19 5400 0"/>
                <a:gd name="G35" fmla="cos G34 -7208960"/>
                <a:gd name="G36" fmla="sin G34 -7208960"/>
                <a:gd name="G37" fmla="+/ -7208960 -5570560 2"/>
                <a:gd name="T2" fmla="*/ 180 256 1"/>
                <a:gd name="T3" fmla="*/ 0 256 1"/>
                <a:gd name="G38" fmla="+- G37 T2 T3"/>
                <a:gd name="G39" fmla="?: G2 G37 G38"/>
                <a:gd name="G40" fmla="cos 10800 G39"/>
                <a:gd name="G41" fmla="sin 10800 G39"/>
                <a:gd name="G42" fmla="cos 7200 G39"/>
                <a:gd name="G43" fmla="sin 7200 G39"/>
                <a:gd name="G44" fmla="+- G40 10800 0"/>
                <a:gd name="G45" fmla="+- G41 10800 0"/>
                <a:gd name="G46" fmla="+- G42 10800 0"/>
                <a:gd name="G47" fmla="+- G43 10800 0"/>
                <a:gd name="G48" fmla="+- G35 10800 0"/>
                <a:gd name="G49" fmla="+- G36 10800 0"/>
                <a:gd name="T4" fmla="*/ 9390 w 21600"/>
                <a:gd name="T5" fmla="*/ 92 h 21600"/>
                <a:gd name="T6" fmla="*/ 7721 w 21600"/>
                <a:gd name="T7" fmla="*/ 2342 h 21600"/>
                <a:gd name="T8" fmla="*/ 9860 w 21600"/>
                <a:gd name="T9" fmla="*/ 3661 h 21600"/>
                <a:gd name="T10" fmla="*/ 11976 w 21600"/>
                <a:gd name="T11" fmla="*/ -2649 h 21600"/>
                <a:gd name="T12" fmla="*/ 16067 w 21600"/>
                <a:gd name="T13" fmla="*/ 2226 h 21600"/>
                <a:gd name="T14" fmla="*/ 11192 w 21600"/>
                <a:gd name="T15" fmla="*/ 6317 h 21600"/>
                <a:gd name="T16" fmla="*/ 3163 w 21600"/>
                <a:gd name="T17" fmla="*/ 3163 h 21600"/>
                <a:gd name="T18" fmla="*/ 18437 w 21600"/>
                <a:gd name="T19" fmla="*/ 18437 h 21600"/>
              </a:gdLst>
              <a:ahLst/>
              <a:cxnLst>
                <a:cxn ang="0">
                  <a:pos x="T4" y="T5"/>
                </a:cxn>
                <a:cxn ang="0">
                  <a:pos x="T6" y="T7"/>
                </a:cxn>
                <a:cxn ang="0">
                  <a:pos x="T8" y="T9"/>
                </a:cxn>
                <a:cxn ang="0">
                  <a:pos x="T10" y="T11"/>
                </a:cxn>
                <a:cxn ang="0">
                  <a:pos x="T12" y="T13"/>
                </a:cxn>
                <a:cxn ang="0">
                  <a:pos x="T14" y="T15"/>
                </a:cxn>
              </a:cxnLst>
              <a:rect l="T16" t="T17" r="T18" b="T19"/>
              <a:pathLst>
                <a:path w="21600" h="21600">
                  <a:moveTo>
                    <a:pt x="11427" y="3627"/>
                  </a:moveTo>
                  <a:cubicBezTo>
                    <a:pt x="11218" y="3609"/>
                    <a:pt x="11009" y="3600"/>
                    <a:pt x="10800" y="3600"/>
                  </a:cubicBezTo>
                  <a:cubicBezTo>
                    <a:pt x="9960" y="3600"/>
                    <a:pt x="9126" y="3746"/>
                    <a:pt x="8337" y="4034"/>
                  </a:cubicBezTo>
                  <a:lnTo>
                    <a:pt x="7106" y="651"/>
                  </a:lnTo>
                  <a:cubicBezTo>
                    <a:pt x="8290" y="220"/>
                    <a:pt x="9540" y="0"/>
                    <a:pt x="10800" y="0"/>
                  </a:cubicBezTo>
                  <a:cubicBezTo>
                    <a:pt x="11114" y="0"/>
                    <a:pt x="11428" y="13"/>
                    <a:pt x="11741" y="41"/>
                  </a:cubicBezTo>
                  <a:lnTo>
                    <a:pt x="11976" y="-2649"/>
                  </a:lnTo>
                  <a:lnTo>
                    <a:pt x="16067" y="2226"/>
                  </a:lnTo>
                  <a:lnTo>
                    <a:pt x="11192" y="6317"/>
                  </a:lnTo>
                  <a:lnTo>
                    <a:pt x="11427" y="3627"/>
                  </a:lnTo>
                  <a:close/>
                </a:path>
              </a:pathLst>
            </a:custGeom>
            <a:solidFill>
              <a:srgbClr val="BBE0E3"/>
            </a:solidFill>
            <a:ln w="9525">
              <a:solidFill>
                <a:srgbClr val="000000"/>
              </a:solidFill>
              <a:miter lim="800000"/>
              <a:headEnd/>
              <a:tailEnd/>
            </a:ln>
          </p:spPr>
          <p:txBody>
            <a:bodyPr vert="horz" wrap="square" lIns="91440" tIns="45720" rIns="91440" bIns="45720" numCol="1" anchor="ctr" anchorCtr="0" compatLnSpc="1">
              <a:prstTxWarp prst="textNoShape">
                <a:avLst/>
              </a:prstTxWarp>
            </a:bodyPr>
            <a:lstStyle/>
            <a:p>
              <a:endParaRPr lang="ar-IQ"/>
            </a:p>
          </p:txBody>
        </p:sp>
        <p:sp>
          <p:nvSpPr>
            <p:cNvPr id="6" name="_s43019"/>
            <p:cNvSpPr>
              <a:spLocks noChangeArrowheads="1" noTextEdit="1"/>
            </p:cNvSpPr>
            <p:nvPr/>
          </p:nvSpPr>
          <p:spPr bwMode="auto">
            <a:xfrm rot="10800000">
              <a:off x="4051" y="6784"/>
              <a:ext cx="3819" cy="3819"/>
            </a:xfrm>
            <a:custGeom>
              <a:avLst/>
              <a:gdLst>
                <a:gd name="G0" fmla="+- -5570560 0 0"/>
                <a:gd name="G1" fmla="+- -7208960 0 0"/>
                <a:gd name="G2" fmla="+- -5570560 0 -7208960"/>
                <a:gd name="G3" fmla="+- 10800 0 0"/>
                <a:gd name="G4" fmla="+- 0 0 -5570560"/>
                <a:gd name="T0" fmla="*/ 360 256 1"/>
                <a:gd name="T1" fmla="*/ 0 256 1"/>
                <a:gd name="G5" fmla="+- G2 T0 T1"/>
                <a:gd name="G6" fmla="?: G2 G2 G5"/>
                <a:gd name="G7" fmla="+- 0 0 G6"/>
                <a:gd name="G8" fmla="+- 7200 0 0"/>
                <a:gd name="G9" fmla="+- 0 0 -7208960"/>
                <a:gd name="G10" fmla="+- 7200 0 2700"/>
                <a:gd name="G11" fmla="cos G10 -5570560"/>
                <a:gd name="G12" fmla="sin G10 -5570560"/>
                <a:gd name="G13" fmla="cos 13500 -5570560"/>
                <a:gd name="G14" fmla="sin 13500 -5570560"/>
                <a:gd name="G15" fmla="+- G11 10800 0"/>
                <a:gd name="G16" fmla="+- G12 10800 0"/>
                <a:gd name="G17" fmla="+- G13 10800 0"/>
                <a:gd name="G18" fmla="+- G14 10800 0"/>
                <a:gd name="G19" fmla="*/ 7200 1 2"/>
                <a:gd name="G20" fmla="+- G19 5400 0"/>
                <a:gd name="G21" fmla="cos G20 -5570560"/>
                <a:gd name="G22" fmla="sin G20 -5570560"/>
                <a:gd name="G23" fmla="+- G21 10800 0"/>
                <a:gd name="G24" fmla="+- G12 G23 G22"/>
                <a:gd name="G25" fmla="+- G22 G23 G11"/>
                <a:gd name="G26" fmla="cos 10800 -5570560"/>
                <a:gd name="G27" fmla="sin 10800 -5570560"/>
                <a:gd name="G28" fmla="cos 7200 -5570560"/>
                <a:gd name="G29" fmla="sin 7200 -5570560"/>
                <a:gd name="G30" fmla="+- G26 10800 0"/>
                <a:gd name="G31" fmla="+- G27 10800 0"/>
                <a:gd name="G32" fmla="+- G28 10800 0"/>
                <a:gd name="G33" fmla="+- G29 10800 0"/>
                <a:gd name="G34" fmla="+- G19 5400 0"/>
                <a:gd name="G35" fmla="cos G34 -7208960"/>
                <a:gd name="G36" fmla="sin G34 -7208960"/>
                <a:gd name="G37" fmla="+/ -7208960 -5570560 2"/>
                <a:gd name="T2" fmla="*/ 180 256 1"/>
                <a:gd name="T3" fmla="*/ 0 256 1"/>
                <a:gd name="G38" fmla="+- G37 T2 T3"/>
                <a:gd name="G39" fmla="?: G2 G37 G38"/>
                <a:gd name="G40" fmla="cos 10800 G39"/>
                <a:gd name="G41" fmla="sin 10800 G39"/>
                <a:gd name="G42" fmla="cos 7200 G39"/>
                <a:gd name="G43" fmla="sin 7200 G39"/>
                <a:gd name="G44" fmla="+- G40 10800 0"/>
                <a:gd name="G45" fmla="+- G41 10800 0"/>
                <a:gd name="G46" fmla="+- G42 10800 0"/>
                <a:gd name="G47" fmla="+- G43 10800 0"/>
                <a:gd name="G48" fmla="+- G35 10800 0"/>
                <a:gd name="G49" fmla="+- G36 10800 0"/>
                <a:gd name="T4" fmla="*/ 9390 w 21600"/>
                <a:gd name="T5" fmla="*/ 92 h 21600"/>
                <a:gd name="T6" fmla="*/ 7721 w 21600"/>
                <a:gd name="T7" fmla="*/ 2342 h 21600"/>
                <a:gd name="T8" fmla="*/ 9860 w 21600"/>
                <a:gd name="T9" fmla="*/ 3661 h 21600"/>
                <a:gd name="T10" fmla="*/ 11976 w 21600"/>
                <a:gd name="T11" fmla="*/ -2649 h 21600"/>
                <a:gd name="T12" fmla="*/ 16067 w 21600"/>
                <a:gd name="T13" fmla="*/ 2226 h 21600"/>
                <a:gd name="T14" fmla="*/ 11192 w 21600"/>
                <a:gd name="T15" fmla="*/ 6317 h 21600"/>
                <a:gd name="T16" fmla="*/ 3163 w 21600"/>
                <a:gd name="T17" fmla="*/ 3163 h 21600"/>
                <a:gd name="T18" fmla="*/ 18437 w 21600"/>
                <a:gd name="T19" fmla="*/ 18437 h 21600"/>
              </a:gdLst>
              <a:ahLst/>
              <a:cxnLst>
                <a:cxn ang="0">
                  <a:pos x="T4" y="T5"/>
                </a:cxn>
                <a:cxn ang="0">
                  <a:pos x="T6" y="T7"/>
                </a:cxn>
                <a:cxn ang="0">
                  <a:pos x="T8" y="T9"/>
                </a:cxn>
                <a:cxn ang="0">
                  <a:pos x="T10" y="T11"/>
                </a:cxn>
                <a:cxn ang="0">
                  <a:pos x="T12" y="T13"/>
                </a:cxn>
                <a:cxn ang="0">
                  <a:pos x="T14" y="T15"/>
                </a:cxn>
              </a:cxnLst>
              <a:rect l="T16" t="T17" r="T18" b="T19"/>
              <a:pathLst>
                <a:path w="21600" h="21600">
                  <a:moveTo>
                    <a:pt x="11427" y="3627"/>
                  </a:moveTo>
                  <a:cubicBezTo>
                    <a:pt x="11218" y="3609"/>
                    <a:pt x="11009" y="3600"/>
                    <a:pt x="10800" y="3600"/>
                  </a:cubicBezTo>
                  <a:cubicBezTo>
                    <a:pt x="9960" y="3600"/>
                    <a:pt x="9126" y="3746"/>
                    <a:pt x="8337" y="4034"/>
                  </a:cubicBezTo>
                  <a:lnTo>
                    <a:pt x="7106" y="651"/>
                  </a:lnTo>
                  <a:cubicBezTo>
                    <a:pt x="8290" y="220"/>
                    <a:pt x="9540" y="0"/>
                    <a:pt x="10800" y="0"/>
                  </a:cubicBezTo>
                  <a:cubicBezTo>
                    <a:pt x="11114" y="0"/>
                    <a:pt x="11428" y="13"/>
                    <a:pt x="11741" y="41"/>
                  </a:cubicBezTo>
                  <a:lnTo>
                    <a:pt x="11976" y="-2649"/>
                  </a:lnTo>
                  <a:lnTo>
                    <a:pt x="16067" y="2226"/>
                  </a:lnTo>
                  <a:lnTo>
                    <a:pt x="11192" y="6317"/>
                  </a:lnTo>
                  <a:lnTo>
                    <a:pt x="11427" y="3627"/>
                  </a:lnTo>
                  <a:close/>
                </a:path>
              </a:pathLst>
            </a:custGeom>
            <a:solidFill>
              <a:srgbClr val="BBE0E3"/>
            </a:solidFill>
            <a:ln w="9525">
              <a:solidFill>
                <a:srgbClr val="000000"/>
              </a:solidFill>
              <a:miter lim="800000"/>
              <a:headEnd/>
              <a:tailEnd/>
            </a:ln>
          </p:spPr>
          <p:txBody>
            <a:bodyPr vert="horz" wrap="square" lIns="91440" tIns="45720" rIns="91440" bIns="45720" numCol="1" anchor="ctr" anchorCtr="0" compatLnSpc="1">
              <a:prstTxWarp prst="textNoShape">
                <a:avLst/>
              </a:prstTxWarp>
            </a:bodyPr>
            <a:lstStyle/>
            <a:p>
              <a:endParaRPr lang="ar-IQ"/>
            </a:p>
          </p:txBody>
        </p:sp>
        <p:sp>
          <p:nvSpPr>
            <p:cNvPr id="7" name="_s43018"/>
            <p:cNvSpPr>
              <a:spLocks noChangeArrowheads="1" noTextEdit="1"/>
            </p:cNvSpPr>
            <p:nvPr/>
          </p:nvSpPr>
          <p:spPr bwMode="auto">
            <a:xfrm rot="14400000">
              <a:off x="2524" y="5902"/>
              <a:ext cx="3819" cy="3819"/>
            </a:xfrm>
            <a:custGeom>
              <a:avLst/>
              <a:gdLst>
                <a:gd name="G0" fmla="+- -5570560 0 0"/>
                <a:gd name="G1" fmla="+- -7208960 0 0"/>
                <a:gd name="G2" fmla="+- -5570560 0 -7208960"/>
                <a:gd name="G3" fmla="+- 10800 0 0"/>
                <a:gd name="G4" fmla="+- 0 0 -5570560"/>
                <a:gd name="T0" fmla="*/ 360 256 1"/>
                <a:gd name="T1" fmla="*/ 0 256 1"/>
                <a:gd name="G5" fmla="+- G2 T0 T1"/>
                <a:gd name="G6" fmla="?: G2 G2 G5"/>
                <a:gd name="G7" fmla="+- 0 0 G6"/>
                <a:gd name="G8" fmla="+- 7200 0 0"/>
                <a:gd name="G9" fmla="+- 0 0 -7208960"/>
                <a:gd name="G10" fmla="+- 7200 0 2700"/>
                <a:gd name="G11" fmla="cos G10 -5570560"/>
                <a:gd name="G12" fmla="sin G10 -5570560"/>
                <a:gd name="G13" fmla="cos 13500 -5570560"/>
                <a:gd name="G14" fmla="sin 13500 -5570560"/>
                <a:gd name="G15" fmla="+- G11 10800 0"/>
                <a:gd name="G16" fmla="+- G12 10800 0"/>
                <a:gd name="G17" fmla="+- G13 10800 0"/>
                <a:gd name="G18" fmla="+- G14 10800 0"/>
                <a:gd name="G19" fmla="*/ 7200 1 2"/>
                <a:gd name="G20" fmla="+- G19 5400 0"/>
                <a:gd name="G21" fmla="cos G20 -5570560"/>
                <a:gd name="G22" fmla="sin G20 -5570560"/>
                <a:gd name="G23" fmla="+- G21 10800 0"/>
                <a:gd name="G24" fmla="+- G12 G23 G22"/>
                <a:gd name="G25" fmla="+- G22 G23 G11"/>
                <a:gd name="G26" fmla="cos 10800 -5570560"/>
                <a:gd name="G27" fmla="sin 10800 -5570560"/>
                <a:gd name="G28" fmla="cos 7200 -5570560"/>
                <a:gd name="G29" fmla="sin 7200 -5570560"/>
                <a:gd name="G30" fmla="+- G26 10800 0"/>
                <a:gd name="G31" fmla="+- G27 10800 0"/>
                <a:gd name="G32" fmla="+- G28 10800 0"/>
                <a:gd name="G33" fmla="+- G29 10800 0"/>
                <a:gd name="G34" fmla="+- G19 5400 0"/>
                <a:gd name="G35" fmla="cos G34 -7208960"/>
                <a:gd name="G36" fmla="sin G34 -7208960"/>
                <a:gd name="G37" fmla="+/ -7208960 -5570560 2"/>
                <a:gd name="T2" fmla="*/ 180 256 1"/>
                <a:gd name="T3" fmla="*/ 0 256 1"/>
                <a:gd name="G38" fmla="+- G37 T2 T3"/>
                <a:gd name="G39" fmla="?: G2 G37 G38"/>
                <a:gd name="G40" fmla="cos 10800 G39"/>
                <a:gd name="G41" fmla="sin 10800 G39"/>
                <a:gd name="G42" fmla="cos 7200 G39"/>
                <a:gd name="G43" fmla="sin 7200 G39"/>
                <a:gd name="G44" fmla="+- G40 10800 0"/>
                <a:gd name="G45" fmla="+- G41 10800 0"/>
                <a:gd name="G46" fmla="+- G42 10800 0"/>
                <a:gd name="G47" fmla="+- G43 10800 0"/>
                <a:gd name="G48" fmla="+- G35 10800 0"/>
                <a:gd name="G49" fmla="+- G36 10800 0"/>
                <a:gd name="T4" fmla="*/ 9390 w 21600"/>
                <a:gd name="T5" fmla="*/ 92 h 21600"/>
                <a:gd name="T6" fmla="*/ 7721 w 21600"/>
                <a:gd name="T7" fmla="*/ 2342 h 21600"/>
                <a:gd name="T8" fmla="*/ 9860 w 21600"/>
                <a:gd name="T9" fmla="*/ 3661 h 21600"/>
                <a:gd name="T10" fmla="*/ 11976 w 21600"/>
                <a:gd name="T11" fmla="*/ -2649 h 21600"/>
                <a:gd name="T12" fmla="*/ 16067 w 21600"/>
                <a:gd name="T13" fmla="*/ 2226 h 21600"/>
                <a:gd name="T14" fmla="*/ 11192 w 21600"/>
                <a:gd name="T15" fmla="*/ 6317 h 21600"/>
                <a:gd name="T16" fmla="*/ 3163 w 21600"/>
                <a:gd name="T17" fmla="*/ 3163 h 21600"/>
                <a:gd name="T18" fmla="*/ 18437 w 21600"/>
                <a:gd name="T19" fmla="*/ 18437 h 21600"/>
              </a:gdLst>
              <a:ahLst/>
              <a:cxnLst>
                <a:cxn ang="0">
                  <a:pos x="T4" y="T5"/>
                </a:cxn>
                <a:cxn ang="0">
                  <a:pos x="T6" y="T7"/>
                </a:cxn>
                <a:cxn ang="0">
                  <a:pos x="T8" y="T9"/>
                </a:cxn>
                <a:cxn ang="0">
                  <a:pos x="T10" y="T11"/>
                </a:cxn>
                <a:cxn ang="0">
                  <a:pos x="T12" y="T13"/>
                </a:cxn>
                <a:cxn ang="0">
                  <a:pos x="T14" y="T15"/>
                </a:cxn>
              </a:cxnLst>
              <a:rect l="T16" t="T17" r="T18" b="T19"/>
              <a:pathLst>
                <a:path w="21600" h="21600">
                  <a:moveTo>
                    <a:pt x="11427" y="3627"/>
                  </a:moveTo>
                  <a:cubicBezTo>
                    <a:pt x="11218" y="3609"/>
                    <a:pt x="11009" y="3600"/>
                    <a:pt x="10800" y="3600"/>
                  </a:cubicBezTo>
                  <a:cubicBezTo>
                    <a:pt x="9960" y="3600"/>
                    <a:pt x="9126" y="3746"/>
                    <a:pt x="8337" y="4034"/>
                  </a:cubicBezTo>
                  <a:lnTo>
                    <a:pt x="7106" y="651"/>
                  </a:lnTo>
                  <a:cubicBezTo>
                    <a:pt x="8290" y="220"/>
                    <a:pt x="9540" y="0"/>
                    <a:pt x="10800" y="0"/>
                  </a:cubicBezTo>
                  <a:cubicBezTo>
                    <a:pt x="11114" y="0"/>
                    <a:pt x="11428" y="13"/>
                    <a:pt x="11741" y="41"/>
                  </a:cubicBezTo>
                  <a:lnTo>
                    <a:pt x="11976" y="-2649"/>
                  </a:lnTo>
                  <a:lnTo>
                    <a:pt x="16067" y="2226"/>
                  </a:lnTo>
                  <a:lnTo>
                    <a:pt x="11192" y="6317"/>
                  </a:lnTo>
                  <a:lnTo>
                    <a:pt x="11427" y="3627"/>
                  </a:lnTo>
                  <a:close/>
                </a:path>
              </a:pathLst>
            </a:custGeom>
            <a:solidFill>
              <a:srgbClr val="BBE0E3"/>
            </a:solidFill>
            <a:ln w="9525">
              <a:solidFill>
                <a:srgbClr val="000000"/>
              </a:solidFill>
              <a:miter lim="800000"/>
              <a:headEnd/>
              <a:tailEnd/>
            </a:ln>
          </p:spPr>
          <p:txBody>
            <a:bodyPr vert="horz" wrap="square" lIns="91440" tIns="45720" rIns="91440" bIns="45720" numCol="1" anchor="ctr" anchorCtr="0" compatLnSpc="1">
              <a:prstTxWarp prst="textNoShape">
                <a:avLst/>
              </a:prstTxWarp>
            </a:bodyPr>
            <a:lstStyle/>
            <a:p>
              <a:endParaRPr lang="ar-IQ"/>
            </a:p>
          </p:txBody>
        </p:sp>
        <p:sp>
          <p:nvSpPr>
            <p:cNvPr id="8" name="_s43017"/>
            <p:cNvSpPr>
              <a:spLocks noChangeArrowheads="1" noTextEdit="1"/>
            </p:cNvSpPr>
            <p:nvPr/>
          </p:nvSpPr>
          <p:spPr bwMode="auto">
            <a:xfrm rot="18000000">
              <a:off x="2524" y="4139"/>
              <a:ext cx="3819" cy="3819"/>
            </a:xfrm>
            <a:custGeom>
              <a:avLst/>
              <a:gdLst>
                <a:gd name="G0" fmla="+- -5570560 0 0"/>
                <a:gd name="G1" fmla="+- -7208960 0 0"/>
                <a:gd name="G2" fmla="+- -5570560 0 -7208960"/>
                <a:gd name="G3" fmla="+- 10800 0 0"/>
                <a:gd name="G4" fmla="+- 0 0 -5570560"/>
                <a:gd name="T0" fmla="*/ 360 256 1"/>
                <a:gd name="T1" fmla="*/ 0 256 1"/>
                <a:gd name="G5" fmla="+- G2 T0 T1"/>
                <a:gd name="G6" fmla="?: G2 G2 G5"/>
                <a:gd name="G7" fmla="+- 0 0 G6"/>
                <a:gd name="G8" fmla="+- 7200 0 0"/>
                <a:gd name="G9" fmla="+- 0 0 -7208960"/>
                <a:gd name="G10" fmla="+- 7200 0 2700"/>
                <a:gd name="G11" fmla="cos G10 -5570560"/>
                <a:gd name="G12" fmla="sin G10 -5570560"/>
                <a:gd name="G13" fmla="cos 13500 -5570560"/>
                <a:gd name="G14" fmla="sin 13500 -5570560"/>
                <a:gd name="G15" fmla="+- G11 10800 0"/>
                <a:gd name="G16" fmla="+- G12 10800 0"/>
                <a:gd name="G17" fmla="+- G13 10800 0"/>
                <a:gd name="G18" fmla="+- G14 10800 0"/>
                <a:gd name="G19" fmla="*/ 7200 1 2"/>
                <a:gd name="G20" fmla="+- G19 5400 0"/>
                <a:gd name="G21" fmla="cos G20 -5570560"/>
                <a:gd name="G22" fmla="sin G20 -5570560"/>
                <a:gd name="G23" fmla="+- G21 10800 0"/>
                <a:gd name="G24" fmla="+- G12 G23 G22"/>
                <a:gd name="G25" fmla="+- G22 G23 G11"/>
                <a:gd name="G26" fmla="cos 10800 -5570560"/>
                <a:gd name="G27" fmla="sin 10800 -5570560"/>
                <a:gd name="G28" fmla="cos 7200 -5570560"/>
                <a:gd name="G29" fmla="sin 7200 -5570560"/>
                <a:gd name="G30" fmla="+- G26 10800 0"/>
                <a:gd name="G31" fmla="+- G27 10800 0"/>
                <a:gd name="G32" fmla="+- G28 10800 0"/>
                <a:gd name="G33" fmla="+- G29 10800 0"/>
                <a:gd name="G34" fmla="+- G19 5400 0"/>
                <a:gd name="G35" fmla="cos G34 -7208960"/>
                <a:gd name="G36" fmla="sin G34 -7208960"/>
                <a:gd name="G37" fmla="+/ -7208960 -5570560 2"/>
                <a:gd name="T2" fmla="*/ 180 256 1"/>
                <a:gd name="T3" fmla="*/ 0 256 1"/>
                <a:gd name="G38" fmla="+- G37 T2 T3"/>
                <a:gd name="G39" fmla="?: G2 G37 G38"/>
                <a:gd name="G40" fmla="cos 10800 G39"/>
                <a:gd name="G41" fmla="sin 10800 G39"/>
                <a:gd name="G42" fmla="cos 7200 G39"/>
                <a:gd name="G43" fmla="sin 7200 G39"/>
                <a:gd name="G44" fmla="+- G40 10800 0"/>
                <a:gd name="G45" fmla="+- G41 10800 0"/>
                <a:gd name="G46" fmla="+- G42 10800 0"/>
                <a:gd name="G47" fmla="+- G43 10800 0"/>
                <a:gd name="G48" fmla="+- G35 10800 0"/>
                <a:gd name="G49" fmla="+- G36 10800 0"/>
                <a:gd name="T4" fmla="*/ 9390 w 21600"/>
                <a:gd name="T5" fmla="*/ 92 h 21600"/>
                <a:gd name="T6" fmla="*/ 7721 w 21600"/>
                <a:gd name="T7" fmla="*/ 2342 h 21600"/>
                <a:gd name="T8" fmla="*/ 9860 w 21600"/>
                <a:gd name="T9" fmla="*/ 3661 h 21600"/>
                <a:gd name="T10" fmla="*/ 11976 w 21600"/>
                <a:gd name="T11" fmla="*/ -2649 h 21600"/>
                <a:gd name="T12" fmla="*/ 16067 w 21600"/>
                <a:gd name="T13" fmla="*/ 2226 h 21600"/>
                <a:gd name="T14" fmla="*/ 11192 w 21600"/>
                <a:gd name="T15" fmla="*/ 6317 h 21600"/>
                <a:gd name="T16" fmla="*/ 3163 w 21600"/>
                <a:gd name="T17" fmla="*/ 3163 h 21600"/>
                <a:gd name="T18" fmla="*/ 18437 w 21600"/>
                <a:gd name="T19" fmla="*/ 18437 h 21600"/>
              </a:gdLst>
              <a:ahLst/>
              <a:cxnLst>
                <a:cxn ang="0">
                  <a:pos x="T4" y="T5"/>
                </a:cxn>
                <a:cxn ang="0">
                  <a:pos x="T6" y="T7"/>
                </a:cxn>
                <a:cxn ang="0">
                  <a:pos x="T8" y="T9"/>
                </a:cxn>
                <a:cxn ang="0">
                  <a:pos x="T10" y="T11"/>
                </a:cxn>
                <a:cxn ang="0">
                  <a:pos x="T12" y="T13"/>
                </a:cxn>
                <a:cxn ang="0">
                  <a:pos x="T14" y="T15"/>
                </a:cxn>
              </a:cxnLst>
              <a:rect l="T16" t="T17" r="T18" b="T19"/>
              <a:pathLst>
                <a:path w="21600" h="21600">
                  <a:moveTo>
                    <a:pt x="11427" y="3627"/>
                  </a:moveTo>
                  <a:cubicBezTo>
                    <a:pt x="11218" y="3609"/>
                    <a:pt x="11009" y="3600"/>
                    <a:pt x="10800" y="3600"/>
                  </a:cubicBezTo>
                  <a:cubicBezTo>
                    <a:pt x="9960" y="3600"/>
                    <a:pt x="9126" y="3746"/>
                    <a:pt x="8337" y="4034"/>
                  </a:cubicBezTo>
                  <a:lnTo>
                    <a:pt x="7106" y="651"/>
                  </a:lnTo>
                  <a:cubicBezTo>
                    <a:pt x="8290" y="220"/>
                    <a:pt x="9540" y="0"/>
                    <a:pt x="10800" y="0"/>
                  </a:cubicBezTo>
                  <a:cubicBezTo>
                    <a:pt x="11114" y="0"/>
                    <a:pt x="11428" y="13"/>
                    <a:pt x="11741" y="41"/>
                  </a:cubicBezTo>
                  <a:lnTo>
                    <a:pt x="11976" y="-2649"/>
                  </a:lnTo>
                  <a:lnTo>
                    <a:pt x="16067" y="2226"/>
                  </a:lnTo>
                  <a:lnTo>
                    <a:pt x="11192" y="6317"/>
                  </a:lnTo>
                  <a:lnTo>
                    <a:pt x="11427" y="3627"/>
                  </a:lnTo>
                  <a:close/>
                </a:path>
              </a:pathLst>
            </a:custGeom>
            <a:solidFill>
              <a:srgbClr val="BBE0E3"/>
            </a:solidFill>
            <a:ln w="9525">
              <a:solidFill>
                <a:srgbClr val="000000"/>
              </a:solidFill>
              <a:miter lim="800000"/>
              <a:headEnd/>
              <a:tailEnd/>
            </a:ln>
          </p:spPr>
          <p:txBody>
            <a:bodyPr vert="horz" wrap="square" lIns="91440" tIns="45720" rIns="91440" bIns="45720" numCol="1" anchor="ctr" anchorCtr="0" compatLnSpc="1">
              <a:prstTxWarp prst="textNoShape">
                <a:avLst/>
              </a:prstTxWarp>
            </a:bodyPr>
            <a:lstStyle/>
            <a:p>
              <a:endParaRPr lang="ar-IQ"/>
            </a:p>
          </p:txBody>
        </p:sp>
        <p:sp>
          <p:nvSpPr>
            <p:cNvPr id="9" name="_s43016"/>
            <p:cNvSpPr>
              <a:spLocks noChangeArrowheads="1"/>
            </p:cNvSpPr>
            <p:nvPr/>
          </p:nvSpPr>
          <p:spPr bwMode="auto">
            <a:xfrm>
              <a:off x="6932" y="3303"/>
              <a:ext cx="1423" cy="14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bodyPr>
            <a:lstStyle/>
            <a:p>
              <a:endParaRPr lang="ar-IQ"/>
            </a:p>
          </p:txBody>
        </p:sp>
        <p:sp>
          <p:nvSpPr>
            <p:cNvPr id="10" name="_s43015"/>
            <p:cNvSpPr>
              <a:spLocks noChangeArrowheads="1"/>
            </p:cNvSpPr>
            <p:nvPr/>
          </p:nvSpPr>
          <p:spPr bwMode="auto">
            <a:xfrm>
              <a:off x="1883" y="6218"/>
              <a:ext cx="1423" cy="14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bodyPr>
            <a:lstStyle/>
            <a:p>
              <a:endParaRPr lang="ar-IQ"/>
            </a:p>
          </p:txBody>
        </p:sp>
        <p:sp>
          <p:nvSpPr>
            <p:cNvPr id="11" name="_s43014"/>
            <p:cNvSpPr>
              <a:spLocks noChangeArrowheads="1"/>
            </p:cNvSpPr>
            <p:nvPr/>
          </p:nvSpPr>
          <p:spPr bwMode="auto">
            <a:xfrm>
              <a:off x="3566" y="3303"/>
              <a:ext cx="1423" cy="14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bodyPr>
            <a:lstStyle/>
            <a:p>
              <a:endParaRPr lang="ar-IQ"/>
            </a:p>
          </p:txBody>
        </p:sp>
        <p:sp>
          <p:nvSpPr>
            <p:cNvPr id="12" name="_s43013"/>
            <p:cNvSpPr>
              <a:spLocks noChangeArrowheads="1"/>
            </p:cNvSpPr>
            <p:nvPr/>
          </p:nvSpPr>
          <p:spPr bwMode="auto">
            <a:xfrm>
              <a:off x="8615" y="6218"/>
              <a:ext cx="1423" cy="14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bodyPr>
            <a:lstStyle/>
            <a:p>
              <a:endParaRPr lang="ar-IQ"/>
            </a:p>
          </p:txBody>
        </p:sp>
        <p:sp>
          <p:nvSpPr>
            <p:cNvPr id="13" name="_s43012"/>
            <p:cNvSpPr>
              <a:spLocks noChangeArrowheads="1"/>
            </p:cNvSpPr>
            <p:nvPr/>
          </p:nvSpPr>
          <p:spPr bwMode="auto">
            <a:xfrm>
              <a:off x="6932" y="9133"/>
              <a:ext cx="1423" cy="14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bodyPr>
            <a:lstStyle/>
            <a:p>
              <a:endParaRPr lang="ar-IQ"/>
            </a:p>
          </p:txBody>
        </p:sp>
        <p:sp>
          <p:nvSpPr>
            <p:cNvPr id="14" name="_s43011"/>
            <p:cNvSpPr>
              <a:spLocks noChangeArrowheads="1"/>
            </p:cNvSpPr>
            <p:nvPr/>
          </p:nvSpPr>
          <p:spPr bwMode="auto">
            <a:xfrm>
              <a:off x="3566" y="9133"/>
              <a:ext cx="1423" cy="14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ctr" anchorCtr="0" compatLnSpc="1">
              <a:prstTxWarp prst="textNoShape">
                <a:avLst/>
              </a:prstTxWarp>
            </a:bodyPr>
            <a:lstStyle/>
            <a:p>
              <a:endParaRPr lang="ar-IQ"/>
            </a:p>
          </p:txBody>
        </p:sp>
      </p:gr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64" name="Title 1"/>
          <p:cNvSpPr>
            <a:spLocks noGrp="1"/>
          </p:cNvSpPr>
          <p:nvPr>
            <p:ph type="title"/>
          </p:nvPr>
        </p:nvSpPr>
        <p:spPr>
          <a:xfrm>
            <a:off x="457200" y="274638"/>
            <a:ext cx="8229600" cy="868346"/>
          </a:xfrm>
        </p:spPr>
        <p:style>
          <a:lnRef idx="1">
            <a:schemeClr val="accent5"/>
          </a:lnRef>
          <a:fillRef idx="3">
            <a:schemeClr val="accent5"/>
          </a:fillRef>
          <a:effectRef idx="2">
            <a:schemeClr val="accent5"/>
          </a:effectRef>
          <a:fontRef idx="minor">
            <a:schemeClr val="lt1"/>
          </a:fontRef>
        </p:style>
        <p:txBody>
          <a:bodyPr anchor="t" anchorCtr="1">
            <a:normAutofit/>
          </a:bodyPr>
          <a:lstStyle/>
          <a:p>
            <a:pPr lvl="0" fontAlgn="base">
              <a:spcAft>
                <a:spcPct val="0"/>
              </a:spcAft>
              <a:tabLst>
                <a:tab pos="504825" algn="l"/>
              </a:tabLst>
            </a:pPr>
            <a:r>
              <a:rPr lang="ar-SA" b="1" dirty="0"/>
              <a:t>الاختبار </a:t>
            </a:r>
            <a:r>
              <a:rPr lang="ar-SA" b="1" dirty="0" err="1"/>
              <a:t>البعدي</a:t>
            </a:r>
            <a:endParaRPr lang="en-US" sz="2000" b="1" dirty="0">
              <a:solidFill>
                <a:schemeClr val="bg1"/>
              </a:solidFill>
              <a:latin typeface="Arial" pitchFamily="34" charset="0"/>
              <a:cs typeface="Arial" pitchFamily="34" charset="0"/>
            </a:endParaRPr>
          </a:p>
        </p:txBody>
      </p:sp>
      <p:sp>
        <p:nvSpPr>
          <p:cNvPr id="1048665" name="Rectangle 1"/>
          <p:cNvSpPr>
            <a:spLocks noChangeArrowheads="1"/>
          </p:cNvSpPr>
          <p:nvPr/>
        </p:nvSpPr>
        <p:spPr bwMode="auto">
          <a:xfrm>
            <a:off x="285720" y="1429865"/>
            <a:ext cx="8572560" cy="506984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pP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س1: وضح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اهم</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وجهات النظر التي دعت لتنسيق العمل في المنظمات الصحية؟</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pP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س2: وضح مفهوم التنسيق وما هي الفروق التي يمكن تأشيرها بين التعاون والتنسيق في المؤسسات الصحية؟</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pP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س3: تظهر الحاجة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الى</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التنسيق بين المؤسسات الصحية المختلفة من خلال درجة الاعتمادية عددها ووضح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اهم</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عناصرها؟</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pP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س4: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ماهي</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ادوات</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التنسيق التي يمكن استخدامها مجتمعة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او</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منفردة بحسب طبيعة وحجم المؤسسات الصحية، عددها واشرح واحدة منها؟</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pP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س5: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ماهي</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مبادئ التخطيط الصحي وضح ذلك بشكل مختصر؟</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pP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س6: حدد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اهم</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اعتبارات التخطيط الصحي وضح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اهم</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تلك الاعتبارات؟</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pP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س7: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ماهي</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اهم</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العقبات التي تحول دون تطبيق التخطيط في مجال الصحي والحيلولة دون تنفيذه؟</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pP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س8: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ماهي</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اهم</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عملية التخطيط للخدمات الصحية؟ اشرحها مع الرسم؟</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pP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س9: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ماهي</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اهم</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مراحل التخطيط في المؤسسات الصحية وفق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ازمان</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او</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حقب مختلفة وضح تلك المراحل؟</a:t>
            </a:r>
            <a:endParaRPr kumimoji="0" lang="ar-IQ" sz="24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66" name="AutoShape 1"/>
          <p:cNvSpPr>
            <a:spLocks noChangeArrowheads="1"/>
          </p:cNvSpPr>
          <p:nvPr/>
        </p:nvSpPr>
        <p:spPr bwMode="auto">
          <a:xfrm>
            <a:off x="642910" y="214290"/>
            <a:ext cx="8277225" cy="714380"/>
          </a:xfrm>
          <a:prstGeom prst="ribbon">
            <a:avLst>
              <a:gd name="adj1" fmla="val 12500"/>
              <a:gd name="adj2" fmla="val 50000"/>
            </a:avLst>
          </a:prstGeom>
          <a:solidFill>
            <a:srgbClr val="D99594"/>
          </a:solidFill>
          <a:ln w="9525">
            <a:solidFill>
              <a:srgbClr val="000000"/>
            </a:solidFill>
            <a:round/>
            <a:headEnd/>
            <a:tailEnd/>
          </a:ln>
          <a:effectLst>
            <a:outerShdw dist="107763" dir="18900000" algn="ctr" rotWithShape="0">
              <a:srgbClr val="808080">
                <a:alpha val="50000"/>
              </a:srgbClr>
            </a:outerShdw>
          </a:effectLst>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pPr>
            <a:r>
              <a:rPr kumimoji="0" lang="ar-SA" sz="2000" b="1" i="0" u="none" strike="noStrike" cap="none" normalizeH="0" baseline="0">
                <a:ln>
                  <a:noFill/>
                </a:ln>
                <a:solidFill>
                  <a:schemeClr val="tx1"/>
                </a:solidFill>
                <a:effectLst/>
                <a:latin typeface="Simplified Arabic" pitchFamily="18" charset="-78"/>
                <a:ea typeface="Arial" pitchFamily="34" charset="0"/>
                <a:cs typeface="Simplified Arabic" pitchFamily="18" charset="-78"/>
              </a:rPr>
              <a:t>الوحدة الرابعة</a:t>
            </a:r>
            <a:endParaRPr kumimoji="0" lang="ar-SA" sz="1800" b="1" i="0" u="none" strike="noStrike" cap="none" normalizeH="0" baseline="0">
              <a:ln>
                <a:noFill/>
              </a:ln>
              <a:solidFill>
                <a:schemeClr val="tx1"/>
              </a:solidFill>
              <a:effectLst/>
              <a:latin typeface="Simplified Arabic" pitchFamily="18" charset="-78"/>
              <a:ea typeface="Arial" pitchFamily="34" charset="0"/>
              <a:cs typeface="Simplified Arabic" pitchFamily="18" charset="-78"/>
            </a:endParaRPr>
          </a:p>
          <a:p>
            <a:pPr marL="0" marR="0" lvl="0" indent="0" algn="ctr" defTabSz="914400" rtl="1" eaLnBrk="1" fontAlgn="base" latinLnBrk="0" hangingPunct="1">
              <a:lnSpc>
                <a:spcPct val="100000"/>
              </a:lnSpc>
              <a:spcBef>
                <a:spcPct val="0"/>
              </a:spcBef>
              <a:spcAft>
                <a:spcPts val="1000"/>
              </a:spcAft>
              <a:buClrTx/>
              <a:buSzTx/>
              <a:buFontTx/>
              <a:buNone/>
            </a:pPr>
            <a:endParaRPr kumimoji="0" lang="en-US" sz="1600" b="1" i="0" u="none" strike="noStrike" cap="none" normalizeH="0" baseline="0">
              <a:ln>
                <a:noFill/>
              </a:ln>
              <a:solidFill>
                <a:schemeClr val="tx1"/>
              </a:solidFill>
              <a:effectLst/>
              <a:latin typeface="Simplified Arabic" pitchFamily="18" charset="-78"/>
              <a:ea typeface="Arial" pitchFamily="34" charset="0"/>
              <a:cs typeface="Simplified Arabic" pitchFamily="18" charset="-78"/>
            </a:endParaRPr>
          </a:p>
          <a:p>
            <a:pPr marL="0" marR="0" lvl="0" indent="0" algn="r" defTabSz="914400" rtl="1" eaLnBrk="1" fontAlgn="base" latinLnBrk="0" hangingPunct="1">
              <a:lnSpc>
                <a:spcPct val="100000"/>
              </a:lnSpc>
              <a:spcBef>
                <a:spcPct val="0"/>
              </a:spcBef>
              <a:spcAft>
                <a:spcPct val="0"/>
              </a:spcAft>
              <a:buClrTx/>
              <a:buSzTx/>
              <a:buFontTx/>
              <a:buNone/>
            </a:pPr>
            <a:endParaRPr kumimoji="0" lang="ar-SA" sz="1800" b="0" i="0" u="none" strike="noStrike" cap="none" normalizeH="0" baseline="0">
              <a:ln>
                <a:noFill/>
              </a:ln>
              <a:solidFill>
                <a:schemeClr val="tx1"/>
              </a:solidFill>
              <a:effectLst/>
              <a:latin typeface="Arial" pitchFamily="34" charset="0"/>
              <a:cs typeface="Arial" pitchFamily="34" charset="0"/>
            </a:endParaRPr>
          </a:p>
        </p:txBody>
      </p:sp>
      <p:sp>
        <p:nvSpPr>
          <p:cNvPr id="1048667" name="AutoShape 2"/>
          <p:cNvSpPr>
            <a:spLocks noChangeArrowheads="1"/>
          </p:cNvSpPr>
          <p:nvPr/>
        </p:nvSpPr>
        <p:spPr bwMode="auto">
          <a:xfrm>
            <a:off x="857224" y="1071546"/>
            <a:ext cx="6715172" cy="928694"/>
          </a:xfrm>
          <a:prstGeom prst="cloudCallout">
            <a:avLst>
              <a:gd name="adj1" fmla="val 47013"/>
              <a:gd name="adj2" fmla="val 78083"/>
            </a:avLst>
          </a:prstGeom>
          <a:solidFill>
            <a:srgbClr val="243F60"/>
          </a:solidFill>
          <a:ln w="38100">
            <a:solidFill>
              <a:srgbClr val="F2F2F2"/>
            </a:solidFill>
            <a:round/>
            <a:headEnd/>
            <a:tailEnd/>
          </a:ln>
          <a:effectLst>
            <a:outerShdw dist="28398" dir="3806097" algn="ctr" rotWithShape="0">
              <a:srgbClr val="243F60">
                <a:alpha val="50000"/>
              </a:srgbClr>
            </a:outerShdw>
          </a:effectLst>
        </p:spPr>
        <p:txBody>
          <a:bodyPr vert="horz" wrap="square" lIns="91440" tIns="45720" rIns="91440" bIns="45720" numCol="1" anchor="t" anchorCtr="0" compatLnSpc="1">
            <a:prstTxWarp prst="textNoShape">
              <a:avLst/>
            </a:prstTxWarp>
          </a:bodyPr>
          <a:lstStyle/>
          <a:p>
            <a:pPr marL="0" marR="774700" lvl="0" indent="0" algn="ctr" defTabSz="914400" rtl="1" eaLnBrk="1" fontAlgn="base" latinLnBrk="0" hangingPunct="1">
              <a:lnSpc>
                <a:spcPct val="100000"/>
              </a:lnSpc>
              <a:spcBef>
                <a:spcPct val="0"/>
              </a:spcBef>
              <a:spcAft>
                <a:spcPts val="1000"/>
              </a:spcAft>
              <a:buClr>
                <a:srgbClr val="FFFFFF"/>
              </a:buClr>
              <a:buSzTx/>
              <a:buFont typeface="Times New Roman" pitchFamily="18" charset="0"/>
              <a:buChar char="1"/>
            </a:pPr>
            <a:r>
              <a:rPr kumimoji="0" lang="ar-SA" sz="1800" b="1" i="0" u="none" strike="noStrike" cap="none" normalizeH="0" baseline="0">
                <a:ln>
                  <a:noFill/>
                </a:ln>
                <a:solidFill>
                  <a:srgbClr val="FFFFFF"/>
                </a:solidFill>
                <a:effectLst/>
                <a:latin typeface="Simplified Arabic" pitchFamily="18" charset="-78"/>
                <a:ea typeface="Arial" pitchFamily="34" charset="0"/>
                <a:cs typeface="Simplified Arabic" pitchFamily="18" charset="-78"/>
              </a:rPr>
              <a:t>النظرة الشاملة للوحدة الرابعة </a:t>
            </a:r>
            <a:r>
              <a:rPr kumimoji="0" lang="en-US" sz="1800" b="1" i="0" u="none" strike="noStrike" cap="none" normalizeH="0" baseline="0">
                <a:ln>
                  <a:noFill/>
                </a:ln>
                <a:solidFill>
                  <a:srgbClr val="FFFFFF"/>
                </a:solidFill>
                <a:effectLst/>
                <a:latin typeface="Times New Roman" pitchFamily="18" charset="0"/>
                <a:ea typeface="Arial" pitchFamily="34" charset="0"/>
                <a:cs typeface="Simplified Arabic" pitchFamily="18" charset="-78"/>
              </a:rPr>
              <a:t>Over View</a:t>
            </a:r>
          </a:p>
          <a:p>
            <a:pPr marL="0" marR="0" lvl="0" indent="0" algn="r" defTabSz="914400" rtl="1" eaLnBrk="1" fontAlgn="base" latinLnBrk="0" hangingPunct="1">
              <a:lnSpc>
                <a:spcPct val="100000"/>
              </a:lnSpc>
              <a:spcBef>
                <a:spcPct val="0"/>
              </a:spcBef>
              <a:spcAft>
                <a:spcPct val="0"/>
              </a:spcAft>
              <a:buClrTx/>
              <a:buSzTx/>
              <a:buFontTx/>
              <a:buNone/>
            </a:pPr>
            <a:endParaRPr kumimoji="0" lang="ar-SA" sz="1800" b="0" i="0" u="none" strike="noStrike" cap="none" normalizeH="0" baseline="0">
              <a:ln>
                <a:noFill/>
              </a:ln>
              <a:solidFill>
                <a:schemeClr val="tx1"/>
              </a:solidFill>
              <a:effectLst/>
              <a:latin typeface="Arial" pitchFamily="34" charset="0"/>
              <a:cs typeface="Arial" pitchFamily="34" charset="0"/>
            </a:endParaRPr>
          </a:p>
        </p:txBody>
      </p:sp>
      <p:sp>
        <p:nvSpPr>
          <p:cNvPr id="1048668" name="AutoShape 5"/>
          <p:cNvSpPr>
            <a:spLocks noChangeArrowheads="1"/>
          </p:cNvSpPr>
          <p:nvPr/>
        </p:nvSpPr>
        <p:spPr bwMode="auto">
          <a:xfrm>
            <a:off x="5429256" y="2500306"/>
            <a:ext cx="3449646" cy="541338"/>
          </a:xfrm>
          <a:prstGeom prst="bevel">
            <a:avLst>
              <a:gd name="adj" fmla="val 12500"/>
            </a:avLst>
          </a:prstGeom>
          <a:gradFill rotWithShape="1">
            <a:gsLst>
              <a:gs pos="0">
                <a:srgbClr val="FBE4AE"/>
              </a:gs>
              <a:gs pos="13000">
                <a:srgbClr val="BD922A"/>
              </a:gs>
              <a:gs pos="21001">
                <a:srgbClr val="BD922A"/>
              </a:gs>
              <a:gs pos="63000">
                <a:srgbClr val="FBE4AE"/>
              </a:gs>
              <a:gs pos="67000">
                <a:srgbClr val="BD922A"/>
              </a:gs>
              <a:gs pos="69000">
                <a:srgbClr val="835E17"/>
              </a:gs>
              <a:gs pos="82001">
                <a:srgbClr val="A28949"/>
              </a:gs>
              <a:gs pos="100000">
                <a:srgbClr val="FAE3B7"/>
              </a:gs>
            </a:gsLst>
            <a:lin ang="2700000" scaled="1"/>
          </a:gradFill>
          <a:ln w="9525">
            <a:solidFill>
              <a:srgbClr val="000000"/>
            </a:solidFill>
            <a:miter lim="800000"/>
            <a:headEnd/>
            <a:tailEnd/>
          </a:ln>
          <a:effectLst>
            <a:outerShdw sy="-50000" kx="2453608" rotWithShape="0">
              <a:srgbClr val="808080">
                <a:alpha val="50000"/>
              </a:srgbClr>
            </a:outerShdw>
          </a:effectLst>
        </p:spPr>
        <p:txBody>
          <a:bodyPr vert="horz" wrap="square" lIns="91440" tIns="45720" rIns="91440" bIns="45720" numCol="1" anchor="t" anchorCtr="0" compatLnSpc="1">
            <a:prstTxWarp prst="textNoShape">
              <a:avLst/>
            </a:prstTxWarp>
          </a:bodyPr>
          <a:lstStyle/>
          <a:p>
            <a:pPr marL="0" marR="1143000" lvl="0" indent="0" algn="just" defTabSz="914400" rtl="1" eaLnBrk="1" fontAlgn="base" latinLnBrk="0" hangingPunct="1">
              <a:lnSpc>
                <a:spcPct val="100000"/>
              </a:lnSpc>
              <a:spcBef>
                <a:spcPct val="0"/>
              </a:spcBef>
              <a:spcAft>
                <a:spcPts val="1000"/>
              </a:spcAft>
              <a:buClrTx/>
              <a:buSzTx/>
              <a:buFont typeface="Times New Roman" pitchFamily="18" charset="0"/>
              <a:buChar char="أ"/>
            </a:pPr>
            <a:r>
              <a:rPr kumimoji="0" lang="ar-SA" sz="2000" b="1" i="0" u="none" strike="noStrike" cap="none" normalizeH="0" baseline="0">
                <a:ln>
                  <a:noFill/>
                </a:ln>
                <a:solidFill>
                  <a:schemeClr val="tx1"/>
                </a:solidFill>
                <a:effectLst/>
                <a:latin typeface="Simplified Arabic" pitchFamily="18" charset="-78"/>
                <a:ea typeface="Arial" pitchFamily="34" charset="0"/>
                <a:cs typeface="Simplified Arabic" pitchFamily="18" charset="-78"/>
              </a:rPr>
              <a:t>الفئة المستهدفة:</a:t>
            </a:r>
            <a:endParaRPr kumimoji="0" lang="en-US" sz="2000" b="1" i="0" u="none" strike="noStrike" cap="none" normalizeH="0" baseline="0">
              <a:ln>
                <a:noFill/>
              </a:ln>
              <a:solidFill>
                <a:schemeClr val="tx1"/>
              </a:solidFill>
              <a:effectLst/>
              <a:latin typeface="Times New Roman" pitchFamily="18" charset="0"/>
              <a:ea typeface="Arial" pitchFamily="34" charset="0"/>
              <a:cs typeface="Simplified Arabic" pitchFamily="18" charset="-78"/>
            </a:endParaRPr>
          </a:p>
          <a:p>
            <a:pPr marL="0" marR="0" lvl="0" indent="0" algn="r" defTabSz="914400" rtl="1" eaLnBrk="1" fontAlgn="base" latinLnBrk="0" hangingPunct="1">
              <a:lnSpc>
                <a:spcPct val="100000"/>
              </a:lnSpc>
              <a:spcBef>
                <a:spcPct val="0"/>
              </a:spcBef>
              <a:spcAft>
                <a:spcPct val="0"/>
              </a:spcAft>
              <a:buClrTx/>
              <a:buSzTx/>
              <a:buFontTx/>
              <a:buNone/>
            </a:pPr>
            <a:endParaRPr kumimoji="0" lang="ar-SA" sz="2000" b="0" i="0" u="none" strike="noStrike" cap="none" normalizeH="0" baseline="0">
              <a:ln>
                <a:noFill/>
              </a:ln>
              <a:solidFill>
                <a:schemeClr val="tx1"/>
              </a:solidFill>
              <a:effectLst/>
              <a:latin typeface="Arial" pitchFamily="34" charset="0"/>
              <a:cs typeface="Arial" pitchFamily="34" charset="0"/>
            </a:endParaRPr>
          </a:p>
        </p:txBody>
      </p:sp>
      <p:sp>
        <p:nvSpPr>
          <p:cNvPr id="1048669" name="AutoShape 6"/>
          <p:cNvSpPr>
            <a:spLocks noChangeArrowheads="1"/>
          </p:cNvSpPr>
          <p:nvPr/>
        </p:nvSpPr>
        <p:spPr bwMode="auto">
          <a:xfrm>
            <a:off x="5429256" y="3929066"/>
            <a:ext cx="3444885" cy="541338"/>
          </a:xfrm>
          <a:prstGeom prst="bevel">
            <a:avLst>
              <a:gd name="adj" fmla="val 12500"/>
            </a:avLst>
          </a:prstGeom>
          <a:gradFill rotWithShape="1">
            <a:gsLst>
              <a:gs pos="0">
                <a:srgbClr val="FBE4AE"/>
              </a:gs>
              <a:gs pos="13000">
                <a:srgbClr val="BD922A"/>
              </a:gs>
              <a:gs pos="21001">
                <a:srgbClr val="BD922A"/>
              </a:gs>
              <a:gs pos="63000">
                <a:srgbClr val="FBE4AE"/>
              </a:gs>
              <a:gs pos="67000">
                <a:srgbClr val="BD922A"/>
              </a:gs>
              <a:gs pos="69000">
                <a:srgbClr val="835E17"/>
              </a:gs>
              <a:gs pos="82001">
                <a:srgbClr val="A28949"/>
              </a:gs>
              <a:gs pos="100000">
                <a:srgbClr val="FAE3B7"/>
              </a:gs>
            </a:gsLst>
            <a:lin ang="2700000" scaled="1"/>
          </a:gradFill>
          <a:ln w="9525">
            <a:solidFill>
              <a:srgbClr val="000000"/>
            </a:solidFill>
            <a:miter lim="800000"/>
            <a:headEnd/>
            <a:tailEnd/>
          </a:ln>
          <a:effectLst>
            <a:outerShdw sy="-50000" kx="2453608" rotWithShape="0">
              <a:srgbClr val="808080">
                <a:alpha val="50000"/>
              </a:srgbClr>
            </a:outerShdw>
          </a:effectLst>
        </p:spPr>
        <p:txBody>
          <a:bodyPr vert="horz" wrap="square" lIns="91440" tIns="45720" rIns="91440" bIns="45720" numCol="1" anchor="t" anchorCtr="0" compatLnSpc="1">
            <a:prstTxWarp prst="textNoShape">
              <a:avLst/>
            </a:prstTxWarp>
          </a:bodyPr>
          <a:lstStyle/>
          <a:p>
            <a:pPr marL="0" marR="571500" lvl="0" indent="0" algn="just" defTabSz="914400" rtl="1" eaLnBrk="1" fontAlgn="base" latinLnBrk="0" hangingPunct="1">
              <a:lnSpc>
                <a:spcPct val="100000"/>
              </a:lnSpc>
              <a:spcBef>
                <a:spcPct val="0"/>
              </a:spcBef>
              <a:spcAft>
                <a:spcPts val="1000"/>
              </a:spcAft>
              <a:buClrTx/>
              <a:buSzTx/>
              <a:buFontTx/>
              <a:buNone/>
            </a:pPr>
            <a:r>
              <a:rPr kumimoji="0" lang="ar-SA" sz="2000" b="1" i="0" u="none" strike="noStrike" cap="none" normalizeH="0" baseline="0" dirty="0">
                <a:ln>
                  <a:noFill/>
                </a:ln>
                <a:solidFill>
                  <a:schemeClr val="tx1"/>
                </a:solidFill>
                <a:effectLst/>
                <a:latin typeface="Simplified Arabic" pitchFamily="18" charset="-78"/>
                <a:ea typeface="Arial" pitchFamily="34" charset="0"/>
                <a:cs typeface="Simplified Arabic" pitchFamily="18" charset="-78"/>
              </a:rPr>
              <a:t>ب- المبررات: </a:t>
            </a:r>
            <a:r>
              <a:rPr kumimoji="0" lang="en-US" sz="2000" b="1" i="0" u="none" strike="noStrike" cap="none" normalizeH="0" baseline="0" dirty="0">
                <a:ln>
                  <a:noFill/>
                </a:ln>
                <a:solidFill>
                  <a:schemeClr val="tx1"/>
                </a:solidFill>
                <a:effectLst/>
                <a:latin typeface="Times New Roman" pitchFamily="18" charset="0"/>
                <a:ea typeface="Arial" pitchFamily="34" charset="0"/>
                <a:cs typeface="Simplified Arabic" pitchFamily="18" charset="-78"/>
              </a:rPr>
              <a:t>Rationale</a:t>
            </a:r>
            <a:r>
              <a:rPr kumimoji="0" lang="en-US" sz="2000" b="1" i="0" u="none" strike="noStrike" cap="none" normalizeH="0" baseline="0" dirty="0">
                <a:ln>
                  <a:noFill/>
                </a:ln>
                <a:solidFill>
                  <a:schemeClr val="tx1"/>
                </a:solidFill>
                <a:effectLst/>
                <a:latin typeface="Simplified Arabic" pitchFamily="18" charset="-78"/>
                <a:ea typeface="Arial" pitchFamily="34" charset="0"/>
                <a:cs typeface="Simplified Arabic" pitchFamily="18" charset="-78"/>
              </a:rPr>
              <a:t> </a:t>
            </a:r>
            <a:endParaRPr kumimoji="0" lang="en-US" sz="2000" b="1" i="0" u="none" strike="noStrike" cap="none" normalizeH="0" baseline="0" dirty="0">
              <a:ln>
                <a:noFill/>
              </a:ln>
              <a:solidFill>
                <a:schemeClr val="tx1"/>
              </a:solidFill>
              <a:effectLst/>
              <a:latin typeface="Times New Roman" pitchFamily="18" charset="0"/>
              <a:ea typeface="Arial" pitchFamily="34" charset="0"/>
              <a:cs typeface="Simplified Arabic" pitchFamily="18" charset="-78"/>
            </a:endParaRPr>
          </a:p>
          <a:p>
            <a:pPr marL="0" marR="0" lvl="0" indent="0" algn="r" defTabSz="914400" rtl="1" eaLnBrk="1" fontAlgn="base" latinLnBrk="0" hangingPunct="1">
              <a:lnSpc>
                <a:spcPct val="100000"/>
              </a:lnSpc>
              <a:spcBef>
                <a:spcPct val="0"/>
              </a:spcBef>
              <a:spcAft>
                <a:spcPct val="0"/>
              </a:spcAft>
              <a:buClrTx/>
              <a:buSzTx/>
              <a:buFontTx/>
              <a:buNone/>
            </a:pPr>
            <a:endParaRPr kumimoji="0" lang="ar-SA" sz="2000" b="0" i="0" u="none" strike="noStrike" cap="none" normalizeH="0" baseline="0" dirty="0">
              <a:ln>
                <a:noFill/>
              </a:ln>
              <a:solidFill>
                <a:schemeClr val="tx1"/>
              </a:solidFill>
              <a:effectLst/>
              <a:latin typeface="Arial" pitchFamily="34" charset="0"/>
              <a:cs typeface="Arial" pitchFamily="34" charset="0"/>
            </a:endParaRPr>
          </a:p>
        </p:txBody>
      </p:sp>
      <p:sp>
        <p:nvSpPr>
          <p:cNvPr id="1048670" name="Rectangle 5"/>
          <p:cNvSpPr/>
          <p:nvPr/>
        </p:nvSpPr>
        <p:spPr>
          <a:xfrm>
            <a:off x="1428728" y="3244334"/>
            <a:ext cx="5067037" cy="802640"/>
          </a:xfrm>
          <a:prstGeom prst="rect">
            <a:avLst/>
          </a:prstGeom>
        </p:spPr>
        <p:txBody>
          <a:bodyPr wrap="square">
            <a:spAutoFit/>
          </a:bodyPr>
          <a:lstStyle/>
          <a:p>
            <a:r>
              <a:rPr lang="ar-IQ" sz="2400" dirty="0"/>
              <a:t>طلبة المرحلة الثانية المعهد الطبي التقني/ الديوانية </a:t>
            </a:r>
            <a:endParaRPr lang="ar-SA" sz="2400" dirty="0"/>
          </a:p>
        </p:txBody>
      </p:sp>
      <p:sp>
        <p:nvSpPr>
          <p:cNvPr id="1048671" name="Rectangle 7"/>
          <p:cNvSpPr>
            <a:spLocks noChangeArrowheads="1"/>
          </p:cNvSpPr>
          <p:nvPr/>
        </p:nvSpPr>
        <p:spPr bwMode="auto">
          <a:xfrm>
            <a:off x="1071538" y="4697155"/>
            <a:ext cx="5572132" cy="8026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pP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التعرف على كيفية تصميم المستشفى وتوزيع المسؤوليات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وانواع</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الهياكل التنظيمية</a:t>
            </a:r>
            <a:endParaRPr kumimoji="0" lang="ar-IQ" sz="24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72" name="AutoShape 16"/>
          <p:cNvSpPr>
            <a:spLocks noChangeArrowheads="1"/>
          </p:cNvSpPr>
          <p:nvPr/>
        </p:nvSpPr>
        <p:spPr bwMode="auto">
          <a:xfrm>
            <a:off x="4071934" y="3000372"/>
            <a:ext cx="4845063" cy="595313"/>
          </a:xfrm>
          <a:prstGeom prst="bevel">
            <a:avLst>
              <a:gd name="adj" fmla="val 12500"/>
            </a:avLst>
          </a:prstGeom>
          <a:gradFill rotWithShape="1">
            <a:gsLst>
              <a:gs pos="0">
                <a:srgbClr val="FBE4AE"/>
              </a:gs>
              <a:gs pos="13000">
                <a:srgbClr val="BD922A"/>
              </a:gs>
              <a:gs pos="21001">
                <a:srgbClr val="BD922A"/>
              </a:gs>
              <a:gs pos="63000">
                <a:srgbClr val="FBE4AE"/>
              </a:gs>
              <a:gs pos="67000">
                <a:srgbClr val="BD922A"/>
              </a:gs>
              <a:gs pos="69000">
                <a:srgbClr val="835E17"/>
              </a:gs>
              <a:gs pos="82001">
                <a:srgbClr val="A28949"/>
              </a:gs>
              <a:gs pos="100000">
                <a:srgbClr val="FAE3B7"/>
              </a:gs>
            </a:gsLst>
            <a:lin ang="2700000" scaled="1"/>
          </a:gradFill>
          <a:ln w="9525">
            <a:solidFill>
              <a:srgbClr val="000000"/>
            </a:solidFill>
            <a:miter lim="800000"/>
            <a:headEnd/>
            <a:tailEnd/>
          </a:ln>
          <a:effectLst>
            <a:outerShdw sy="-50000" kx="2453608" rotWithShape="0">
              <a:srgbClr val="808080">
                <a:alpha val="50000"/>
              </a:srgbClr>
            </a:outerShdw>
          </a:effectLst>
        </p:spPr>
        <p:txBody>
          <a:bodyPr vert="horz" wrap="square" lIns="91440" tIns="45720" rIns="91440" bIns="45720" numCol="1" anchor="t" anchorCtr="0" compatLnSpc="1">
            <a:prstTxWarp prst="textNoShape">
              <a:avLst/>
            </a:prstTxWarp>
          </a:bodyPr>
          <a:lstStyle/>
          <a:p>
            <a:pPr marL="0" marR="0" lvl="0" indent="0" algn="justLow" defTabSz="914400" rtl="1" eaLnBrk="1" fontAlgn="base" latinLnBrk="0" hangingPunct="1">
              <a:lnSpc>
                <a:spcPct val="100000"/>
              </a:lnSpc>
              <a:spcBef>
                <a:spcPct val="0"/>
              </a:spcBef>
              <a:spcAft>
                <a:spcPct val="0"/>
              </a:spcAft>
              <a:buClrTx/>
              <a:buSzTx/>
              <a:buFontTx/>
              <a:buChar char="•"/>
            </a:pPr>
            <a:r>
              <a:rPr kumimoji="0" lang="ar-SA" sz="2400" b="1" i="0" u="none" strike="noStrike" cap="none" normalizeH="0" baseline="0">
                <a:ln>
                  <a:noFill/>
                </a:ln>
                <a:solidFill>
                  <a:schemeClr val="tx1"/>
                </a:solidFill>
                <a:effectLst/>
                <a:latin typeface="Simplified Arabic" pitchFamily="18" charset="-78"/>
                <a:ea typeface="Times New Roman" pitchFamily="18" charset="0"/>
                <a:cs typeface="Simplified Arabic" pitchFamily="18" charset="-78"/>
              </a:rPr>
              <a:t>اهداف الوحدة: </a:t>
            </a:r>
            <a:r>
              <a:rPr kumimoji="0" lang="en-US" sz="2400" b="1" i="0" u="none" strike="noStrike" cap="none" normalizeH="0" baseline="0">
                <a:ln>
                  <a:noFill/>
                </a:ln>
                <a:solidFill>
                  <a:schemeClr val="tx1"/>
                </a:solidFill>
                <a:effectLst/>
                <a:latin typeface="Calibri" pitchFamily="34" charset="0"/>
                <a:ea typeface="Times New Roman" pitchFamily="18" charset="0"/>
                <a:cs typeface="Simplified Arabic" pitchFamily="18" charset="-78"/>
              </a:rPr>
              <a:t>(objectives</a:t>
            </a:r>
            <a:r>
              <a:rPr kumimoji="0" lang="ar-SA" sz="2400" b="1" i="0" u="none" strike="noStrike" cap="none" normalizeH="0" baseline="0">
                <a:ln>
                  <a:noFill/>
                </a:ln>
                <a:solidFill>
                  <a:schemeClr val="tx1"/>
                </a:solidFill>
                <a:effectLst/>
                <a:latin typeface="Calibri" pitchFamily="34" charset="0"/>
                <a:ea typeface="Times New Roman" pitchFamily="18" charset="0"/>
                <a:cs typeface="Simplified Arabic" pitchFamily="18" charset="-78"/>
              </a:rPr>
              <a:t>)</a:t>
            </a:r>
            <a:r>
              <a:rPr kumimoji="0" lang="ar-SA" sz="2400" b="1" i="0" u="none" strike="noStrike" cap="none" normalizeH="0" baseline="0">
                <a:ln>
                  <a:noFill/>
                </a:ln>
                <a:solidFill>
                  <a:schemeClr val="tx1"/>
                </a:solidFill>
                <a:effectLst/>
                <a:latin typeface="Simplified Arabic" pitchFamily="18" charset="-78"/>
                <a:ea typeface="Times New Roman" pitchFamily="18" charset="0"/>
                <a:cs typeface="Simplified Arabic" pitchFamily="18" charset="-78"/>
              </a:rPr>
              <a:t>:</a:t>
            </a:r>
            <a:endParaRPr kumimoji="0" lang="ar-SA" sz="2400" b="0" i="0" u="none" strike="noStrike" cap="none" normalizeH="0" baseline="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pPr>
            <a:endParaRPr kumimoji="0" lang="ar-SA" sz="2400" b="0" i="0" u="none" strike="noStrike" cap="none" normalizeH="0" baseline="0">
              <a:ln>
                <a:noFill/>
              </a:ln>
              <a:solidFill>
                <a:schemeClr val="tx1"/>
              </a:solidFill>
              <a:effectLst/>
              <a:latin typeface="Arial" pitchFamily="34" charset="0"/>
              <a:cs typeface="Arial" pitchFamily="34" charset="0"/>
            </a:endParaRPr>
          </a:p>
        </p:txBody>
      </p:sp>
      <p:sp>
        <p:nvSpPr>
          <p:cNvPr id="1048673" name="AutoShape 11"/>
          <p:cNvSpPr>
            <a:spLocks noChangeArrowheads="1"/>
          </p:cNvSpPr>
          <p:nvPr/>
        </p:nvSpPr>
        <p:spPr bwMode="auto">
          <a:xfrm>
            <a:off x="4429124" y="500042"/>
            <a:ext cx="4451359" cy="595313"/>
          </a:xfrm>
          <a:prstGeom prst="bevel">
            <a:avLst>
              <a:gd name="adj" fmla="val 12500"/>
            </a:avLst>
          </a:prstGeom>
          <a:gradFill rotWithShape="1">
            <a:gsLst>
              <a:gs pos="0">
                <a:srgbClr val="FBE4AE"/>
              </a:gs>
              <a:gs pos="13000">
                <a:srgbClr val="BD922A"/>
              </a:gs>
              <a:gs pos="21001">
                <a:srgbClr val="BD922A"/>
              </a:gs>
              <a:gs pos="63000">
                <a:srgbClr val="FBE4AE"/>
              </a:gs>
              <a:gs pos="67000">
                <a:srgbClr val="BD922A"/>
              </a:gs>
              <a:gs pos="69000">
                <a:srgbClr val="835E17"/>
              </a:gs>
              <a:gs pos="82001">
                <a:srgbClr val="A28949"/>
              </a:gs>
              <a:gs pos="100000">
                <a:srgbClr val="FAE3B7"/>
              </a:gs>
            </a:gsLst>
            <a:lin ang="2700000" scaled="1"/>
          </a:gradFill>
          <a:ln w="9525">
            <a:solidFill>
              <a:srgbClr val="000000"/>
            </a:solidFill>
            <a:miter lim="800000"/>
            <a:headEnd/>
            <a:tailEnd/>
          </a:ln>
          <a:effectLst>
            <a:outerShdw sy="-50000" kx="2453608" rotWithShape="0">
              <a:srgbClr val="808080">
                <a:alpha val="50000"/>
              </a:srgbClr>
            </a:outerShdw>
          </a:effectLst>
        </p:spPr>
        <p:txBody>
          <a:bodyPr vert="horz" wrap="square" lIns="91440" tIns="45720" rIns="91440" bIns="45720" numCol="1" anchor="t" anchorCtr="0" compatLnSpc="1">
            <a:prstTxWarp prst="textNoShape">
              <a:avLst/>
            </a:prstTxWarp>
          </a:bodyPr>
          <a:lstStyle/>
          <a:p>
            <a:pPr marL="0" marR="1143000" lvl="0" indent="0" algn="just" defTabSz="914400" rtl="1" eaLnBrk="1" fontAlgn="base" latinLnBrk="0" hangingPunct="1">
              <a:lnSpc>
                <a:spcPct val="100000"/>
              </a:lnSpc>
              <a:spcBef>
                <a:spcPct val="0"/>
              </a:spcBef>
              <a:spcAft>
                <a:spcPts val="1000"/>
              </a:spcAft>
              <a:buClrTx/>
              <a:buSzTx/>
              <a:buFont typeface="Times New Roman" pitchFamily="18" charset="0"/>
              <a:buChar char="ج"/>
            </a:pPr>
            <a:r>
              <a:rPr kumimoji="0" lang="ar-SA" sz="2000" b="1" i="0" u="none" strike="noStrike" cap="none" normalizeH="0" baseline="0" dirty="0">
                <a:ln>
                  <a:noFill/>
                </a:ln>
                <a:solidFill>
                  <a:schemeClr val="tx1"/>
                </a:solidFill>
                <a:effectLst/>
                <a:latin typeface="Simplified Arabic" pitchFamily="18" charset="-78"/>
                <a:ea typeface="Arial" pitchFamily="34" charset="0"/>
                <a:cs typeface="Simplified Arabic" pitchFamily="18" charset="-78"/>
              </a:rPr>
              <a:t>الفكرة المركزية </a:t>
            </a:r>
            <a:r>
              <a:rPr kumimoji="0" lang="en-US" sz="2000" b="1" i="0" u="none" strike="noStrike" cap="none" normalizeH="0" baseline="0" dirty="0">
                <a:ln>
                  <a:noFill/>
                </a:ln>
                <a:solidFill>
                  <a:schemeClr val="tx1"/>
                </a:solidFill>
                <a:effectLst/>
                <a:latin typeface="Times New Roman" pitchFamily="18" charset="0"/>
                <a:ea typeface="Arial" pitchFamily="34" charset="0"/>
                <a:cs typeface="Simplified Arabic" pitchFamily="18" charset="-78"/>
              </a:rPr>
              <a:t>central Idea</a:t>
            </a:r>
            <a:r>
              <a:rPr kumimoji="0" lang="en-US" sz="2000" b="1" i="0" u="none" strike="noStrike" cap="none" normalizeH="0" baseline="0" dirty="0">
                <a:ln>
                  <a:noFill/>
                </a:ln>
                <a:solidFill>
                  <a:schemeClr val="tx1"/>
                </a:solidFill>
                <a:effectLst/>
                <a:latin typeface="Simplified Arabic" pitchFamily="18" charset="-78"/>
                <a:ea typeface="Arial" pitchFamily="34" charset="0"/>
                <a:cs typeface="Simplified Arabic" pitchFamily="18" charset="-78"/>
              </a:rPr>
              <a:t>:</a:t>
            </a:r>
            <a:endParaRPr kumimoji="0" lang="en-US" sz="2000" b="1" i="0" u="none" strike="noStrike" cap="none" normalizeH="0" baseline="0" dirty="0">
              <a:ln>
                <a:noFill/>
              </a:ln>
              <a:solidFill>
                <a:schemeClr val="tx1"/>
              </a:solidFill>
              <a:effectLst/>
              <a:latin typeface="Times New Roman" pitchFamily="18" charset="0"/>
              <a:ea typeface="Arial" pitchFamily="34" charset="0"/>
              <a:cs typeface="Simplified Arabic" pitchFamily="18" charset="-78"/>
            </a:endParaRPr>
          </a:p>
          <a:p>
            <a:pPr marL="0" marR="0" lvl="0" indent="0" algn="r" defTabSz="914400" rtl="1" eaLnBrk="1" fontAlgn="base" latinLnBrk="0" hangingPunct="1">
              <a:lnSpc>
                <a:spcPct val="100000"/>
              </a:lnSpc>
              <a:spcBef>
                <a:spcPct val="0"/>
              </a:spcBef>
              <a:spcAft>
                <a:spcPct val="0"/>
              </a:spcAft>
              <a:buClrTx/>
              <a:buSzTx/>
              <a:buFontTx/>
              <a:buNone/>
            </a:pPr>
            <a:endParaRPr kumimoji="0" lang="ar-SA" sz="1800" b="0" i="0" u="none" strike="noStrike" cap="none" normalizeH="0" baseline="0" dirty="0">
              <a:ln>
                <a:noFill/>
              </a:ln>
              <a:solidFill>
                <a:schemeClr val="tx1"/>
              </a:solidFill>
              <a:effectLst/>
              <a:latin typeface="Arial" pitchFamily="34" charset="0"/>
              <a:cs typeface="Arial" pitchFamily="34" charset="0"/>
            </a:endParaRPr>
          </a:p>
        </p:txBody>
      </p:sp>
      <p:sp>
        <p:nvSpPr>
          <p:cNvPr id="1048674" name="Rectangle 1"/>
          <p:cNvSpPr>
            <a:spLocks noChangeArrowheads="1"/>
          </p:cNvSpPr>
          <p:nvPr/>
        </p:nvSpPr>
        <p:spPr bwMode="auto">
          <a:xfrm>
            <a:off x="1214414" y="1395862"/>
            <a:ext cx="7215238" cy="11582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pP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تتضمن الفكرة المركزية على عملية التصميم وتوزيع المسؤوليات المرتبطة بشكل كبير في عملية التخطيط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وادارتها</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والاهداف</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التي تسعى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الى</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تحقيقها مع رسم الهيكل التنظيمي.</a:t>
            </a:r>
            <a:endParaRPr kumimoji="0" lang="ar-IQ" sz="2400" b="0" i="0" u="none" strike="noStrike" cap="none" normalizeH="0" baseline="0" dirty="0">
              <a:ln>
                <a:noFill/>
              </a:ln>
              <a:solidFill>
                <a:schemeClr val="tx1"/>
              </a:solidFill>
              <a:effectLst/>
              <a:latin typeface="Arial" pitchFamily="34" charset="0"/>
              <a:cs typeface="Arial" pitchFamily="34" charset="0"/>
            </a:endParaRPr>
          </a:p>
        </p:txBody>
      </p:sp>
      <p:sp>
        <p:nvSpPr>
          <p:cNvPr id="1048675" name="Rectangle 2"/>
          <p:cNvSpPr>
            <a:spLocks noChangeArrowheads="1"/>
          </p:cNvSpPr>
          <p:nvPr/>
        </p:nvSpPr>
        <p:spPr bwMode="auto">
          <a:xfrm>
            <a:off x="714348" y="3864346"/>
            <a:ext cx="7929586" cy="258064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tab pos="130175" algn="l"/>
                <a:tab pos="187325" algn="l"/>
              </a:tabLst>
            </a:pP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بعد دراسة الطالب لهذه الوحدة يتوقع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ان</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يكون قادرا على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ان</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130175" algn="l"/>
                <a:tab pos="187325" algn="l"/>
              </a:tabLst>
            </a:pP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يتعرف على كيفية تصميم المستشفى مع الحاجات الفعلية من الخدمات الصحية .</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130175" algn="l"/>
                <a:tab pos="187325" algn="l"/>
              </a:tabLst>
            </a:pP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يميز بين تصميم المستشفى وتوزيع المسؤوليات ورسم وتحديد نوع الهيكل التنظيمي المراد تصحيحه.</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130175" algn="l"/>
                <a:tab pos="187325" algn="l"/>
              </a:tabLst>
            </a:pP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يحدد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اهم</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الاقسام</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المراد تصميمها بشكل يؤدي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الى</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انسيابية في العمل مع تحديد المسؤوليات والصلاحيات</a:t>
            </a:r>
            <a:r>
              <a:rPr kumimoji="0" lang="ar-IQ" sz="16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a:t>
            </a:r>
            <a:endParaRPr kumimoji="0" lang="ar-IQ"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76" name="Title 1"/>
          <p:cNvSpPr>
            <a:spLocks noGrp="1"/>
          </p:cNvSpPr>
          <p:nvPr>
            <p:ph type="title"/>
          </p:nvPr>
        </p:nvSpPr>
        <p:spPr>
          <a:xfrm>
            <a:off x="457200" y="274638"/>
            <a:ext cx="8229600" cy="868346"/>
          </a:xfrm>
        </p:spPr>
        <p:style>
          <a:lnRef idx="1">
            <a:schemeClr val="accent5"/>
          </a:lnRef>
          <a:fillRef idx="3">
            <a:schemeClr val="accent5"/>
          </a:fillRef>
          <a:effectRef idx="2">
            <a:schemeClr val="accent5"/>
          </a:effectRef>
          <a:fontRef idx="minor">
            <a:schemeClr val="lt1"/>
          </a:fontRef>
        </p:style>
        <p:txBody>
          <a:bodyPr anchor="t" anchorCtr="1">
            <a:normAutofit/>
          </a:bodyPr>
          <a:lstStyle/>
          <a:p>
            <a:pPr lvl="0" fontAlgn="base">
              <a:spcAft>
                <a:spcPct val="0"/>
              </a:spcAft>
              <a:tabLst>
                <a:tab pos="504825" algn="l"/>
              </a:tabLst>
            </a:pPr>
            <a:r>
              <a:rPr lang="ar-IQ" b="1" dirty="0"/>
              <a:t>تصميم المستشفى وتوزيع المسؤوليات</a:t>
            </a:r>
            <a:endParaRPr lang="en-US" sz="2000" b="1" dirty="0">
              <a:solidFill>
                <a:schemeClr val="bg1"/>
              </a:solidFill>
              <a:latin typeface="Arial" pitchFamily="34" charset="0"/>
              <a:cs typeface="Arial" pitchFamily="34" charset="0"/>
            </a:endParaRPr>
          </a:p>
        </p:txBody>
      </p:sp>
      <p:sp>
        <p:nvSpPr>
          <p:cNvPr id="1048677" name="Rectangle 2"/>
          <p:cNvSpPr>
            <a:spLocks noChangeArrowheads="1"/>
          </p:cNvSpPr>
          <p:nvPr/>
        </p:nvSpPr>
        <p:spPr bwMode="auto">
          <a:xfrm>
            <a:off x="785786" y="1511617"/>
            <a:ext cx="7072362" cy="386334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tab pos="457200" algn="l"/>
              </a:tabLst>
            </a:pP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عملية التصميم ترتبط بشكل كبير في عملية التخطيط </a:t>
            </a:r>
            <a:r>
              <a:rPr kumimoji="0" lang="ar-IQ"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وادارتها</a:t>
            </a: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IQ"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المحتلفة</a:t>
            </a: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IQ"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والاهداف</a:t>
            </a: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التي تسعى </a:t>
            </a:r>
            <a:r>
              <a:rPr kumimoji="0" lang="ar-IQ"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الى</a:t>
            </a: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تحقيقها.</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457200" algn="l"/>
              </a:tabLst>
            </a:pP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التصميم يرتبط مع الحاجات الفعلية من الخدمات الصحية سواء على مستوى </a:t>
            </a:r>
            <a:r>
              <a:rPr kumimoji="0" lang="ar-IQ"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الامراض</a:t>
            </a: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العامة </a:t>
            </a:r>
            <a:r>
              <a:rPr kumimoji="0" lang="ar-IQ"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او</a:t>
            </a: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التخصصية.</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457200" algn="l"/>
              </a:tabLst>
            </a:pP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على </a:t>
            </a:r>
            <a:r>
              <a:rPr kumimoji="0" lang="ar-IQ"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الادارات</a:t>
            </a: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IQ"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مسؤلية</a:t>
            </a: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تقديم البيانات التي تساعد على انسيابية العمل الصحي </a:t>
            </a:r>
            <a:r>
              <a:rPr kumimoji="0" lang="ar-IQ"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اي</a:t>
            </a: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جمهور المرضى.</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457200" algn="l"/>
              </a:tabLst>
            </a:pP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التصميم يرتبط بحد كبير في توزيع المسؤوليات التي تناط </a:t>
            </a:r>
            <a:r>
              <a:rPr kumimoji="0" lang="ar-IQ"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بالادارات</a:t>
            </a: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والواجبات المختلفة في الشخص.</a:t>
            </a:r>
            <a:endParaRPr kumimoji="0" lang="ar-IQ" sz="2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78" name="Rectangle 1"/>
          <p:cNvSpPr>
            <a:spLocks noChangeArrowheads="1"/>
          </p:cNvSpPr>
          <p:nvPr/>
        </p:nvSpPr>
        <p:spPr bwMode="auto">
          <a:xfrm>
            <a:off x="428596" y="365357"/>
            <a:ext cx="8001056" cy="618744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tab pos="504825" algn="l"/>
              </a:tabLst>
            </a:pP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لذا يجب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ان</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تأخذ بنظر الاعتبار مركزية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او</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لا مركزية تنظيمية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او</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جغرافية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او</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لكلاهما في عمل هذه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الادارات</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لذلك لابد من التوضيح لبعض العلاقات الخاصة بالتخطيط:</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Lst>
            </a:pP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لتصميم المستشفى</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Lst>
            </a:pP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تقديم الخدمة الصحية وتصميم المستشفى.</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Lst>
            </a:pP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اعادة</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التقويم لتصميم المستشفى.</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Lst>
            </a:pP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تصميم وتحديد مواقع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الاقسام</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في المستشفى: حيث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ان</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المسألة الجوهرية التي يؤكد عليها في عملية تصميم المستشفى هو تحقيق الانسيابية في العمل والاستجابة السريعة لتلبية احتياجات وطلبات المرضى بحيث يحقق التوافق بين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الاقسامك</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لذلك لابد من تحديد مواقع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الاقسام</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بشكل يؤدي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الى</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انسيابية في العمل، ومن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اهم</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هذه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الاقسام</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هي:</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Lst>
            </a:pP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العيادة الخارجية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والاسعاف</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والطوارئ.</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Lst>
            </a:pP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قسم السجلات الطبية.</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Lst>
            </a:pP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قسم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الاشعة</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التشخيصية.</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Lst>
            </a:pP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الاقسام</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السريرية</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(الطبية).</a:t>
            </a:r>
            <a:endPar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endParaRPr>
          </a:p>
          <a:p>
            <a:pPr lvl="0"/>
            <a:r>
              <a:rPr lang="ar-IQ" sz="2000" dirty="0" err="1"/>
              <a:t>الاقسام</a:t>
            </a:r>
            <a:r>
              <a:rPr lang="ar-IQ" sz="2000" dirty="0"/>
              <a:t> </a:t>
            </a:r>
            <a:r>
              <a:rPr lang="ar-IQ" sz="2000" dirty="0" err="1"/>
              <a:t>السريرية</a:t>
            </a:r>
            <a:r>
              <a:rPr lang="ar-IQ" sz="2000" dirty="0"/>
              <a:t> (الطبية).</a:t>
            </a:r>
            <a:endParaRPr lang="en-US" sz="2000" dirty="0"/>
          </a:p>
          <a:p>
            <a:pPr lvl="0"/>
            <a:r>
              <a:rPr lang="ar-IQ" sz="2000" dirty="0"/>
              <a:t>المختبرات.</a:t>
            </a:r>
            <a:endParaRPr lang="en-US" sz="2000" dirty="0"/>
          </a:p>
          <a:p>
            <a:pPr lvl="0"/>
            <a:r>
              <a:rPr lang="ar-IQ" sz="2000" dirty="0"/>
              <a:t>الصيدلية.</a:t>
            </a:r>
            <a:endParaRPr lang="en-US" sz="2000" dirty="0"/>
          </a:p>
          <a:p>
            <a:pPr lvl="0"/>
            <a:r>
              <a:rPr lang="ar-IQ" sz="2000" dirty="0"/>
              <a:t>الخدمات </a:t>
            </a:r>
            <a:r>
              <a:rPr lang="ar-IQ" sz="2000" dirty="0" err="1"/>
              <a:t>والاقسام</a:t>
            </a:r>
            <a:r>
              <a:rPr lang="ar-IQ" sz="2000" dirty="0"/>
              <a:t> </a:t>
            </a:r>
            <a:r>
              <a:rPr lang="ar-IQ" sz="2000" dirty="0" err="1"/>
              <a:t>الادارية</a:t>
            </a:r>
            <a:r>
              <a:rPr lang="ar-IQ" sz="2000" dirty="0"/>
              <a:t>.</a:t>
            </a:r>
            <a:endParaRPr lang="en-US" sz="2000" dirty="0"/>
          </a:p>
          <a:p>
            <a:pPr lvl="0"/>
            <a:r>
              <a:rPr lang="ar-IQ" sz="2000" dirty="0"/>
              <a:t>الخدمات الهندسية.</a:t>
            </a:r>
            <a:endParaRPr lang="en-US" sz="2000" dirty="0"/>
          </a:p>
          <a:p>
            <a:pPr lvl="0"/>
            <a:r>
              <a:rPr lang="ar-IQ" sz="2000" dirty="0"/>
              <a:t>استراحة وسكن </a:t>
            </a:r>
            <a:r>
              <a:rPr lang="ar-IQ" sz="2000" dirty="0" err="1"/>
              <a:t>الاطباء</a:t>
            </a:r>
            <a:r>
              <a:rPr lang="ar-IQ" sz="2000" dirty="0"/>
              <a:t> والموظفين.</a:t>
            </a:r>
            <a:endParaRPr lang="en-US" sz="2000" dirty="0"/>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Lst>
            </a:pPr>
            <a:endParaRPr kumimoji="0" lang="ar-IQ" sz="20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79" name="Rectangle 35"/>
          <p:cNvSpPr>
            <a:spLocks noChangeArrowheads="1"/>
          </p:cNvSpPr>
          <p:nvPr/>
        </p:nvSpPr>
        <p:spPr bwMode="auto">
          <a:xfrm>
            <a:off x="642910" y="285580"/>
            <a:ext cx="7929618" cy="222504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eaLnBrk="1" fontAlgn="base" latinLnBrk="0" hangingPunct="1">
              <a:lnSpc>
                <a:spcPct val="100000"/>
              </a:lnSpc>
              <a:spcBef>
                <a:spcPct val="0"/>
              </a:spcBef>
              <a:spcAft>
                <a:spcPct val="0"/>
              </a:spcAft>
              <a:buClrTx/>
              <a:buSzTx/>
              <a:buFontTx/>
              <a:buNone/>
            </a:pPr>
            <a:r>
              <a:rPr kumimoji="0" lang="ar-IQ" sz="2400" b="1" i="0" u="none" strike="noStrike" cap="none" normalizeH="0" baseline="0" dirty="0">
                <a:ln>
                  <a:noFill/>
                </a:ln>
                <a:solidFill>
                  <a:schemeClr val="accent1"/>
                </a:solidFill>
                <a:effectLst/>
                <a:latin typeface="Simplified Arabic" pitchFamily="18" charset="-78"/>
                <a:ea typeface="Times New Roman" pitchFamily="18" charset="0"/>
                <a:cs typeface="Simplified Arabic" pitchFamily="18" charset="-78"/>
              </a:rPr>
              <a:t>توزيع المسؤوليات في المستشفى:</a:t>
            </a:r>
            <a:endParaRPr kumimoji="0" lang="en-US" sz="2400" b="1" i="0" u="none" strike="noStrike" cap="none" normalizeH="0" baseline="0" dirty="0">
              <a:ln>
                <a:noFill/>
              </a:ln>
              <a:solidFill>
                <a:schemeClr val="accent1"/>
              </a:solidFill>
              <a:effectLst/>
              <a:latin typeface="Arial" pitchFamily="34" charset="0"/>
              <a:cs typeface="Arial" pitchFamily="34" charset="0"/>
            </a:endParaRPr>
          </a:p>
          <a:p>
            <a:pPr marL="0" marR="0" lvl="0" indent="0" algn="just" defTabSz="914400" eaLnBrk="0" fontAlgn="base" latinLnBrk="0" hangingPunct="0">
              <a:lnSpc>
                <a:spcPct val="100000"/>
              </a:lnSpc>
              <a:spcBef>
                <a:spcPct val="0"/>
              </a:spcBef>
              <a:spcAft>
                <a:spcPct val="0"/>
              </a:spcAft>
              <a:buClrTx/>
              <a:buSzTx/>
              <a:buFontTx/>
              <a:buNone/>
            </a:pP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عند الحديث عن المسؤولية في العمل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الاداري</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يستوجب الحديث عن الصلاحية</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eaLnBrk="0" fontAlgn="base" latinLnBrk="0" hangingPunct="0">
              <a:lnSpc>
                <a:spcPct val="100000"/>
              </a:lnSpc>
              <a:spcBef>
                <a:spcPct val="0"/>
              </a:spcBef>
              <a:spcAft>
                <a:spcPct val="0"/>
              </a:spcAft>
              <a:buClrTx/>
              <a:buSzTx/>
              <a:buFontTx/>
              <a:buNone/>
            </a:pP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المسؤولية = الصلاحية</a:t>
            </a:r>
          </a:p>
          <a:p>
            <a:pPr marL="0" marR="0" lvl="0" indent="0" algn="just" defTabSz="914400" eaLnBrk="0" fontAlgn="base" latinLnBrk="0" hangingPunct="0">
              <a:lnSpc>
                <a:spcPct val="100000"/>
              </a:lnSpc>
              <a:spcBef>
                <a:spcPct val="0"/>
              </a:spcBef>
              <a:spcAft>
                <a:spcPct val="0"/>
              </a:spcAft>
              <a:buClrTx/>
              <a:buSzTx/>
              <a:buFontTx/>
              <a:buNone/>
            </a:pP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اي</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ان</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المسؤولية: عبارة عن صلاحية منحت مستوى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اداري</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ضمن الهيكل التنظيمي للمنظمة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الادارية</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a:t>
            </a:r>
            <a:r>
              <a:rPr kumimoji="0" lang="en-US" sz="2400" b="0" i="0" u="none" strike="noStrike" cap="none" normalizeH="0" baseline="0" dirty="0">
                <a:ln>
                  <a:noFill/>
                </a:ln>
                <a:solidFill>
                  <a:schemeClr val="tx1"/>
                </a:solidFill>
                <a:effectLst/>
                <a:latin typeface="Arial" pitchFamily="34" charset="0"/>
                <a:cs typeface="Arial" pitchFamily="34" charset="0"/>
              </a:rPr>
              <a:t> </a:t>
            </a:r>
          </a:p>
        </p:txBody>
      </p:sp>
      <p:grpSp>
        <p:nvGrpSpPr>
          <p:cNvPr id="175" name="Group 36"/>
          <p:cNvGrpSpPr/>
          <p:nvPr/>
        </p:nvGrpSpPr>
        <p:grpSpPr bwMode="auto">
          <a:xfrm>
            <a:off x="1643042" y="2214554"/>
            <a:ext cx="5857916" cy="4214842"/>
            <a:chOff x="1440" y="7380"/>
            <a:chExt cx="5040" cy="4860"/>
          </a:xfrm>
        </p:grpSpPr>
        <p:grpSp>
          <p:nvGrpSpPr>
            <p:cNvPr id="176" name="Group 37"/>
            <p:cNvGrpSpPr/>
            <p:nvPr/>
          </p:nvGrpSpPr>
          <p:grpSpPr bwMode="auto">
            <a:xfrm>
              <a:off x="1440" y="7380"/>
              <a:ext cx="5040" cy="4860"/>
              <a:chOff x="5400" y="7560"/>
              <a:chExt cx="5040" cy="4860"/>
            </a:xfrm>
          </p:grpSpPr>
          <p:sp>
            <p:nvSpPr>
              <p:cNvPr id="1048680" name="Text Box 38"/>
              <p:cNvSpPr txBox="1">
                <a:spLocks noChangeArrowheads="1"/>
              </p:cNvSpPr>
              <p:nvPr/>
            </p:nvSpPr>
            <p:spPr bwMode="auto">
              <a:xfrm>
                <a:off x="7200" y="11520"/>
                <a:ext cx="1800" cy="900"/>
              </a:xfrm>
              <a:prstGeom prst="rect">
                <a:avLst/>
              </a:prstGeom>
              <a:solidFill>
                <a:srgbClr val="FFFFFF"/>
              </a:solidFill>
              <a:ln w="2857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pPr>
                <a:r>
                  <a:rPr kumimoji="0" lang="ar-IQ" sz="1600" b="1" i="0" u="none" strike="noStrike" cap="none" normalizeH="0" baseline="0">
                    <a:ln>
                      <a:noFill/>
                    </a:ln>
                    <a:solidFill>
                      <a:schemeClr val="tx1"/>
                    </a:solidFill>
                    <a:effectLst/>
                    <a:latin typeface="Arial" pitchFamily="34" charset="0"/>
                    <a:ea typeface="Arial" pitchFamily="34" charset="0"/>
                    <a:cs typeface="Arial" pitchFamily="34" charset="0"/>
                  </a:rPr>
                  <a:t>المرؤوس</a:t>
                </a:r>
                <a:endParaRPr kumimoji="0" lang="ar-SA" sz="1800" b="0" i="0" u="none" strike="noStrike" cap="none" normalizeH="0" baseline="0">
                  <a:ln>
                    <a:noFill/>
                  </a:ln>
                  <a:solidFill>
                    <a:schemeClr val="tx1"/>
                  </a:solidFill>
                  <a:effectLst/>
                  <a:latin typeface="Arial" pitchFamily="34" charset="0"/>
                  <a:cs typeface="Arial" pitchFamily="34" charset="0"/>
                </a:endParaRPr>
              </a:p>
            </p:txBody>
          </p:sp>
          <p:sp>
            <p:nvSpPr>
              <p:cNvPr id="1048681" name="Text Box 39"/>
              <p:cNvSpPr txBox="1">
                <a:spLocks noChangeArrowheads="1"/>
              </p:cNvSpPr>
              <p:nvPr/>
            </p:nvSpPr>
            <p:spPr bwMode="auto">
              <a:xfrm>
                <a:off x="6840" y="7560"/>
                <a:ext cx="1800" cy="900"/>
              </a:xfrm>
              <a:prstGeom prst="rect">
                <a:avLst/>
              </a:prstGeom>
              <a:solidFill>
                <a:srgbClr val="FFFFFF"/>
              </a:solidFill>
              <a:ln w="2857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pPr>
                <a:r>
                  <a:rPr kumimoji="0" lang="ar-IQ" sz="1600" b="1" i="0" u="none" strike="noStrike" cap="none" normalizeH="0" baseline="0">
                    <a:ln>
                      <a:noFill/>
                    </a:ln>
                    <a:solidFill>
                      <a:schemeClr val="tx1"/>
                    </a:solidFill>
                    <a:effectLst/>
                    <a:latin typeface="Arial" pitchFamily="34" charset="0"/>
                    <a:ea typeface="Arial" pitchFamily="34" charset="0"/>
                    <a:cs typeface="Arial" pitchFamily="34" charset="0"/>
                  </a:rPr>
                  <a:t>الرئيس</a:t>
                </a:r>
                <a:endParaRPr kumimoji="0" lang="ar-SA" sz="1800" b="0" i="0" u="none" strike="noStrike" cap="none" normalizeH="0" baseline="0">
                  <a:ln>
                    <a:noFill/>
                  </a:ln>
                  <a:solidFill>
                    <a:schemeClr val="tx1"/>
                  </a:solidFill>
                  <a:effectLst/>
                  <a:latin typeface="Arial" pitchFamily="34" charset="0"/>
                  <a:cs typeface="Arial" pitchFamily="34" charset="0"/>
                </a:endParaRPr>
              </a:p>
            </p:txBody>
          </p:sp>
          <p:sp>
            <p:nvSpPr>
              <p:cNvPr id="1048682" name="Text Box 40"/>
              <p:cNvSpPr txBox="1">
                <a:spLocks noChangeArrowheads="1"/>
              </p:cNvSpPr>
              <p:nvPr/>
            </p:nvSpPr>
            <p:spPr bwMode="auto">
              <a:xfrm>
                <a:off x="5400" y="9180"/>
                <a:ext cx="1800" cy="900"/>
              </a:xfrm>
              <a:prstGeom prst="rect">
                <a:avLst/>
              </a:prstGeom>
              <a:solidFill>
                <a:srgbClr val="FFFFFF"/>
              </a:solidFill>
              <a:ln w="2857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pPr>
                <a:r>
                  <a:rPr kumimoji="0" lang="ar-IQ" sz="1600" b="1" i="0" u="none" strike="noStrike" cap="none" normalizeH="0" baseline="0">
                    <a:ln>
                      <a:noFill/>
                    </a:ln>
                    <a:solidFill>
                      <a:schemeClr val="tx1"/>
                    </a:solidFill>
                    <a:effectLst/>
                    <a:latin typeface="Arial" pitchFamily="34" charset="0"/>
                    <a:ea typeface="Arial" pitchFamily="34" charset="0"/>
                    <a:cs typeface="Arial" pitchFamily="34" charset="0"/>
                  </a:rPr>
                  <a:t>الصلاحية</a:t>
                </a:r>
                <a:endParaRPr kumimoji="0" lang="ar-SA" sz="1800" b="0" i="0" u="none" strike="noStrike" cap="none" normalizeH="0" baseline="0">
                  <a:ln>
                    <a:noFill/>
                  </a:ln>
                  <a:solidFill>
                    <a:schemeClr val="tx1"/>
                  </a:solidFill>
                  <a:effectLst/>
                  <a:latin typeface="Arial" pitchFamily="34" charset="0"/>
                  <a:cs typeface="Arial" pitchFamily="34" charset="0"/>
                </a:endParaRPr>
              </a:p>
            </p:txBody>
          </p:sp>
          <p:sp>
            <p:nvSpPr>
              <p:cNvPr id="1048683" name="Text Box 41"/>
              <p:cNvSpPr txBox="1">
                <a:spLocks noChangeArrowheads="1"/>
              </p:cNvSpPr>
              <p:nvPr/>
            </p:nvSpPr>
            <p:spPr bwMode="auto">
              <a:xfrm>
                <a:off x="8640" y="9360"/>
                <a:ext cx="1800" cy="900"/>
              </a:xfrm>
              <a:prstGeom prst="rect">
                <a:avLst/>
              </a:prstGeom>
              <a:solidFill>
                <a:srgbClr val="FFFFFF"/>
              </a:solidFill>
              <a:ln w="2857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r" defTabSz="914400" rtl="1" eaLnBrk="1" fontAlgn="base" latinLnBrk="0" hangingPunct="1">
                  <a:lnSpc>
                    <a:spcPct val="100000"/>
                  </a:lnSpc>
                  <a:spcBef>
                    <a:spcPct val="0"/>
                  </a:spcBef>
                  <a:spcAft>
                    <a:spcPts val="1000"/>
                  </a:spcAft>
                  <a:buClrTx/>
                  <a:buSzTx/>
                  <a:buFontTx/>
                  <a:buNone/>
                </a:pPr>
                <a:r>
                  <a:rPr kumimoji="0" lang="ar-IQ" sz="1600" b="1" i="0" u="none" strike="noStrike" cap="none" normalizeH="0" baseline="0">
                    <a:ln>
                      <a:noFill/>
                    </a:ln>
                    <a:solidFill>
                      <a:schemeClr val="tx1"/>
                    </a:solidFill>
                    <a:effectLst/>
                    <a:latin typeface="Arial" pitchFamily="34" charset="0"/>
                    <a:ea typeface="Arial" pitchFamily="34" charset="0"/>
                    <a:cs typeface="Arial" pitchFamily="34" charset="0"/>
                  </a:rPr>
                  <a:t>المسؤولية</a:t>
                </a:r>
                <a:endParaRPr kumimoji="0" lang="ar-SA" sz="1800" b="0" i="0" u="none" strike="noStrike" cap="none" normalizeH="0" baseline="0">
                  <a:ln>
                    <a:noFill/>
                  </a:ln>
                  <a:solidFill>
                    <a:schemeClr val="tx1"/>
                  </a:solidFill>
                  <a:effectLst/>
                  <a:latin typeface="Arial" pitchFamily="34" charset="0"/>
                  <a:cs typeface="Arial" pitchFamily="34" charset="0"/>
                </a:endParaRPr>
              </a:p>
            </p:txBody>
          </p:sp>
          <p:sp>
            <p:nvSpPr>
              <p:cNvPr id="1048684" name="AutoShape 42"/>
              <p:cNvSpPr>
                <a:spLocks noChangeArrowheads="1"/>
              </p:cNvSpPr>
              <p:nvPr/>
            </p:nvSpPr>
            <p:spPr bwMode="auto">
              <a:xfrm>
                <a:off x="6120" y="8100"/>
                <a:ext cx="3960" cy="3420"/>
              </a:xfrm>
              <a:prstGeom prst="triangle">
                <a:avLst>
                  <a:gd name="adj" fmla="val 50000"/>
                </a:avLst>
              </a:prstGeom>
              <a:solidFill>
                <a:srgbClr val="FFFFFF"/>
              </a:solidFill>
              <a:ln w="2857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pPr>
                <a:r>
                  <a:rPr kumimoji="0" lang="ar-IQ" sz="1600" b="1" i="0" u="none" strike="noStrike" cap="none" normalizeH="0" baseline="0">
                    <a:ln>
                      <a:noFill/>
                    </a:ln>
                    <a:solidFill>
                      <a:schemeClr val="tx1"/>
                    </a:solidFill>
                    <a:effectLst/>
                    <a:latin typeface="Arial" pitchFamily="34" charset="0"/>
                    <a:ea typeface="Arial" pitchFamily="34" charset="0"/>
                    <a:cs typeface="Arial" pitchFamily="34" charset="0"/>
                  </a:rPr>
                  <a:t>الاتصال</a:t>
                </a:r>
                <a:endParaRPr kumimoji="0" lang="ar-SA" sz="1800" b="0" i="0" u="none" strike="noStrike" cap="none" normalizeH="0" baseline="0">
                  <a:ln>
                    <a:noFill/>
                  </a:ln>
                  <a:solidFill>
                    <a:schemeClr val="tx1"/>
                  </a:solidFill>
                  <a:effectLst/>
                  <a:latin typeface="Arial" pitchFamily="34" charset="0"/>
                  <a:cs typeface="Arial" pitchFamily="34" charset="0"/>
                </a:endParaRPr>
              </a:p>
            </p:txBody>
          </p:sp>
          <p:sp>
            <p:nvSpPr>
              <p:cNvPr id="1048685" name="Line 43"/>
              <p:cNvSpPr>
                <a:spLocks noChangeShapeType="1"/>
              </p:cNvSpPr>
              <p:nvPr/>
            </p:nvSpPr>
            <p:spPr bwMode="auto">
              <a:xfrm>
                <a:off x="6300" y="11160"/>
                <a:ext cx="3600" cy="0"/>
              </a:xfrm>
              <a:prstGeom prst="line">
                <a:avLst/>
              </a:prstGeom>
              <a:noFill/>
              <a:ln w="28575">
                <a:solidFill>
                  <a:srgbClr val="000000"/>
                </a:solidFill>
                <a:round/>
                <a:headEnd/>
                <a:tailEnd/>
              </a:ln>
            </p:spPr>
            <p:txBody>
              <a:bodyPr vert="horz" wrap="square" lIns="91440" tIns="45720" rIns="91440" bIns="45720" numCol="1" anchor="t" anchorCtr="0" compatLnSpc="1">
                <a:prstTxWarp prst="textNoShape">
                  <a:avLst/>
                </a:prstTxWarp>
              </a:bodyPr>
              <a:lstStyle/>
              <a:p>
                <a:endParaRPr lang="ar-SA"/>
              </a:p>
            </p:txBody>
          </p:sp>
        </p:grpSp>
        <p:sp>
          <p:nvSpPr>
            <p:cNvPr id="1048686" name="Line 44"/>
            <p:cNvSpPr>
              <a:spLocks noChangeShapeType="1"/>
            </p:cNvSpPr>
            <p:nvPr/>
          </p:nvSpPr>
          <p:spPr bwMode="auto">
            <a:xfrm flipH="1" flipV="1">
              <a:off x="4500" y="9000"/>
              <a:ext cx="900" cy="1620"/>
            </a:xfrm>
            <a:prstGeom prst="line">
              <a:avLst/>
            </a:prstGeom>
            <a:noFill/>
            <a:ln w="2857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ar-SA"/>
            </a:p>
          </p:txBody>
        </p:sp>
        <p:sp>
          <p:nvSpPr>
            <p:cNvPr id="1048687" name="Line 45"/>
            <p:cNvSpPr>
              <a:spLocks noChangeShapeType="1"/>
            </p:cNvSpPr>
            <p:nvPr/>
          </p:nvSpPr>
          <p:spPr bwMode="auto">
            <a:xfrm flipH="1">
              <a:off x="2880" y="9000"/>
              <a:ext cx="900" cy="1620"/>
            </a:xfrm>
            <a:prstGeom prst="line">
              <a:avLst/>
            </a:prstGeom>
            <a:noFill/>
            <a:ln w="2857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ar-SA"/>
            </a:p>
          </p:txBody>
        </p:sp>
      </p:gr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88" name="Rectangle 1"/>
          <p:cNvSpPr>
            <a:spLocks noChangeArrowheads="1"/>
          </p:cNvSpPr>
          <p:nvPr/>
        </p:nvSpPr>
        <p:spPr bwMode="auto">
          <a:xfrm>
            <a:off x="571472" y="498393"/>
            <a:ext cx="8072462" cy="553974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tab pos="504825" algn="l"/>
                <a:tab pos="650875" algn="l"/>
              </a:tabLst>
            </a:pP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يتضح من الرسم </a:t>
            </a:r>
            <a:r>
              <a:rPr kumimoji="0" lang="ar-IQ"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ان</a:t>
            </a: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الرئيس يتمتع بالصلاحية التي تتيح له الحق بالاتصال بالمستويات </a:t>
            </a:r>
            <a:r>
              <a:rPr kumimoji="0" lang="ar-IQ"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الادنى</a:t>
            </a: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منه ومتابعة ما مطلوب انجازه وما يقابله من مسؤولية </a:t>
            </a:r>
            <a:r>
              <a:rPr kumimoji="0" lang="ar-IQ"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الادنى</a:t>
            </a: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تجاه </a:t>
            </a:r>
            <a:r>
              <a:rPr kumimoji="0" lang="ar-IQ"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الاعلى</a:t>
            </a: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تنفيذ ما عهد </a:t>
            </a:r>
            <a:r>
              <a:rPr kumimoji="0" lang="ar-IQ"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اليه</a:t>
            </a: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tab pos="504825" algn="l"/>
                <a:tab pos="650875" algn="l"/>
              </a:tabLst>
            </a:pP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بمعنى </a:t>
            </a:r>
            <a:r>
              <a:rPr kumimoji="0" lang="ar-IQ"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ان</a:t>
            </a: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الرئيس له صلاحية يستطيع من خلالها متابعة المستويات </a:t>
            </a:r>
            <a:r>
              <a:rPr kumimoji="0" lang="ar-IQ"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الادنى</a:t>
            </a: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لتحقيق من انجاز </a:t>
            </a:r>
            <a:r>
              <a:rPr kumimoji="0" lang="ar-IQ"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الاعمال</a:t>
            </a: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حسب ما هو مخطط له.</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tab pos="504825" algn="l"/>
                <a:tab pos="650875" algn="l"/>
              </a:tabLst>
            </a:pPr>
            <a:r>
              <a:rPr kumimoji="0" lang="ar-IQ"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اذا</a:t>
            </a: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الصلاحية هي (حق المدير </a:t>
            </a:r>
            <a:r>
              <a:rPr kumimoji="0" lang="ar-IQ"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او</a:t>
            </a: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فدرته المستمدة من منصبه الرسمي على اتخاذ القرارات المؤثرة في </a:t>
            </a:r>
            <a:r>
              <a:rPr kumimoji="0" lang="ar-IQ"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مرؤسيه</a:t>
            </a: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tab pos="504825" algn="l"/>
                <a:tab pos="650875" algn="l"/>
              </a:tabLst>
            </a:pP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هناك ثلاثة مستويات من الصلاحية وهي:</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Char char="•"/>
              <a:tabLst>
                <a:tab pos="504825" algn="l"/>
                <a:tab pos="650875" algn="l"/>
              </a:tabLst>
            </a:pP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الصلاحية الرأسية.</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Char char="•"/>
              <a:tabLst>
                <a:tab pos="504825" algn="l"/>
                <a:tab pos="650875" algn="l"/>
              </a:tabLst>
            </a:pP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الصلاحية الاستشارية.</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Char char="•"/>
              <a:tabLst>
                <a:tab pos="504825" algn="l"/>
                <a:tab pos="650875" algn="l"/>
              </a:tabLst>
            </a:pP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الصلاحية الوظيفية.</a:t>
            </a:r>
            <a:endParaRPr kumimoji="0" lang="ar-IQ" sz="2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89" name="Rectangle 1"/>
          <p:cNvSpPr>
            <a:spLocks noChangeArrowheads="1"/>
          </p:cNvSpPr>
          <p:nvPr/>
        </p:nvSpPr>
        <p:spPr bwMode="auto">
          <a:xfrm>
            <a:off x="642910" y="732108"/>
            <a:ext cx="8001024" cy="491743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tab pos="504825" algn="l"/>
                <a:tab pos="650875" algn="l"/>
              </a:tabLst>
            </a:pPr>
            <a:r>
              <a:rPr kumimoji="0" lang="ar-IQ" sz="32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اما</a:t>
            </a:r>
            <a:r>
              <a:rPr kumimoji="0" lang="ar-IQ" sz="32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بالنسبة </a:t>
            </a:r>
            <a:r>
              <a:rPr kumimoji="0" lang="ar-IQ" sz="32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الى</a:t>
            </a:r>
            <a:r>
              <a:rPr kumimoji="0" lang="ar-IQ" sz="32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المسؤولية لا تعهد </a:t>
            </a:r>
            <a:r>
              <a:rPr kumimoji="0" lang="ar-IQ" sz="32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او</a:t>
            </a:r>
            <a:r>
              <a:rPr kumimoji="0" lang="ar-IQ" sz="32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التزام المرؤوسين بتنفيذ </a:t>
            </a:r>
            <a:r>
              <a:rPr kumimoji="0" lang="ar-IQ" sz="32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الاعمال</a:t>
            </a:r>
            <a:r>
              <a:rPr kumimoji="0" lang="ar-IQ" sz="32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IQ" sz="32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او</a:t>
            </a:r>
            <a:r>
              <a:rPr kumimoji="0" lang="ar-IQ" sz="32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IQ" sz="32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اوجه</a:t>
            </a:r>
            <a:r>
              <a:rPr kumimoji="0" lang="ar-IQ" sz="32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نشاط معين معهود </a:t>
            </a:r>
            <a:r>
              <a:rPr kumimoji="0" lang="ar-IQ" sz="32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اليه</a:t>
            </a:r>
            <a:r>
              <a:rPr kumimoji="0" lang="ar-IQ" sz="32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IQ" sz="32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باحسن</a:t>
            </a:r>
            <a:r>
              <a:rPr kumimoji="0" lang="ar-IQ" sz="32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IQ" sz="32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مافي</a:t>
            </a:r>
            <a:r>
              <a:rPr kumimoji="0" lang="ar-IQ" sz="32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قدرته </a:t>
            </a:r>
            <a:r>
              <a:rPr kumimoji="0" lang="ar-IQ" sz="32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او</a:t>
            </a:r>
            <a:r>
              <a:rPr kumimoji="0" lang="ar-IQ" sz="32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التزام الفرد بالقيام بواجبات محددة بحكم كونه فردا في المستشفى بغض النظر عن رغباته الخاصة، لذلك </a:t>
            </a:r>
            <a:r>
              <a:rPr kumimoji="0" lang="ar-IQ" sz="32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لايمكن</a:t>
            </a:r>
            <a:r>
              <a:rPr kumimoji="0" lang="ar-IQ" sz="32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IQ" sz="32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ان</a:t>
            </a:r>
            <a:r>
              <a:rPr kumimoji="0" lang="ar-IQ" sz="32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تكون المسؤولية حقيقية </a:t>
            </a:r>
            <a:r>
              <a:rPr kumimoji="0" lang="ar-IQ" sz="32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a:t>
            </a:r>
            <a:r>
              <a:rPr kumimoji="0" lang="ar-IQ" sz="32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بتطبيق:</a:t>
            </a:r>
            <a:endParaRPr kumimoji="0" lang="en-US" sz="3200" b="0" i="0" u="none" strike="noStrike" cap="none" normalizeH="0" baseline="0" dirty="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Char char="•"/>
              <a:tabLst>
                <a:tab pos="504825" algn="l"/>
                <a:tab pos="650875" algn="l"/>
              </a:tabLst>
            </a:pPr>
            <a:r>
              <a:rPr kumimoji="0" lang="ar-IQ" sz="32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المسؤولية في انجاز </a:t>
            </a:r>
            <a:r>
              <a:rPr kumimoji="0" lang="ar-IQ" sz="32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الاعمال</a:t>
            </a:r>
            <a:r>
              <a:rPr kumimoji="0" lang="ar-IQ" sz="32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a:t>
            </a:r>
            <a:endParaRPr kumimoji="0" lang="en-US" sz="3200" b="0" i="0" u="none" strike="noStrike" cap="none" normalizeH="0" baseline="0" dirty="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Char char="•"/>
              <a:tabLst>
                <a:tab pos="504825" algn="l"/>
                <a:tab pos="650875" algn="l"/>
              </a:tabLst>
            </a:pPr>
            <a:r>
              <a:rPr kumimoji="0" lang="ar-IQ" sz="32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المسؤولية تحقيق </a:t>
            </a:r>
            <a:r>
              <a:rPr kumimoji="0" lang="ar-IQ" sz="32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اهداف</a:t>
            </a:r>
            <a:r>
              <a:rPr kumimoji="0" lang="ar-IQ" sz="32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endParaRPr kumimoji="0" lang="en-US" sz="3200" b="0" i="0" u="none" strike="noStrike" cap="none" normalizeH="0" baseline="0" dirty="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Char char="•"/>
              <a:tabLst>
                <a:tab pos="504825" algn="l"/>
                <a:tab pos="650875" algn="l"/>
              </a:tabLst>
            </a:pPr>
            <a:r>
              <a:rPr kumimoji="0" lang="ar-IQ" sz="32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المسؤولية بالالتزام </a:t>
            </a:r>
            <a:r>
              <a:rPr kumimoji="0" lang="ar-IQ" sz="32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باخلاقيات</a:t>
            </a:r>
            <a:r>
              <a:rPr kumimoji="0" lang="ar-IQ" sz="32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العمل.</a:t>
            </a:r>
            <a:endParaRPr kumimoji="0" lang="en-US" sz="3200" b="0" i="0" u="none" strike="noStrike" cap="none" normalizeH="0" baseline="0" dirty="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Char char="•"/>
              <a:tabLst>
                <a:tab pos="504825" algn="l"/>
                <a:tab pos="650875" algn="l"/>
              </a:tabLst>
            </a:pPr>
            <a:r>
              <a:rPr kumimoji="0" lang="ar-IQ" sz="32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المسؤولية تحمل </a:t>
            </a:r>
            <a:r>
              <a:rPr kumimoji="0" lang="ar-IQ" sz="32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تبعاغت</a:t>
            </a:r>
            <a:r>
              <a:rPr kumimoji="0" lang="ar-IQ" sz="32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IQ" sz="32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اعماله</a:t>
            </a:r>
            <a:r>
              <a:rPr kumimoji="0" lang="ar-IQ" sz="32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الوظيفية </a:t>
            </a:r>
            <a:r>
              <a:rPr kumimoji="0" lang="ar-IQ" sz="32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او</a:t>
            </a:r>
            <a:r>
              <a:rPr kumimoji="0" lang="ar-IQ" sz="32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الطبية.</a:t>
            </a:r>
            <a:endParaRPr kumimoji="0" lang="ar-IQ" sz="32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90" name="Rectangle 1"/>
          <p:cNvSpPr>
            <a:spLocks noChangeArrowheads="1"/>
          </p:cNvSpPr>
          <p:nvPr/>
        </p:nvSpPr>
        <p:spPr bwMode="auto">
          <a:xfrm>
            <a:off x="428596" y="1398346"/>
            <a:ext cx="8215370" cy="435864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tab pos="504825" algn="l"/>
                <a:tab pos="650875" algn="l"/>
              </a:tabLst>
            </a:pP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تعريف الهيكل التنظيمي (البناء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والاطاؤر</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الذي يحدد التركيب الداخلي للمنظمة فهو يبين التقسيمات التنظيمية والوحدات الفرعية التي تقوم بمختلف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الاعمال</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والانشطة</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التي يتطلبها تحقيق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اهداف</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المنظمة ويوضح نوعية العلاقات بين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اقسامها</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وخطوط السلطة وشبكات الاتصال).</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tab pos="504825" algn="l"/>
                <a:tab pos="650875" algn="l"/>
              </a:tabLst>
            </a:pP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سمات الهيكل التنظيمي:</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Char char="•"/>
              <a:tabLst>
                <a:tab pos="504825" algn="l"/>
                <a:tab pos="650875" algn="l"/>
              </a:tabLst>
            </a:pP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انه يعكس حالة المنظمة في حالبة السكون- بما يتيح انسب الظروف لتدفق العمل.</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Char char="•"/>
              <a:tabLst>
                <a:tab pos="504825" algn="l"/>
                <a:tab pos="650875" algn="l"/>
              </a:tabLst>
            </a:pP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الهيكل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التنظيميب</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ليس هدف، بل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اداة</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ادارية</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تسيتخدم</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وتحقق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الاهداف</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التي تسعى المنظمة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الى</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تحقيقها.</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Char char="•"/>
              <a:tabLst>
                <a:tab pos="504825" algn="l"/>
                <a:tab pos="650875" algn="l"/>
              </a:tabLst>
            </a:pP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لا يوجد هيكل تنظيمي مثالي صالح لتطبيق في مختلف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انواع</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المنظمات.</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Char char="•"/>
              <a:tabLst>
                <a:tab pos="504825" algn="l"/>
                <a:tab pos="650875" algn="l"/>
              </a:tabLst>
            </a:pP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ياخذ</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الهيكل التنظيمي في الغالب الشكل الهرمي في داخله العلاقات القائمة في المنظمة وحدودها... الخ.</a:t>
            </a:r>
            <a:endParaRPr kumimoji="0" lang="ar-IQ" sz="2400" b="0" i="0" u="none" strike="noStrike" cap="none" normalizeH="0" baseline="0" dirty="0">
              <a:ln>
                <a:noFill/>
              </a:ln>
              <a:solidFill>
                <a:schemeClr val="tx1"/>
              </a:solidFill>
              <a:effectLst/>
              <a:latin typeface="Arial" pitchFamily="34" charset="0"/>
              <a:cs typeface="Arial" pitchFamily="34" charset="0"/>
            </a:endParaRPr>
          </a:p>
        </p:txBody>
      </p:sp>
      <p:sp>
        <p:nvSpPr>
          <p:cNvPr id="1048691" name="Title 1"/>
          <p:cNvSpPr>
            <a:spLocks noGrp="1"/>
          </p:cNvSpPr>
          <p:nvPr>
            <p:ph type="title"/>
          </p:nvPr>
        </p:nvSpPr>
        <p:spPr>
          <a:xfrm>
            <a:off x="457200" y="274638"/>
            <a:ext cx="8229600" cy="868346"/>
          </a:xfrm>
        </p:spPr>
        <p:style>
          <a:lnRef idx="1">
            <a:schemeClr val="accent5"/>
          </a:lnRef>
          <a:fillRef idx="3">
            <a:schemeClr val="accent5"/>
          </a:fillRef>
          <a:effectRef idx="2">
            <a:schemeClr val="accent5"/>
          </a:effectRef>
          <a:fontRef idx="minor">
            <a:schemeClr val="lt1"/>
          </a:fontRef>
        </p:style>
        <p:txBody>
          <a:bodyPr anchor="t" anchorCtr="1">
            <a:normAutofit/>
          </a:bodyPr>
          <a:lstStyle/>
          <a:p>
            <a:pPr lvl="0" fontAlgn="base">
              <a:spcAft>
                <a:spcPct val="0"/>
              </a:spcAft>
              <a:tabLst>
                <a:tab pos="504825" algn="l"/>
              </a:tabLst>
            </a:pPr>
            <a:r>
              <a:rPr lang="ar-IQ" b="1" dirty="0"/>
              <a:t>مفهوم الهيكل التنظيمي</a:t>
            </a:r>
            <a:endParaRPr lang="en-US" sz="2000" b="1" dirty="0">
              <a:solidFill>
                <a:schemeClr val="bg1"/>
              </a:solidFill>
              <a:latin typeface="Arial" pitchFamily="34" charset="0"/>
              <a:cs typeface="Arial"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194305" name="Table 3"/>
          <p:cNvGraphicFramePr>
            <a:graphicFrameLocks noGrp="1"/>
          </p:cNvGraphicFramePr>
          <p:nvPr/>
        </p:nvGraphicFramePr>
        <p:xfrm>
          <a:off x="285720" y="285731"/>
          <a:ext cx="8643999" cy="6286540"/>
        </p:xfrm>
        <a:graphic>
          <a:graphicData uri="http://schemas.openxmlformats.org/drawingml/2006/table">
            <a:tbl>
              <a:tblPr rtl="1">
                <a:tableStyleId>{5DA37D80-6434-44D0-A028-1B22A696006F}</a:tableStyleId>
              </a:tblPr>
              <a:tblGrid>
                <a:gridCol w="3057148">
                  <a:extLst>
                    <a:ext uri="{9D8B030D-6E8A-4147-A177-3AD203B41FA5}">
                      <a16:colId xmlns:a16="http://schemas.microsoft.com/office/drawing/2014/main" val="20000"/>
                    </a:ext>
                  </a:extLst>
                </a:gridCol>
                <a:gridCol w="1697965">
                  <a:extLst>
                    <a:ext uri="{9D8B030D-6E8A-4147-A177-3AD203B41FA5}">
                      <a16:colId xmlns:a16="http://schemas.microsoft.com/office/drawing/2014/main" val="20001"/>
                    </a:ext>
                  </a:extLst>
                </a:gridCol>
                <a:gridCol w="3888886">
                  <a:extLst>
                    <a:ext uri="{9D8B030D-6E8A-4147-A177-3AD203B41FA5}">
                      <a16:colId xmlns:a16="http://schemas.microsoft.com/office/drawing/2014/main" val="20002"/>
                    </a:ext>
                  </a:extLst>
                </a:gridCol>
              </a:tblGrid>
              <a:tr h="419102">
                <a:tc rowSpan="2">
                  <a:txBody>
                    <a:bodyPr/>
                    <a:lstStyle/>
                    <a:p>
                      <a:pPr algn="ctr" rtl="1">
                        <a:spcAft>
                          <a:spcPts val="0"/>
                        </a:spcAft>
                      </a:pPr>
                      <a:r>
                        <a:rPr lang="ar-IQ" sz="1800"/>
                        <a:t>الاسبوع</a:t>
                      </a:r>
                      <a:r>
                        <a:rPr lang="ar-SA" sz="1800"/>
                        <a:t> السادس عشر</a:t>
                      </a:r>
                      <a:endParaRPr lang="en-US" sz="1800"/>
                    </a:p>
                    <a:p>
                      <a:pPr algn="ctr" rtl="1">
                        <a:spcAft>
                          <a:spcPts val="0"/>
                        </a:spcAft>
                      </a:pPr>
                      <a:r>
                        <a:rPr lang="ar-IQ" sz="1800"/>
                        <a:t>الاسبوع</a:t>
                      </a:r>
                      <a:r>
                        <a:rPr lang="ar-SA" sz="1800"/>
                        <a:t> السابع عشر</a:t>
                      </a:r>
                      <a:endParaRPr lang="en-US" sz="1800">
                        <a:latin typeface="Times New Roman"/>
                        <a:ea typeface="Times New Roman"/>
                        <a:cs typeface="Arial"/>
                      </a:endParaRPr>
                    </a:p>
                  </a:txBody>
                  <a:tcPr marL="68580" marR="68580" marT="0" marB="0" anchor="ctr"/>
                </a:tc>
                <a:tc>
                  <a:txBody>
                    <a:bodyPr/>
                    <a:lstStyle/>
                    <a:p>
                      <a:pPr algn="ctr" rtl="1">
                        <a:spcAft>
                          <a:spcPts val="0"/>
                        </a:spcAft>
                      </a:pPr>
                      <a:r>
                        <a:rPr lang="en-US" sz="1800"/>
                        <a:t>2024/3/28</a:t>
                      </a:r>
                      <a:endParaRPr lang="en-US" sz="1800">
                        <a:latin typeface="Times New Roman"/>
                        <a:ea typeface="Times New Roman"/>
                        <a:cs typeface="Arial"/>
                      </a:endParaRPr>
                    </a:p>
                  </a:txBody>
                  <a:tcPr marL="68580" marR="68580" marT="0" marB="0" anchor="ctr"/>
                </a:tc>
                <a:tc rowSpan="2">
                  <a:txBody>
                    <a:bodyPr/>
                    <a:lstStyle/>
                    <a:p>
                      <a:pPr algn="ctr" rtl="1">
                        <a:spcAft>
                          <a:spcPts val="0"/>
                        </a:spcAft>
                      </a:pPr>
                      <a:r>
                        <a:rPr lang="ar-IQ" sz="1800"/>
                        <a:t>قسم الصيانة</a:t>
                      </a:r>
                      <a:endParaRPr lang="en-US" sz="1800">
                        <a:latin typeface="Times New Roman"/>
                        <a:ea typeface="Times New Roman"/>
                        <a:cs typeface="Arial"/>
                      </a:endParaRPr>
                    </a:p>
                  </a:txBody>
                  <a:tcPr marL="68580" marR="68580" marT="0" marB="0" anchor="ctr"/>
                </a:tc>
                <a:extLst>
                  <a:ext uri="{0D108BD9-81ED-4DB2-BD59-A6C34878D82A}">
                    <a16:rowId xmlns:a16="http://schemas.microsoft.com/office/drawing/2014/main" val="10000"/>
                  </a:ext>
                </a:extLst>
              </a:tr>
              <a:tr h="419102">
                <a:tc vMerge="1">
                  <a:txBody>
                    <a:bodyPr/>
                    <a:lstStyle/>
                    <a:p>
                      <a:pPr rtl="1"/>
                      <a:endParaRPr lang="ar-SA"/>
                    </a:p>
                  </a:txBody>
                  <a:tcPr/>
                </a:tc>
                <a:tc>
                  <a:txBody>
                    <a:bodyPr/>
                    <a:lstStyle/>
                    <a:p>
                      <a:pPr algn="ctr" rtl="1">
                        <a:spcAft>
                          <a:spcPts val="0"/>
                        </a:spcAft>
                      </a:pPr>
                      <a:r>
                        <a:rPr lang="en-US" sz="1800"/>
                        <a:t>2024/4/6</a:t>
                      </a:r>
                      <a:endParaRPr lang="en-US" sz="1800">
                        <a:latin typeface="Times New Roman"/>
                        <a:ea typeface="Times New Roman"/>
                        <a:cs typeface="Arial"/>
                      </a:endParaRPr>
                    </a:p>
                  </a:txBody>
                  <a:tcPr marL="68580" marR="68580" marT="0" marB="0" anchor="ctr"/>
                </a:tc>
                <a:tc vMerge="1">
                  <a:txBody>
                    <a:bodyPr/>
                    <a:lstStyle/>
                    <a:p>
                      <a:pPr rtl="1"/>
                      <a:endParaRPr lang="ar-SA"/>
                    </a:p>
                  </a:txBody>
                  <a:tcPr/>
                </a:tc>
                <a:extLst>
                  <a:ext uri="{0D108BD9-81ED-4DB2-BD59-A6C34878D82A}">
                    <a16:rowId xmlns:a16="http://schemas.microsoft.com/office/drawing/2014/main" val="10001"/>
                  </a:ext>
                </a:extLst>
              </a:tr>
              <a:tr h="419102">
                <a:tc rowSpan="3">
                  <a:txBody>
                    <a:bodyPr/>
                    <a:lstStyle/>
                    <a:p>
                      <a:pPr algn="ctr" rtl="1">
                        <a:spcAft>
                          <a:spcPts val="0"/>
                        </a:spcAft>
                      </a:pPr>
                      <a:r>
                        <a:rPr lang="ar-IQ" sz="1800" dirty="0" err="1"/>
                        <a:t>الاسبوع</a:t>
                      </a:r>
                      <a:r>
                        <a:rPr lang="ar-SA" sz="1800" dirty="0"/>
                        <a:t> الثامن عشر </a:t>
                      </a:r>
                      <a:endParaRPr lang="en-US" sz="1800" dirty="0"/>
                    </a:p>
                    <a:p>
                      <a:pPr algn="ctr" rtl="1">
                        <a:spcAft>
                          <a:spcPts val="0"/>
                        </a:spcAft>
                      </a:pPr>
                      <a:r>
                        <a:rPr lang="ar-IQ" sz="1800" dirty="0" err="1"/>
                        <a:t>الاسبوع</a:t>
                      </a:r>
                      <a:r>
                        <a:rPr lang="ar-SA" sz="1800" dirty="0"/>
                        <a:t> التاسع عشر</a:t>
                      </a:r>
                      <a:endParaRPr lang="en-US" sz="1800" dirty="0"/>
                    </a:p>
                    <a:p>
                      <a:pPr algn="ctr" rtl="1">
                        <a:spcAft>
                          <a:spcPts val="0"/>
                        </a:spcAft>
                      </a:pPr>
                      <a:r>
                        <a:rPr lang="ar-IQ" sz="1800" dirty="0" err="1"/>
                        <a:t>الاسبوع</a:t>
                      </a:r>
                      <a:r>
                        <a:rPr lang="ar-SA" sz="1800" dirty="0"/>
                        <a:t> العشرون </a:t>
                      </a:r>
                      <a:endParaRPr lang="en-US" sz="1800" dirty="0">
                        <a:latin typeface="Times New Roman"/>
                        <a:ea typeface="Times New Roman"/>
                        <a:cs typeface="Arial"/>
                      </a:endParaRPr>
                    </a:p>
                  </a:txBody>
                  <a:tcPr marL="68580" marR="68580" marT="0" marB="0" anchor="ctr"/>
                </a:tc>
                <a:tc>
                  <a:txBody>
                    <a:bodyPr/>
                    <a:lstStyle/>
                    <a:p>
                      <a:pPr algn="ctr" rtl="1">
                        <a:spcAft>
                          <a:spcPts val="0"/>
                        </a:spcAft>
                      </a:pPr>
                      <a:r>
                        <a:rPr lang="en-US" sz="1800"/>
                        <a:t>2024/4/13</a:t>
                      </a:r>
                      <a:endParaRPr lang="en-US" sz="1800">
                        <a:latin typeface="Times New Roman"/>
                        <a:ea typeface="Times New Roman"/>
                        <a:cs typeface="Arial"/>
                      </a:endParaRPr>
                    </a:p>
                  </a:txBody>
                  <a:tcPr marL="68580" marR="68580" marT="0" marB="0" anchor="ctr"/>
                </a:tc>
                <a:tc rowSpan="3">
                  <a:txBody>
                    <a:bodyPr/>
                    <a:lstStyle/>
                    <a:p>
                      <a:pPr algn="ctr" rtl="1">
                        <a:spcAft>
                          <a:spcPts val="0"/>
                        </a:spcAft>
                      </a:pPr>
                      <a:r>
                        <a:rPr lang="ar-IQ" sz="1800"/>
                        <a:t>المخاطر في المستشفيات</a:t>
                      </a:r>
                      <a:endParaRPr lang="en-US" sz="1800">
                        <a:latin typeface="Times New Roman"/>
                        <a:ea typeface="Times New Roman"/>
                        <a:cs typeface="Arial"/>
                      </a:endParaRPr>
                    </a:p>
                  </a:txBody>
                  <a:tcPr marL="68580" marR="68580" marT="0" marB="0" anchor="ctr"/>
                </a:tc>
                <a:extLst>
                  <a:ext uri="{0D108BD9-81ED-4DB2-BD59-A6C34878D82A}">
                    <a16:rowId xmlns:a16="http://schemas.microsoft.com/office/drawing/2014/main" val="10002"/>
                  </a:ext>
                </a:extLst>
              </a:tr>
              <a:tr h="419102">
                <a:tc vMerge="1">
                  <a:txBody>
                    <a:bodyPr/>
                    <a:lstStyle/>
                    <a:p>
                      <a:pPr rtl="1"/>
                      <a:endParaRPr lang="ar-SA"/>
                    </a:p>
                  </a:txBody>
                  <a:tcPr/>
                </a:tc>
                <a:tc>
                  <a:txBody>
                    <a:bodyPr/>
                    <a:lstStyle/>
                    <a:p>
                      <a:pPr algn="ctr" rtl="1">
                        <a:spcAft>
                          <a:spcPts val="0"/>
                        </a:spcAft>
                      </a:pPr>
                      <a:r>
                        <a:rPr lang="en-US" sz="1800"/>
                        <a:t>2024/4/13</a:t>
                      </a:r>
                      <a:endParaRPr lang="en-US" sz="1800">
                        <a:latin typeface="Times New Roman"/>
                        <a:ea typeface="Times New Roman"/>
                        <a:cs typeface="Arial"/>
                      </a:endParaRPr>
                    </a:p>
                  </a:txBody>
                  <a:tcPr marL="68580" marR="68580" marT="0" marB="0" anchor="ctr"/>
                </a:tc>
                <a:tc vMerge="1">
                  <a:txBody>
                    <a:bodyPr/>
                    <a:lstStyle/>
                    <a:p>
                      <a:pPr rtl="1"/>
                      <a:endParaRPr lang="ar-SA"/>
                    </a:p>
                  </a:txBody>
                  <a:tcPr/>
                </a:tc>
                <a:extLst>
                  <a:ext uri="{0D108BD9-81ED-4DB2-BD59-A6C34878D82A}">
                    <a16:rowId xmlns:a16="http://schemas.microsoft.com/office/drawing/2014/main" val="10003"/>
                  </a:ext>
                </a:extLst>
              </a:tr>
              <a:tr h="419102">
                <a:tc vMerge="1">
                  <a:txBody>
                    <a:bodyPr/>
                    <a:lstStyle/>
                    <a:p>
                      <a:pPr rtl="1"/>
                      <a:endParaRPr lang="ar-SA"/>
                    </a:p>
                  </a:txBody>
                  <a:tcPr/>
                </a:tc>
                <a:tc>
                  <a:txBody>
                    <a:bodyPr/>
                    <a:lstStyle/>
                    <a:p>
                      <a:pPr algn="ctr" rtl="1">
                        <a:spcAft>
                          <a:spcPts val="0"/>
                        </a:spcAft>
                      </a:pPr>
                      <a:r>
                        <a:rPr lang="en-US" sz="1800"/>
                        <a:t>2024/5/1</a:t>
                      </a:r>
                      <a:endParaRPr lang="en-US" sz="1800">
                        <a:latin typeface="Times New Roman"/>
                        <a:ea typeface="Times New Roman"/>
                        <a:cs typeface="Arial"/>
                      </a:endParaRPr>
                    </a:p>
                  </a:txBody>
                  <a:tcPr marL="68580" marR="68580" marT="0" marB="0" anchor="ctr"/>
                </a:tc>
                <a:tc vMerge="1">
                  <a:txBody>
                    <a:bodyPr/>
                    <a:lstStyle/>
                    <a:p>
                      <a:pPr rtl="1"/>
                      <a:endParaRPr lang="ar-SA"/>
                    </a:p>
                  </a:txBody>
                  <a:tcPr/>
                </a:tc>
                <a:extLst>
                  <a:ext uri="{0D108BD9-81ED-4DB2-BD59-A6C34878D82A}">
                    <a16:rowId xmlns:a16="http://schemas.microsoft.com/office/drawing/2014/main" val="10004"/>
                  </a:ext>
                </a:extLst>
              </a:tr>
              <a:tr h="1257309">
                <a:tc>
                  <a:txBody>
                    <a:bodyPr/>
                    <a:lstStyle/>
                    <a:p>
                      <a:pPr algn="ctr" rtl="1">
                        <a:spcAft>
                          <a:spcPts val="0"/>
                        </a:spcAft>
                      </a:pPr>
                      <a:r>
                        <a:rPr lang="ar-IQ" sz="1800"/>
                        <a:t>الاسبوع</a:t>
                      </a:r>
                      <a:r>
                        <a:rPr lang="ar-SA" sz="1800"/>
                        <a:t> الحادي والعشرون</a:t>
                      </a:r>
                      <a:endParaRPr lang="en-US" sz="1800"/>
                    </a:p>
                    <a:p>
                      <a:pPr algn="ctr" rtl="1">
                        <a:spcAft>
                          <a:spcPts val="0"/>
                        </a:spcAft>
                      </a:pPr>
                      <a:r>
                        <a:rPr lang="ar-IQ" sz="1800"/>
                        <a:t>الاسبوع</a:t>
                      </a:r>
                      <a:r>
                        <a:rPr lang="ar-SA" sz="1800"/>
                        <a:t> الثاني والعشرون</a:t>
                      </a:r>
                      <a:endParaRPr lang="en-US" sz="1800"/>
                    </a:p>
                    <a:p>
                      <a:pPr algn="ctr" rtl="1">
                        <a:spcAft>
                          <a:spcPts val="0"/>
                        </a:spcAft>
                      </a:pPr>
                      <a:r>
                        <a:rPr lang="ar-IQ" sz="1800"/>
                        <a:t>الاسبوع</a:t>
                      </a:r>
                      <a:r>
                        <a:rPr lang="ar-SA" sz="1800"/>
                        <a:t> الثالث والعشرون</a:t>
                      </a:r>
                      <a:endParaRPr lang="en-US" sz="1800">
                        <a:latin typeface="Times New Roman"/>
                        <a:ea typeface="Times New Roman"/>
                        <a:cs typeface="Arial"/>
                      </a:endParaRPr>
                    </a:p>
                  </a:txBody>
                  <a:tcPr marL="68580" marR="68580" marT="0" marB="0" anchor="ctr"/>
                </a:tc>
                <a:tc>
                  <a:txBody>
                    <a:bodyPr/>
                    <a:lstStyle/>
                    <a:p>
                      <a:pPr algn="ctr" rtl="1">
                        <a:spcAft>
                          <a:spcPts val="0"/>
                        </a:spcAft>
                      </a:pPr>
                      <a:r>
                        <a:rPr lang="en-US" sz="1800"/>
                        <a:t>2024/5/8</a:t>
                      </a:r>
                      <a:endParaRPr lang="en-US" sz="1800">
                        <a:latin typeface="Times New Roman"/>
                        <a:ea typeface="Times New Roman"/>
                        <a:cs typeface="Arial"/>
                      </a:endParaRPr>
                    </a:p>
                  </a:txBody>
                  <a:tcPr marL="68580" marR="68580" marT="0" marB="0" anchor="ctr"/>
                </a:tc>
                <a:tc>
                  <a:txBody>
                    <a:bodyPr/>
                    <a:lstStyle/>
                    <a:p>
                      <a:pPr algn="ctr" rtl="1">
                        <a:spcAft>
                          <a:spcPts val="0"/>
                        </a:spcAft>
                      </a:pPr>
                      <a:r>
                        <a:rPr lang="ar-IQ" sz="1800"/>
                        <a:t>برامج الخطر في المستشفيات</a:t>
                      </a:r>
                      <a:endParaRPr lang="en-US" sz="1800">
                        <a:latin typeface="Times New Roman"/>
                        <a:ea typeface="Times New Roman"/>
                        <a:cs typeface="Arial"/>
                      </a:endParaRPr>
                    </a:p>
                  </a:txBody>
                  <a:tcPr marL="68580" marR="68580" marT="0" marB="0" anchor="ctr"/>
                </a:tc>
                <a:extLst>
                  <a:ext uri="{0D108BD9-81ED-4DB2-BD59-A6C34878D82A}">
                    <a16:rowId xmlns:a16="http://schemas.microsoft.com/office/drawing/2014/main" val="10005"/>
                  </a:ext>
                </a:extLst>
              </a:tr>
              <a:tr h="838207">
                <a:tc>
                  <a:txBody>
                    <a:bodyPr/>
                    <a:lstStyle/>
                    <a:p>
                      <a:pPr algn="ctr" rtl="1">
                        <a:spcAft>
                          <a:spcPts val="0"/>
                        </a:spcAft>
                      </a:pPr>
                      <a:r>
                        <a:rPr lang="ar-IQ" sz="1800"/>
                        <a:t>الاسبوع الرابع والعشرون </a:t>
                      </a:r>
                      <a:endParaRPr lang="en-US" sz="1800"/>
                    </a:p>
                    <a:p>
                      <a:pPr algn="ctr" rtl="1">
                        <a:spcAft>
                          <a:spcPts val="0"/>
                        </a:spcAft>
                      </a:pPr>
                      <a:r>
                        <a:rPr lang="ar-IQ" sz="1800"/>
                        <a:t>الاسبوع</a:t>
                      </a:r>
                      <a:r>
                        <a:rPr lang="ar-SA" sz="1800"/>
                        <a:t> الخامس والعشرون</a:t>
                      </a:r>
                      <a:endParaRPr lang="en-US" sz="1800">
                        <a:latin typeface="Times New Roman"/>
                        <a:ea typeface="Times New Roman"/>
                        <a:cs typeface="Arial"/>
                      </a:endParaRPr>
                    </a:p>
                  </a:txBody>
                  <a:tcPr marL="68580" marR="68580" marT="0" marB="0" anchor="ctr"/>
                </a:tc>
                <a:tc>
                  <a:txBody>
                    <a:bodyPr/>
                    <a:lstStyle/>
                    <a:p>
                      <a:pPr algn="ctr" rtl="1">
                        <a:spcAft>
                          <a:spcPts val="0"/>
                        </a:spcAft>
                      </a:pPr>
                      <a:endParaRPr lang="ar-IQ" sz="1800">
                        <a:latin typeface="Times New Roman"/>
                        <a:ea typeface="Times New Roman"/>
                        <a:cs typeface="Simplified Arabic"/>
                      </a:endParaRPr>
                    </a:p>
                  </a:txBody>
                  <a:tcPr marL="68580" marR="68580" marT="0" marB="0" anchor="ctr"/>
                </a:tc>
                <a:tc>
                  <a:txBody>
                    <a:bodyPr/>
                    <a:lstStyle/>
                    <a:p>
                      <a:pPr algn="ctr" rtl="1">
                        <a:spcAft>
                          <a:spcPts val="0"/>
                        </a:spcAft>
                      </a:pPr>
                      <a:r>
                        <a:rPr lang="ar-IQ" sz="1800"/>
                        <a:t>تقويم الاداء</a:t>
                      </a:r>
                      <a:endParaRPr lang="en-US" sz="1800">
                        <a:latin typeface="Times New Roman"/>
                        <a:ea typeface="Times New Roman"/>
                        <a:cs typeface="Arial"/>
                      </a:endParaRPr>
                    </a:p>
                  </a:txBody>
                  <a:tcPr marL="68580" marR="68580" marT="0" marB="0" anchor="ctr"/>
                </a:tc>
                <a:extLst>
                  <a:ext uri="{0D108BD9-81ED-4DB2-BD59-A6C34878D82A}">
                    <a16:rowId xmlns:a16="http://schemas.microsoft.com/office/drawing/2014/main" val="10006"/>
                  </a:ext>
                </a:extLst>
              </a:tr>
              <a:tr h="419102">
                <a:tc>
                  <a:txBody>
                    <a:bodyPr/>
                    <a:lstStyle/>
                    <a:p>
                      <a:pPr algn="ctr" rtl="1">
                        <a:spcAft>
                          <a:spcPts val="0"/>
                        </a:spcAft>
                      </a:pPr>
                      <a:r>
                        <a:rPr lang="ar-IQ" sz="1800"/>
                        <a:t>الاسبوع السادس والعشرون</a:t>
                      </a:r>
                      <a:endParaRPr lang="en-US" sz="1800">
                        <a:latin typeface="Times New Roman"/>
                        <a:ea typeface="Times New Roman"/>
                        <a:cs typeface="Arial"/>
                      </a:endParaRPr>
                    </a:p>
                  </a:txBody>
                  <a:tcPr marL="68580" marR="68580" marT="0" marB="0" anchor="ctr"/>
                </a:tc>
                <a:tc>
                  <a:txBody>
                    <a:bodyPr/>
                    <a:lstStyle/>
                    <a:p>
                      <a:pPr algn="ctr" rtl="1">
                        <a:spcAft>
                          <a:spcPts val="0"/>
                        </a:spcAft>
                      </a:pPr>
                      <a:endParaRPr lang="ar-IQ" sz="1800">
                        <a:latin typeface="Times New Roman"/>
                        <a:ea typeface="Times New Roman"/>
                        <a:cs typeface="Simplified Arabic"/>
                      </a:endParaRPr>
                    </a:p>
                  </a:txBody>
                  <a:tcPr marL="68580" marR="68580" marT="0" marB="0" anchor="ctr"/>
                </a:tc>
                <a:tc>
                  <a:txBody>
                    <a:bodyPr/>
                    <a:lstStyle/>
                    <a:p>
                      <a:pPr algn="ctr" rtl="1">
                        <a:spcAft>
                          <a:spcPts val="0"/>
                        </a:spcAft>
                      </a:pPr>
                      <a:r>
                        <a:rPr lang="ar-IQ" sz="1800"/>
                        <a:t>مؤشرات تقويم الاداء</a:t>
                      </a:r>
                      <a:endParaRPr lang="en-US" sz="1800">
                        <a:latin typeface="Times New Roman"/>
                        <a:ea typeface="Times New Roman"/>
                        <a:cs typeface="Arial"/>
                      </a:endParaRPr>
                    </a:p>
                  </a:txBody>
                  <a:tcPr marL="68580" marR="68580" marT="0" marB="0" anchor="ctr"/>
                </a:tc>
                <a:extLst>
                  <a:ext uri="{0D108BD9-81ED-4DB2-BD59-A6C34878D82A}">
                    <a16:rowId xmlns:a16="http://schemas.microsoft.com/office/drawing/2014/main" val="10007"/>
                  </a:ext>
                </a:extLst>
              </a:tr>
              <a:tr h="1676412">
                <a:tc>
                  <a:txBody>
                    <a:bodyPr/>
                    <a:lstStyle/>
                    <a:p>
                      <a:pPr algn="ctr" rtl="1">
                        <a:spcAft>
                          <a:spcPts val="0"/>
                        </a:spcAft>
                      </a:pPr>
                      <a:r>
                        <a:rPr lang="ar-IQ" sz="1800" dirty="0" err="1"/>
                        <a:t>الاسبوع</a:t>
                      </a:r>
                      <a:r>
                        <a:rPr lang="ar-IQ" sz="1800" dirty="0"/>
                        <a:t> </a:t>
                      </a:r>
                      <a:r>
                        <a:rPr lang="ar-SA" sz="1800" dirty="0"/>
                        <a:t>السابع والعشرون</a:t>
                      </a:r>
                      <a:endParaRPr lang="en-US" sz="1800" dirty="0"/>
                    </a:p>
                    <a:p>
                      <a:pPr algn="ctr" rtl="1">
                        <a:spcAft>
                          <a:spcPts val="0"/>
                        </a:spcAft>
                      </a:pPr>
                      <a:r>
                        <a:rPr lang="ar-IQ" sz="1800" dirty="0" err="1"/>
                        <a:t>الاسبوع</a:t>
                      </a:r>
                      <a:r>
                        <a:rPr lang="ar-IQ" sz="1800" dirty="0"/>
                        <a:t> </a:t>
                      </a:r>
                      <a:r>
                        <a:rPr lang="ar-SA" sz="1800" dirty="0"/>
                        <a:t>الثامن والعشرين </a:t>
                      </a:r>
                      <a:endParaRPr lang="en-US" sz="1800" dirty="0"/>
                    </a:p>
                    <a:p>
                      <a:pPr algn="ctr" rtl="1">
                        <a:spcAft>
                          <a:spcPts val="0"/>
                        </a:spcAft>
                      </a:pPr>
                      <a:r>
                        <a:rPr lang="ar-IQ" sz="1800" dirty="0" err="1"/>
                        <a:t>الاسبوع</a:t>
                      </a:r>
                      <a:r>
                        <a:rPr lang="ar-IQ" sz="1800" dirty="0"/>
                        <a:t> </a:t>
                      </a:r>
                      <a:r>
                        <a:rPr lang="ar-SA" sz="1800" dirty="0"/>
                        <a:t>التاسع والعشرين</a:t>
                      </a:r>
                      <a:endParaRPr lang="en-US" sz="1800" dirty="0"/>
                    </a:p>
                    <a:p>
                      <a:pPr algn="ctr" rtl="1">
                        <a:spcAft>
                          <a:spcPts val="0"/>
                        </a:spcAft>
                      </a:pPr>
                      <a:r>
                        <a:rPr lang="ar-IQ" sz="1800" dirty="0" err="1"/>
                        <a:t>الاسبوع</a:t>
                      </a:r>
                      <a:r>
                        <a:rPr lang="ar-IQ" sz="1800" dirty="0"/>
                        <a:t> </a:t>
                      </a:r>
                      <a:r>
                        <a:rPr lang="ar-SA" sz="1800" dirty="0"/>
                        <a:t>الثلاثون</a:t>
                      </a:r>
                      <a:endParaRPr lang="en-US" sz="1800" dirty="0">
                        <a:latin typeface="Times New Roman"/>
                        <a:ea typeface="Times New Roman"/>
                        <a:cs typeface="Arial"/>
                      </a:endParaRPr>
                    </a:p>
                  </a:txBody>
                  <a:tcPr marL="68580" marR="68580" marT="0" marB="0" anchor="ctr"/>
                </a:tc>
                <a:tc>
                  <a:txBody>
                    <a:bodyPr/>
                    <a:lstStyle/>
                    <a:p>
                      <a:pPr algn="ctr" rtl="1">
                        <a:spcAft>
                          <a:spcPts val="0"/>
                        </a:spcAft>
                      </a:pPr>
                      <a:endParaRPr lang="ar-IQ" sz="1800" dirty="0">
                        <a:latin typeface="Times New Roman"/>
                        <a:ea typeface="Times New Roman"/>
                        <a:cs typeface="Simplified Arabic"/>
                      </a:endParaRPr>
                    </a:p>
                  </a:txBody>
                  <a:tcPr marL="68580" marR="68580" marT="0" marB="0" anchor="ctr"/>
                </a:tc>
                <a:tc>
                  <a:txBody>
                    <a:bodyPr/>
                    <a:lstStyle/>
                    <a:p>
                      <a:pPr algn="ctr" rtl="1">
                        <a:spcAft>
                          <a:spcPts val="0"/>
                        </a:spcAft>
                      </a:pPr>
                      <a:r>
                        <a:rPr lang="ar-IQ" sz="1800" dirty="0"/>
                        <a:t>الفاعلية </a:t>
                      </a:r>
                      <a:endParaRPr lang="en-US" sz="1800" dirty="0"/>
                    </a:p>
                    <a:p>
                      <a:pPr algn="ctr" rtl="1">
                        <a:spcAft>
                          <a:spcPts val="0"/>
                        </a:spcAft>
                      </a:pPr>
                      <a:r>
                        <a:rPr lang="ar-IQ" sz="1800" dirty="0" err="1"/>
                        <a:t>الانتاجية</a:t>
                      </a:r>
                      <a:endParaRPr lang="en-US" sz="1800" dirty="0"/>
                    </a:p>
                    <a:p>
                      <a:pPr algn="ctr" rtl="1">
                        <a:spcAft>
                          <a:spcPts val="0"/>
                        </a:spcAft>
                      </a:pPr>
                      <a:r>
                        <a:rPr lang="ar-IQ" sz="1800" dirty="0"/>
                        <a:t>الكفاءة</a:t>
                      </a:r>
                      <a:endParaRPr lang="en-US" sz="1800" dirty="0">
                        <a:latin typeface="Times New Roman"/>
                        <a:ea typeface="Times New Roman"/>
                        <a:cs typeface="Arial"/>
                      </a:endParaRPr>
                    </a:p>
                  </a:txBody>
                  <a:tcPr marL="68580" marR="68580" marT="0" marB="0" anchor="ctr"/>
                </a:tc>
                <a:extLst>
                  <a:ext uri="{0D108BD9-81ED-4DB2-BD59-A6C34878D82A}">
                    <a16:rowId xmlns:a16="http://schemas.microsoft.com/office/drawing/2014/main" val="10008"/>
                  </a:ext>
                </a:extLst>
              </a:tr>
            </a:tbl>
          </a:graphicData>
        </a:graphic>
      </p:graphicFrame>
      <p:sp>
        <p:nvSpPr>
          <p:cNvPr id="1048600"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pPr>
            <a:endParaRPr kumimoji="0" lang="ar-SA" sz="1800" b="0" i="0" u="none" strike="noStrike" cap="none" normalizeH="0" baseline="0">
              <a:ln>
                <a:noFill/>
              </a:ln>
              <a:solidFill>
                <a:schemeClr val="tx1"/>
              </a:solidFill>
              <a:effectLst/>
              <a:latin typeface="Arial" pitchFamily="34" charset="0"/>
              <a:cs typeface="Arial" pitchFamily="34" charset="0"/>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92" name="Title 1"/>
          <p:cNvSpPr>
            <a:spLocks noGrp="1"/>
          </p:cNvSpPr>
          <p:nvPr>
            <p:ph type="title"/>
          </p:nvPr>
        </p:nvSpPr>
        <p:spPr>
          <a:xfrm>
            <a:off x="457200" y="274638"/>
            <a:ext cx="8229600" cy="868346"/>
          </a:xfrm>
        </p:spPr>
        <p:style>
          <a:lnRef idx="1">
            <a:schemeClr val="accent5"/>
          </a:lnRef>
          <a:fillRef idx="3">
            <a:schemeClr val="accent5"/>
          </a:fillRef>
          <a:effectRef idx="2">
            <a:schemeClr val="accent5"/>
          </a:effectRef>
          <a:fontRef idx="minor">
            <a:schemeClr val="lt1"/>
          </a:fontRef>
        </p:style>
        <p:txBody>
          <a:bodyPr anchor="t" anchorCtr="1">
            <a:normAutofit/>
          </a:bodyPr>
          <a:lstStyle/>
          <a:p>
            <a:pPr lvl="0" fontAlgn="base">
              <a:spcAft>
                <a:spcPct val="0"/>
              </a:spcAft>
              <a:tabLst>
                <a:tab pos="504825" algn="l"/>
              </a:tabLst>
            </a:pPr>
            <a:r>
              <a:rPr lang="ar-SA" b="1" dirty="0"/>
              <a:t>تصميم</a:t>
            </a:r>
            <a:r>
              <a:rPr lang="ar-IQ" b="1" dirty="0"/>
              <a:t> الهيكل التنظيمي</a:t>
            </a:r>
            <a:endParaRPr lang="en-US" sz="2000" b="1" dirty="0">
              <a:solidFill>
                <a:schemeClr val="bg1"/>
              </a:solidFill>
              <a:latin typeface="Arial" pitchFamily="34" charset="0"/>
              <a:cs typeface="Arial" pitchFamily="34" charset="0"/>
            </a:endParaRPr>
          </a:p>
        </p:txBody>
      </p:sp>
      <p:sp>
        <p:nvSpPr>
          <p:cNvPr id="1048693" name="Rectangle 1"/>
          <p:cNvSpPr>
            <a:spLocks noChangeArrowheads="1"/>
          </p:cNvSpPr>
          <p:nvPr/>
        </p:nvSpPr>
        <p:spPr bwMode="auto">
          <a:xfrm>
            <a:off x="642910" y="1073577"/>
            <a:ext cx="7858148" cy="527303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tab pos="504825" algn="l"/>
                <a:tab pos="650875" algn="l"/>
              </a:tabLst>
            </a:pP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اشرنا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بانه</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لا يوجد هناك هيكل تنظيمي مثالي يمكن تطبيقه على كافة المنظمات لكن هنالك خطوات رئيسية يمكن اعتمادها عند التعميم:</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Char char="•"/>
              <a:tabLst>
                <a:tab pos="504825" algn="l"/>
                <a:tab pos="650875" algn="l"/>
              </a:tabLst>
            </a:pP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تحديد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الاهداف</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الاساسية</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للمنظمة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والاهداف</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الفرعية لكي يتم تحديد الاحتياجات.</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Char char="•"/>
              <a:tabLst>
                <a:tab pos="504825" algn="l"/>
                <a:tab pos="650875" algn="l"/>
              </a:tabLst>
            </a:pP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تحديد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الاعمال</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الرئيسية والفرعية وتجميعها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كانشطة</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Char char="•"/>
              <a:tabLst>
                <a:tab pos="504825" algn="l"/>
                <a:tab pos="650875" algn="l"/>
              </a:tabLst>
            </a:pP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يتولى كل قسم مدير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او</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مسؤول</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يمتلك السلطة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او</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الصلاحية.</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Char char="•"/>
              <a:tabLst>
                <a:tab pos="504825" algn="l"/>
                <a:tab pos="650875" algn="l"/>
              </a:tabLst>
            </a:pP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تحديد علاقات العمل الوظيفية بين مختلف التقسيمات والموحدات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ضمنم</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الهيكل التنظيمي.</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Char char="•"/>
              <a:tabLst>
                <a:tab pos="504825" algn="l"/>
                <a:tab pos="650875" algn="l"/>
              </a:tabLst>
            </a:pP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اشاعة</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روح التعاون من خلال عمليات الاتصال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الكفوءة</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التي تجري بين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اجراء</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الهيكل التنظيمي.</a:t>
            </a:r>
            <a:endPar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endParaRPr>
          </a:p>
          <a:p>
            <a:pPr marL="0" marR="0" lvl="0" indent="0" algn="r" defTabSz="914400" rtl="1" eaLnBrk="0" fontAlgn="base" latinLnBrk="0" hangingPunct="0">
              <a:lnSpc>
                <a:spcPct val="100000"/>
              </a:lnSpc>
              <a:spcBef>
                <a:spcPct val="0"/>
              </a:spcBef>
              <a:spcAft>
                <a:spcPct val="0"/>
              </a:spcAft>
              <a:buClrTx/>
              <a:buSzTx/>
              <a:tabLst>
                <a:tab pos="504825" algn="l"/>
                <a:tab pos="650875" algn="l"/>
              </a:tabLst>
            </a:pPr>
            <a:endPar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endParaRPr>
          </a:p>
          <a:p>
            <a:r>
              <a:rPr lang="ar-IQ" sz="2000" dirty="0" err="1">
                <a:solidFill>
                  <a:schemeClr val="accent1"/>
                </a:solidFill>
              </a:rPr>
              <a:t>انواع</a:t>
            </a:r>
            <a:r>
              <a:rPr lang="ar-IQ" sz="2000" dirty="0">
                <a:solidFill>
                  <a:schemeClr val="accent1"/>
                </a:solidFill>
              </a:rPr>
              <a:t> الهياكل التنظيمية:</a:t>
            </a:r>
            <a:endParaRPr lang="en-US" sz="2000" dirty="0">
              <a:solidFill>
                <a:schemeClr val="accent1"/>
              </a:solidFill>
            </a:endParaRPr>
          </a:p>
          <a:p>
            <a:pPr lvl="0"/>
            <a:r>
              <a:rPr lang="ar-IQ" sz="2000" dirty="0"/>
              <a:t>الهيكل التنظيمي الرسمي.</a:t>
            </a:r>
            <a:endParaRPr lang="en-US" sz="2000" dirty="0"/>
          </a:p>
          <a:p>
            <a:pPr lvl="0"/>
            <a:r>
              <a:rPr lang="ar-IQ" sz="2000" dirty="0"/>
              <a:t>اله9يكل </a:t>
            </a:r>
            <a:r>
              <a:rPr lang="ar-IQ" sz="2000" dirty="0" err="1"/>
              <a:t>التنظثيمي</a:t>
            </a:r>
            <a:r>
              <a:rPr lang="ar-IQ" sz="2000" dirty="0"/>
              <a:t> الوظيفي.</a:t>
            </a:r>
            <a:endParaRPr lang="en-US" sz="2000" dirty="0"/>
          </a:p>
          <a:p>
            <a:pPr lvl="0"/>
            <a:r>
              <a:rPr lang="ar-IQ" sz="2000" dirty="0"/>
              <a:t>الهيكل التنظيمي الرأسي والاستشاري.</a:t>
            </a:r>
            <a:endParaRPr lang="en-US" sz="2000" dirty="0"/>
          </a:p>
          <a:p>
            <a:pPr lvl="0"/>
            <a:r>
              <a:rPr lang="ar-IQ" sz="2000" dirty="0" err="1"/>
              <a:t>التنظيمك</a:t>
            </a:r>
            <a:r>
              <a:rPr lang="ar-IQ" sz="2000" dirty="0"/>
              <a:t> </a:t>
            </a:r>
            <a:r>
              <a:rPr lang="ar-IQ" sz="2000" dirty="0" err="1"/>
              <a:t>المصفوفي</a:t>
            </a:r>
            <a:r>
              <a:rPr lang="ar-IQ" sz="2000" dirty="0"/>
              <a:t>.</a:t>
            </a:r>
            <a:endParaRPr lang="en-US" sz="2000" dirty="0"/>
          </a:p>
          <a:p>
            <a:pPr lvl="0"/>
            <a:r>
              <a:rPr lang="ar-IQ" sz="2000" dirty="0"/>
              <a:t>الهيكل </a:t>
            </a:r>
            <a:r>
              <a:rPr lang="ar-IQ" sz="2000" dirty="0" err="1"/>
              <a:t>التنظيمير</a:t>
            </a:r>
            <a:r>
              <a:rPr lang="ar-IQ" sz="2000" dirty="0"/>
              <a:t> غير الرسمي.</a:t>
            </a:r>
            <a:endParaRPr lang="en-US" sz="2000" dirty="0"/>
          </a:p>
          <a:p>
            <a:pPr marL="0" marR="0" lvl="0" indent="0" algn="r" defTabSz="914400" rtl="1" eaLnBrk="0" fontAlgn="base" latinLnBrk="0" hangingPunct="0">
              <a:lnSpc>
                <a:spcPct val="100000"/>
              </a:lnSpc>
              <a:spcBef>
                <a:spcPct val="0"/>
              </a:spcBef>
              <a:spcAft>
                <a:spcPct val="0"/>
              </a:spcAft>
              <a:buClrTx/>
              <a:buSzTx/>
              <a:tabLst>
                <a:tab pos="504825" algn="l"/>
                <a:tab pos="650875" algn="l"/>
              </a:tabLst>
            </a:pPr>
            <a:endParaRPr kumimoji="0" lang="ar-IQ" sz="20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97" name="Title 1"/>
          <p:cNvSpPr>
            <a:spLocks noGrp="1"/>
          </p:cNvSpPr>
          <p:nvPr>
            <p:ph type="title"/>
          </p:nvPr>
        </p:nvSpPr>
        <p:spPr>
          <a:xfrm>
            <a:off x="457200" y="274638"/>
            <a:ext cx="8229600" cy="868346"/>
          </a:xfrm>
        </p:spPr>
        <p:style>
          <a:lnRef idx="1">
            <a:schemeClr val="accent5"/>
          </a:lnRef>
          <a:fillRef idx="3">
            <a:schemeClr val="accent5"/>
          </a:fillRef>
          <a:effectRef idx="2">
            <a:schemeClr val="accent5"/>
          </a:effectRef>
          <a:fontRef idx="minor">
            <a:schemeClr val="lt1"/>
          </a:fontRef>
        </p:style>
        <p:txBody>
          <a:bodyPr anchor="t" anchorCtr="1">
            <a:normAutofit/>
          </a:bodyPr>
          <a:lstStyle/>
          <a:p>
            <a:pPr lvl="0" fontAlgn="base">
              <a:spcAft>
                <a:spcPct val="0"/>
              </a:spcAft>
              <a:tabLst>
                <a:tab pos="504825" algn="l"/>
              </a:tabLst>
            </a:pPr>
            <a:r>
              <a:rPr lang="ar-IQ" b="1" dirty="0"/>
              <a:t>مبادئ تنظيم الهيكل التنظيمي</a:t>
            </a:r>
            <a:endParaRPr lang="en-US" sz="2000" b="1" dirty="0">
              <a:solidFill>
                <a:schemeClr val="bg1"/>
              </a:solidFill>
              <a:latin typeface="Arial" pitchFamily="34" charset="0"/>
              <a:cs typeface="Arial" pitchFamily="34" charset="0"/>
            </a:endParaRPr>
          </a:p>
        </p:txBody>
      </p:sp>
      <p:sp>
        <p:nvSpPr>
          <p:cNvPr id="1048698" name="Rectangle 1"/>
          <p:cNvSpPr>
            <a:spLocks noChangeArrowheads="1"/>
          </p:cNvSpPr>
          <p:nvPr/>
        </p:nvSpPr>
        <p:spPr bwMode="auto">
          <a:xfrm>
            <a:off x="285752" y="1146707"/>
            <a:ext cx="8643966" cy="527304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Char char="•"/>
              <a:tabLst>
                <a:tab pos="504825" algn="l"/>
                <a:tab pos="650875" algn="l"/>
              </a:tabLst>
            </a:pP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مبدأ التسلسل الهرمي: ويقصد بذلك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ان</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المستوى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الاعلى</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في الهيكل يكون مرؤوسا على المستوى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الادنى</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له،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ومصولا</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الى</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قمة الهرم التنظيمي.</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Char char="•"/>
              <a:tabLst>
                <a:tab pos="504825" algn="l"/>
                <a:tab pos="650875" algn="l"/>
              </a:tabLst>
            </a:pP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مبدأ نطاق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الاشراف</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وهي قدرة المدير في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الاشراف</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علةى</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عدد من المرؤوسين وترتبط بعدد من العوامل منها:</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Char char="•"/>
              <a:tabLst>
                <a:tab pos="504825" algn="l"/>
                <a:tab pos="650875" algn="l"/>
              </a:tabLst>
            </a:pP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طبيعة العمل</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Char char="•"/>
              <a:tabLst>
                <a:tab pos="504825" algn="l"/>
                <a:tab pos="650875" algn="l"/>
              </a:tabLst>
            </a:pP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القدرات الشخصية للمدير</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Char char="•"/>
              <a:tabLst>
                <a:tab pos="504825" algn="l"/>
                <a:tab pos="650875" algn="l"/>
              </a:tabLst>
            </a:pP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القدرات الشخصية للمرؤوسين</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Char char="•"/>
              <a:tabLst>
                <a:tab pos="504825" algn="l"/>
                <a:tab pos="650875" algn="l"/>
              </a:tabLst>
            </a:pP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الاسلوب</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المعتمد في انجاز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الاعمال</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Char char="•"/>
              <a:tabLst>
                <a:tab pos="504825" algn="l"/>
                <a:tab pos="650875" algn="l"/>
              </a:tabLst>
            </a:pP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الوقت المتاح لانجاز العمل.</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Char char="•"/>
              <a:tabLst>
                <a:tab pos="504825" algn="l"/>
                <a:tab pos="650875" algn="l"/>
              </a:tabLst>
            </a:pP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مبدأ المرونة: وهو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ان</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يكون الهيكل التنظيمي قابلاً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لاجراء</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التعديلات عليه تبعاً للتغيرات الداخلية والخارجية.</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Char char="•"/>
              <a:tabLst>
                <a:tab pos="504825" algn="l"/>
                <a:tab pos="650875" algn="l"/>
              </a:tabLst>
            </a:pP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التوازن: ويعني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اجراء</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تحقيق العلاقة المتوازنة بين الصلاحية والمسؤولية الممنوحة للفرد داخل الهيكل التنظيمي، وتحديد خطوات الاتصال التي تجري في المنظمة بما يكفل استمرارها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واداءها</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للعمل بالشكل الصحيح.</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Char char="•"/>
              <a:tabLst>
                <a:tab pos="504825" algn="l"/>
                <a:tab pos="650875" algn="l"/>
              </a:tabLst>
            </a:pP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الاستمرار: ويتوافق هذا المبدأ مع مبدأ المرونة،ى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اذ</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ان</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الهيكل التنظيمي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يستم</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طالما كانت المنظمة باقية وناجحة في عملها. وان تسعى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الادارة</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ابلى</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جعل الهيكل التنظيمي مستقرا لفترة مناسبة من الزمن يمكن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ان</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يعكس حقيقة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الاداء</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الذي تستطيع المنظمة انجازه.</a:t>
            </a:r>
            <a:endParaRPr kumimoji="0" lang="ar-IQ" sz="20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99" name="Rectangle 1"/>
          <p:cNvSpPr>
            <a:spLocks noChangeArrowheads="1"/>
          </p:cNvSpPr>
          <p:nvPr/>
        </p:nvSpPr>
        <p:spPr bwMode="auto">
          <a:xfrm>
            <a:off x="500034" y="363836"/>
            <a:ext cx="8001056" cy="11582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tab pos="504825" algn="l"/>
                <a:tab pos="650875" algn="l"/>
              </a:tabLst>
            </a:pPr>
            <a:r>
              <a:rPr kumimoji="0" lang="ar-IQ" sz="2400" b="1"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الهيكل التنظيمي الصحي في العراق:</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Char char="•"/>
              <a:tabLst>
                <a:tab pos="504825" algn="l"/>
                <a:tab pos="650875" algn="l"/>
              </a:tabLst>
            </a:pP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الوزير: هو الر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ئيس</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الاعلى</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للوزظتارةو</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والمسؤول</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الاول</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عن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اعمالها</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وتوجيه سياستها ويرتبط بالوزير  كل من:</a:t>
            </a:r>
            <a:endParaRPr kumimoji="0" lang="ar-IQ" sz="2400" b="0" i="0" u="none" strike="noStrike" cap="none" normalizeH="0" baseline="0" dirty="0">
              <a:ln>
                <a:noFill/>
              </a:ln>
              <a:solidFill>
                <a:schemeClr val="tx1"/>
              </a:solidFill>
              <a:effectLst/>
              <a:latin typeface="Arial" pitchFamily="34" charset="0"/>
              <a:cs typeface="Arial" pitchFamily="34" charset="0"/>
            </a:endParaRPr>
          </a:p>
        </p:txBody>
      </p:sp>
      <p:sp>
        <p:nvSpPr>
          <p:cNvPr id="1048700" name="Rectangle 1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ar-SA"/>
          </a:p>
        </p:txBody>
      </p:sp>
      <p:grpSp>
        <p:nvGrpSpPr>
          <p:cNvPr id="2" name=" 3"/>
          <p:cNvGrpSpPr>
            <a:grpSpLocks noChangeAspect="1"/>
          </p:cNvGrpSpPr>
          <p:nvPr/>
        </p:nvGrpSpPr>
        <p:grpSpPr bwMode="auto">
          <a:xfrm>
            <a:off x="285750" y="1928813"/>
            <a:ext cx="8501063" cy="3714750"/>
            <a:chOff x="1640" y="7430"/>
            <a:chExt cx="14787" cy="1703"/>
          </a:xfrm>
        </p:grpSpPr>
        <p:cxnSp>
          <p:nvCxnSpPr>
            <p:cNvPr id="85008" name="_s85008"/>
            <p:cNvCxnSpPr>
              <a:cxnSpLocks noChangeShapeType="1"/>
              <a:stCxn id="4294967295" idx="0"/>
              <a:endCxn id="4294967295" idx="2"/>
            </p:cNvCxnSpPr>
            <p:nvPr/>
          </p:nvCxnSpPr>
          <p:spPr bwMode="auto">
            <a:xfrm rot="5400000" flipH="1">
              <a:off x="12065" y="5148"/>
              <a:ext cx="201" cy="6268"/>
            </a:xfrm>
            <a:prstGeom prst="bentConnector3">
              <a:avLst>
                <a:gd name="adj1" fmla="val 26088"/>
              </a:avLst>
            </a:prstGeom>
            <a:noFill/>
            <a:ln w="28575">
              <a:solidFill>
                <a:srgbClr val="000000"/>
              </a:solidFill>
              <a:miter lim="800000"/>
              <a:headEnd/>
              <a:tailEnd/>
            </a:ln>
            <a:extLst>
              <a:ext uri="{909E8E84-426E-40DD-AFC4-6F175D3DCCD1}">
                <a14:hiddenFill xmlns:a14="http://schemas.microsoft.com/office/drawing/2010/main">
                  <a:noFill/>
                </a14:hiddenFill>
              </a:ext>
            </a:extLst>
          </p:spPr>
        </p:cxnSp>
        <p:cxnSp>
          <p:nvCxnSpPr>
            <p:cNvPr id="85007" name="_s85007"/>
            <p:cNvCxnSpPr>
              <a:cxnSpLocks noChangeShapeType="1"/>
              <a:stCxn id="4294967295" idx="0"/>
              <a:endCxn id="4294967295" idx="2"/>
            </p:cNvCxnSpPr>
            <p:nvPr/>
          </p:nvCxnSpPr>
          <p:spPr bwMode="auto">
            <a:xfrm rot="5400000" flipH="1">
              <a:off x="10812" y="6401"/>
              <a:ext cx="201" cy="3761"/>
            </a:xfrm>
            <a:prstGeom prst="bentConnector3">
              <a:avLst>
                <a:gd name="adj1" fmla="val 26088"/>
              </a:avLst>
            </a:prstGeom>
            <a:noFill/>
            <a:ln w="28575">
              <a:solidFill>
                <a:srgbClr val="000000"/>
              </a:solidFill>
              <a:miter lim="800000"/>
              <a:headEnd/>
              <a:tailEnd/>
            </a:ln>
            <a:extLst>
              <a:ext uri="{909E8E84-426E-40DD-AFC4-6F175D3DCCD1}">
                <a14:hiddenFill xmlns:a14="http://schemas.microsoft.com/office/drawing/2010/main">
                  <a:noFill/>
                </a14:hiddenFill>
              </a:ext>
            </a:extLst>
          </p:spPr>
        </p:cxnSp>
        <p:cxnSp>
          <p:nvCxnSpPr>
            <p:cNvPr id="85006" name="_s85006"/>
            <p:cNvCxnSpPr>
              <a:cxnSpLocks noChangeShapeType="1"/>
              <a:stCxn id="4294967295" idx="0"/>
              <a:endCxn id="4294967295" idx="2"/>
            </p:cNvCxnSpPr>
            <p:nvPr/>
          </p:nvCxnSpPr>
          <p:spPr bwMode="auto">
            <a:xfrm rot="5400000" flipH="1">
              <a:off x="9560" y="7653"/>
              <a:ext cx="201" cy="1257"/>
            </a:xfrm>
            <a:prstGeom prst="bentConnector3">
              <a:avLst>
                <a:gd name="adj1" fmla="val 26088"/>
              </a:avLst>
            </a:prstGeom>
            <a:noFill/>
            <a:ln w="28575">
              <a:solidFill>
                <a:srgbClr val="000000"/>
              </a:solidFill>
              <a:miter lim="800000"/>
              <a:headEnd/>
              <a:tailEnd/>
            </a:ln>
            <a:extLst>
              <a:ext uri="{909E8E84-426E-40DD-AFC4-6F175D3DCCD1}">
                <a14:hiddenFill xmlns:a14="http://schemas.microsoft.com/office/drawing/2010/main">
                  <a:noFill/>
                </a14:hiddenFill>
              </a:ext>
            </a:extLst>
          </p:spPr>
        </p:cxnSp>
        <p:cxnSp>
          <p:nvCxnSpPr>
            <p:cNvPr id="85005" name="_s85005"/>
            <p:cNvCxnSpPr>
              <a:cxnSpLocks noChangeShapeType="1"/>
              <a:stCxn id="4294967295" idx="0"/>
              <a:endCxn id="4294967295" idx="2"/>
            </p:cNvCxnSpPr>
            <p:nvPr/>
          </p:nvCxnSpPr>
          <p:spPr bwMode="auto">
            <a:xfrm rot="16200000">
              <a:off x="8306" y="7656"/>
              <a:ext cx="201" cy="1251"/>
            </a:xfrm>
            <a:prstGeom prst="bentConnector3">
              <a:avLst>
                <a:gd name="adj1" fmla="val 26088"/>
              </a:avLst>
            </a:prstGeom>
            <a:noFill/>
            <a:ln w="28575">
              <a:solidFill>
                <a:srgbClr val="000000"/>
              </a:solidFill>
              <a:miter lim="800000"/>
              <a:headEnd/>
              <a:tailEnd/>
            </a:ln>
            <a:extLst>
              <a:ext uri="{909E8E84-426E-40DD-AFC4-6F175D3DCCD1}">
                <a14:hiddenFill xmlns:a14="http://schemas.microsoft.com/office/drawing/2010/main">
                  <a:noFill/>
                </a14:hiddenFill>
              </a:ext>
            </a:extLst>
          </p:spPr>
        </p:cxnSp>
        <p:cxnSp>
          <p:nvCxnSpPr>
            <p:cNvPr id="85004" name="_s85004"/>
            <p:cNvCxnSpPr>
              <a:cxnSpLocks noChangeShapeType="1"/>
              <a:stCxn id="4294967295" idx="0"/>
              <a:endCxn id="4294967295" idx="2"/>
            </p:cNvCxnSpPr>
            <p:nvPr/>
          </p:nvCxnSpPr>
          <p:spPr bwMode="auto">
            <a:xfrm rot="16200000">
              <a:off x="7052" y="6403"/>
              <a:ext cx="201" cy="3758"/>
            </a:xfrm>
            <a:prstGeom prst="bentConnector3">
              <a:avLst>
                <a:gd name="adj1" fmla="val 26088"/>
              </a:avLst>
            </a:prstGeom>
            <a:noFill/>
            <a:ln w="28575">
              <a:solidFill>
                <a:srgbClr val="000000"/>
              </a:solidFill>
              <a:miter lim="800000"/>
              <a:headEnd/>
              <a:tailEnd/>
            </a:ln>
            <a:extLst>
              <a:ext uri="{909E8E84-426E-40DD-AFC4-6F175D3DCCD1}">
                <a14:hiddenFill xmlns:a14="http://schemas.microsoft.com/office/drawing/2010/main">
                  <a:noFill/>
                </a14:hiddenFill>
              </a:ext>
            </a:extLst>
          </p:spPr>
        </p:cxnSp>
        <p:cxnSp>
          <p:nvCxnSpPr>
            <p:cNvPr id="85003" name="_s85003"/>
            <p:cNvCxnSpPr>
              <a:cxnSpLocks noChangeShapeType="1"/>
              <a:stCxn id="4294967295" idx="0"/>
              <a:endCxn id="4294967295" idx="2"/>
            </p:cNvCxnSpPr>
            <p:nvPr/>
          </p:nvCxnSpPr>
          <p:spPr bwMode="auto">
            <a:xfrm rot="16200000">
              <a:off x="5799" y="5149"/>
              <a:ext cx="201" cy="6265"/>
            </a:xfrm>
            <a:prstGeom prst="bentConnector3">
              <a:avLst>
                <a:gd name="adj1" fmla="val 26088"/>
              </a:avLst>
            </a:prstGeom>
            <a:noFill/>
            <a:ln w="28575">
              <a:solidFill>
                <a:srgbClr val="000000"/>
              </a:solidFill>
              <a:miter lim="800000"/>
              <a:headEnd/>
              <a:tailEnd/>
            </a:ln>
            <a:extLst>
              <a:ext uri="{909E8E84-426E-40DD-AFC4-6F175D3DCCD1}">
                <a14:hiddenFill xmlns:a14="http://schemas.microsoft.com/office/drawing/2010/main">
                  <a:noFill/>
                </a14:hiddenFill>
              </a:ext>
            </a:extLst>
          </p:spPr>
        </p:cxnSp>
        <p:sp>
          <p:nvSpPr>
            <p:cNvPr id="3" name="_s85002"/>
            <p:cNvSpPr>
              <a:spLocks noChangeArrowheads="1"/>
            </p:cNvSpPr>
            <p:nvPr/>
          </p:nvSpPr>
          <p:spPr bwMode="auto">
            <a:xfrm>
              <a:off x="7906" y="7430"/>
              <a:ext cx="2254" cy="751"/>
            </a:xfrm>
            <a:prstGeom prst="roundRect">
              <a:avLst>
                <a:gd name="adj" fmla="val 16667"/>
              </a:avLst>
            </a:prstGeom>
            <a:solidFill>
              <a:srgbClr val="BBE0E3"/>
            </a:solidFill>
            <a:ln w="9525">
              <a:solidFill>
                <a:srgbClr val="000000"/>
              </a:solidFill>
              <a:round/>
              <a:headEnd/>
              <a:tailEnd/>
            </a:ln>
          </p:spPr>
          <p:txBody>
            <a:bodyPr vert="horz" wrap="square" lIns="0" tIns="0" rIns="0" bIns="0" numCol="1" anchor="ctr" anchorCtr="0" compatLnSpc="1">
              <a:prstTxWarp prst="textNoShape">
                <a:avLst/>
              </a:prstTxWarp>
            </a:bodyPr>
            <a:lstStyle/>
            <a:p>
              <a:endParaRPr lang="ar-IQ"/>
            </a:p>
          </p:txBody>
        </p:sp>
        <p:sp>
          <p:nvSpPr>
            <p:cNvPr id="4" name="_s85001"/>
            <p:cNvSpPr>
              <a:spLocks noChangeArrowheads="1"/>
            </p:cNvSpPr>
            <p:nvPr/>
          </p:nvSpPr>
          <p:spPr bwMode="auto">
            <a:xfrm>
              <a:off x="1640" y="8382"/>
              <a:ext cx="2254" cy="751"/>
            </a:xfrm>
            <a:prstGeom prst="roundRect">
              <a:avLst>
                <a:gd name="adj" fmla="val 16667"/>
              </a:avLst>
            </a:prstGeom>
            <a:solidFill>
              <a:srgbClr val="BBE0E3"/>
            </a:solidFill>
            <a:ln w="9525">
              <a:solidFill>
                <a:srgbClr val="000000"/>
              </a:solidFill>
              <a:round/>
              <a:headEnd/>
              <a:tailEnd/>
            </a:ln>
          </p:spPr>
          <p:txBody>
            <a:bodyPr vert="horz" wrap="square" lIns="0" tIns="0" rIns="0" bIns="0" numCol="1" anchor="ctr" anchorCtr="0" compatLnSpc="1">
              <a:prstTxWarp prst="textNoShape">
                <a:avLst/>
              </a:prstTxWarp>
            </a:bodyPr>
            <a:lstStyle/>
            <a:p>
              <a:endParaRPr lang="ar-IQ"/>
            </a:p>
          </p:txBody>
        </p:sp>
        <p:sp>
          <p:nvSpPr>
            <p:cNvPr id="5" name="_s85000"/>
            <p:cNvSpPr>
              <a:spLocks noChangeArrowheads="1"/>
            </p:cNvSpPr>
            <p:nvPr/>
          </p:nvSpPr>
          <p:spPr bwMode="auto">
            <a:xfrm>
              <a:off x="4147" y="8382"/>
              <a:ext cx="2254" cy="751"/>
            </a:xfrm>
            <a:prstGeom prst="roundRect">
              <a:avLst>
                <a:gd name="adj" fmla="val 16667"/>
              </a:avLst>
            </a:prstGeom>
            <a:solidFill>
              <a:srgbClr val="BBE0E3"/>
            </a:solidFill>
            <a:ln w="9525">
              <a:solidFill>
                <a:srgbClr val="000000"/>
              </a:solidFill>
              <a:round/>
              <a:headEnd/>
              <a:tailEnd/>
            </a:ln>
          </p:spPr>
          <p:txBody>
            <a:bodyPr vert="horz" wrap="square" lIns="0" tIns="0" rIns="0" bIns="0" numCol="1" anchor="ctr" anchorCtr="0" compatLnSpc="1">
              <a:prstTxWarp prst="textNoShape">
                <a:avLst/>
              </a:prstTxWarp>
            </a:bodyPr>
            <a:lstStyle/>
            <a:p>
              <a:endParaRPr lang="ar-IQ"/>
            </a:p>
          </p:txBody>
        </p:sp>
        <p:sp>
          <p:nvSpPr>
            <p:cNvPr id="6" name="_s84999"/>
            <p:cNvSpPr>
              <a:spLocks noChangeArrowheads="1"/>
            </p:cNvSpPr>
            <p:nvPr/>
          </p:nvSpPr>
          <p:spPr bwMode="auto">
            <a:xfrm>
              <a:off x="6654" y="8382"/>
              <a:ext cx="2254" cy="751"/>
            </a:xfrm>
            <a:prstGeom prst="roundRect">
              <a:avLst>
                <a:gd name="adj" fmla="val 16667"/>
              </a:avLst>
            </a:prstGeom>
            <a:solidFill>
              <a:srgbClr val="BBE0E3"/>
            </a:solidFill>
            <a:ln w="9525">
              <a:solidFill>
                <a:srgbClr val="000000"/>
              </a:solidFill>
              <a:round/>
              <a:headEnd/>
              <a:tailEnd/>
            </a:ln>
          </p:spPr>
          <p:txBody>
            <a:bodyPr vert="horz" wrap="square" lIns="0" tIns="0" rIns="0" bIns="0" numCol="1" anchor="ctr" anchorCtr="0" compatLnSpc="1">
              <a:prstTxWarp prst="textNoShape">
                <a:avLst/>
              </a:prstTxWarp>
            </a:bodyPr>
            <a:lstStyle/>
            <a:p>
              <a:endParaRPr lang="ar-IQ"/>
            </a:p>
          </p:txBody>
        </p:sp>
        <p:sp>
          <p:nvSpPr>
            <p:cNvPr id="7" name="_s84998"/>
            <p:cNvSpPr>
              <a:spLocks noChangeArrowheads="1"/>
            </p:cNvSpPr>
            <p:nvPr/>
          </p:nvSpPr>
          <p:spPr bwMode="auto">
            <a:xfrm>
              <a:off x="9161" y="8382"/>
              <a:ext cx="2253" cy="751"/>
            </a:xfrm>
            <a:prstGeom prst="roundRect">
              <a:avLst>
                <a:gd name="adj" fmla="val 16667"/>
              </a:avLst>
            </a:prstGeom>
            <a:solidFill>
              <a:srgbClr val="BBE0E3"/>
            </a:solidFill>
            <a:ln w="9525">
              <a:solidFill>
                <a:srgbClr val="000000"/>
              </a:solidFill>
              <a:round/>
              <a:headEnd/>
              <a:tailEnd/>
            </a:ln>
          </p:spPr>
          <p:txBody>
            <a:bodyPr vert="horz" wrap="square" lIns="0" tIns="0" rIns="0" bIns="0" numCol="1" anchor="ctr" anchorCtr="0" compatLnSpc="1">
              <a:prstTxWarp prst="textNoShape">
                <a:avLst/>
              </a:prstTxWarp>
            </a:bodyPr>
            <a:lstStyle/>
            <a:p>
              <a:endParaRPr lang="ar-IQ"/>
            </a:p>
          </p:txBody>
        </p:sp>
        <p:sp>
          <p:nvSpPr>
            <p:cNvPr id="8" name="_s84997"/>
            <p:cNvSpPr>
              <a:spLocks noChangeArrowheads="1"/>
            </p:cNvSpPr>
            <p:nvPr/>
          </p:nvSpPr>
          <p:spPr bwMode="auto">
            <a:xfrm>
              <a:off x="11667" y="8382"/>
              <a:ext cx="2253" cy="751"/>
            </a:xfrm>
            <a:prstGeom prst="roundRect">
              <a:avLst>
                <a:gd name="adj" fmla="val 16667"/>
              </a:avLst>
            </a:prstGeom>
            <a:solidFill>
              <a:srgbClr val="BBE0E3"/>
            </a:solidFill>
            <a:ln w="9525">
              <a:solidFill>
                <a:srgbClr val="000000"/>
              </a:solidFill>
              <a:round/>
              <a:headEnd/>
              <a:tailEnd/>
            </a:ln>
          </p:spPr>
          <p:txBody>
            <a:bodyPr vert="horz" wrap="square" lIns="0" tIns="0" rIns="0" bIns="0" numCol="1" anchor="ctr" anchorCtr="0" compatLnSpc="1">
              <a:prstTxWarp prst="textNoShape">
                <a:avLst/>
              </a:prstTxWarp>
            </a:bodyPr>
            <a:lstStyle/>
            <a:p>
              <a:endParaRPr lang="ar-IQ"/>
            </a:p>
          </p:txBody>
        </p:sp>
        <p:sp>
          <p:nvSpPr>
            <p:cNvPr id="9" name="_s84996"/>
            <p:cNvSpPr>
              <a:spLocks noChangeArrowheads="1"/>
            </p:cNvSpPr>
            <p:nvPr/>
          </p:nvSpPr>
          <p:spPr bwMode="auto">
            <a:xfrm>
              <a:off x="14173" y="8382"/>
              <a:ext cx="2254" cy="751"/>
            </a:xfrm>
            <a:prstGeom prst="roundRect">
              <a:avLst>
                <a:gd name="adj" fmla="val 16667"/>
              </a:avLst>
            </a:prstGeom>
            <a:solidFill>
              <a:srgbClr val="BBE0E3"/>
            </a:solidFill>
            <a:ln w="9525">
              <a:solidFill>
                <a:srgbClr val="000000"/>
              </a:solidFill>
              <a:round/>
              <a:headEnd/>
              <a:tailEnd/>
            </a:ln>
          </p:spPr>
          <p:txBody>
            <a:bodyPr vert="horz" wrap="square" lIns="0" tIns="0" rIns="0" bIns="0" numCol="1" anchor="ctr" anchorCtr="0" compatLnSpc="1">
              <a:prstTxWarp prst="textNoShape">
                <a:avLst/>
              </a:prstTxWarp>
            </a:bodyPr>
            <a:lstStyle/>
            <a:p>
              <a:endParaRPr lang="ar-IQ"/>
            </a:p>
          </p:txBody>
        </p:sp>
      </p:gr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01" name="Rectangle 1"/>
          <p:cNvSpPr>
            <a:spLocks noChangeArrowheads="1"/>
          </p:cNvSpPr>
          <p:nvPr/>
        </p:nvSpPr>
        <p:spPr bwMode="auto">
          <a:xfrm>
            <a:off x="0" y="82698"/>
            <a:ext cx="8786842" cy="67970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Char char="•"/>
              <a:tabLst>
                <a:tab pos="504825" algn="l"/>
                <a:tab pos="650875" algn="l"/>
              </a:tabLst>
            </a:pP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وكيل الوزارة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الاقدم</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المسؤول</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امام</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الوزير عن تنفيذ سياسة الوزارة وخطتها فيما يتعلق بالتشكيلات التي يقرر الوزير ارتباطها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به</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وترتبط بالوكيل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الاقدم</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الدوائر التالية:</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457200" marR="0" lvl="1" indent="0" algn="r" defTabSz="914400" rtl="1" eaLnBrk="0" fontAlgn="base" latinLnBrk="0" hangingPunct="0">
              <a:lnSpc>
                <a:spcPct val="100000"/>
              </a:lnSpc>
              <a:spcBef>
                <a:spcPct val="0"/>
              </a:spcBef>
              <a:spcAft>
                <a:spcPct val="0"/>
              </a:spcAft>
              <a:buClrTx/>
              <a:buSzTx/>
              <a:buFontTx/>
              <a:buAutoNum type="arabicPeriod"/>
              <a:tabLst>
                <a:tab pos="504825" algn="l"/>
                <a:tab pos="650875" algn="l"/>
              </a:tabLst>
            </a:pP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التشكيلات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الادارية</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لديوان الوزارة.</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457200" marR="0" lvl="1" indent="0" algn="r" defTabSz="914400" rtl="1" eaLnBrk="0" fontAlgn="base" latinLnBrk="0" hangingPunct="0">
              <a:lnSpc>
                <a:spcPct val="100000"/>
              </a:lnSpc>
              <a:spcBef>
                <a:spcPct val="0"/>
              </a:spcBef>
              <a:spcAft>
                <a:spcPct val="0"/>
              </a:spcAft>
              <a:buClrTx/>
              <a:buSzTx/>
              <a:buFontTx/>
              <a:buAutoNum type="arabicPeriod"/>
              <a:tabLst>
                <a:tab pos="504825" algn="l"/>
                <a:tab pos="650875" algn="l"/>
              </a:tabLst>
            </a:pP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دائرة اليرموك الطبية.</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457200" marR="0" lvl="1" indent="0" algn="r" defTabSz="914400" rtl="1" eaLnBrk="0" fontAlgn="base" latinLnBrk="0" hangingPunct="0">
              <a:lnSpc>
                <a:spcPct val="100000"/>
              </a:lnSpc>
              <a:spcBef>
                <a:spcPct val="0"/>
              </a:spcBef>
              <a:spcAft>
                <a:spcPct val="0"/>
              </a:spcAft>
              <a:buClrTx/>
              <a:buSzTx/>
              <a:buFontTx/>
              <a:buAutoNum type="arabicPeriod"/>
              <a:tabLst>
                <a:tab pos="504825" algn="l"/>
                <a:tab pos="650875" algn="l"/>
              </a:tabLst>
            </a:pP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مدينة الطب.</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457200" marR="0" lvl="1" indent="0" algn="r" defTabSz="914400" rtl="1" eaLnBrk="0" fontAlgn="base" latinLnBrk="0" hangingPunct="0">
              <a:lnSpc>
                <a:spcPct val="100000"/>
              </a:lnSpc>
              <a:spcBef>
                <a:spcPct val="0"/>
              </a:spcBef>
              <a:spcAft>
                <a:spcPct val="0"/>
              </a:spcAft>
              <a:buClrTx/>
              <a:buSzTx/>
              <a:buFontTx/>
              <a:buAutoNum type="arabicPeriod"/>
              <a:tabLst>
                <a:tab pos="504825" algn="l"/>
                <a:tab pos="650875" algn="l"/>
              </a:tabLst>
            </a:pP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الشركة العامة لتسويق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الادويسة</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والمستلزمات الطبية.</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457200" marR="0" lvl="1" indent="0" algn="r" defTabSz="914400" rtl="1" eaLnBrk="0" fontAlgn="base" latinLnBrk="0" hangingPunct="0">
              <a:lnSpc>
                <a:spcPct val="100000"/>
              </a:lnSpc>
              <a:spcBef>
                <a:spcPct val="0"/>
              </a:spcBef>
              <a:spcAft>
                <a:spcPct val="0"/>
              </a:spcAft>
              <a:buClrTx/>
              <a:buSzTx/>
              <a:buFontTx/>
              <a:buAutoNum type="arabicPeriod"/>
              <a:tabLst>
                <a:tab pos="504825" algn="l"/>
                <a:tab pos="650875" algn="l"/>
              </a:tabLst>
            </a:pP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دائرة صحة بغداد.</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457200" marR="0" lvl="1" indent="0" algn="r" defTabSz="914400" rtl="1" eaLnBrk="0" fontAlgn="base" latinLnBrk="0" hangingPunct="0">
              <a:lnSpc>
                <a:spcPct val="100000"/>
              </a:lnSpc>
              <a:spcBef>
                <a:spcPct val="0"/>
              </a:spcBef>
              <a:spcAft>
                <a:spcPct val="0"/>
              </a:spcAft>
              <a:buClrTx/>
              <a:buSzTx/>
              <a:buFontTx/>
              <a:buAutoNum type="arabicPeriod"/>
              <a:tabLst>
                <a:tab pos="504825" algn="l"/>
                <a:tab pos="650875" algn="l"/>
              </a:tabLst>
            </a:pP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دائرة العيادات الطبية الشعبية.</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457200" marR="0" lvl="1" indent="0" algn="r" defTabSz="914400" rtl="1" eaLnBrk="0" fontAlgn="base" latinLnBrk="0" hangingPunct="0">
              <a:lnSpc>
                <a:spcPct val="100000"/>
              </a:lnSpc>
              <a:spcBef>
                <a:spcPct val="0"/>
              </a:spcBef>
              <a:spcAft>
                <a:spcPct val="0"/>
              </a:spcAft>
              <a:buClrTx/>
              <a:buSzTx/>
              <a:buFontTx/>
              <a:buAutoNum type="arabicPeriod"/>
              <a:tabLst>
                <a:tab pos="504825" algn="l"/>
                <a:tab pos="650875" algn="l"/>
              </a:tabLst>
            </a:pP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دائرة الصحة في المحافظات وعددها (14).</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457200" marR="0" lvl="1" indent="0" algn="r" defTabSz="914400" rtl="1" eaLnBrk="0" fontAlgn="base" latinLnBrk="0" hangingPunct="0">
              <a:lnSpc>
                <a:spcPct val="100000"/>
              </a:lnSpc>
              <a:spcBef>
                <a:spcPct val="0"/>
              </a:spcBef>
              <a:spcAft>
                <a:spcPct val="0"/>
              </a:spcAft>
              <a:buClrTx/>
              <a:buSzTx/>
              <a:buFontTx/>
              <a:buAutoNum type="arabicPeriod"/>
              <a:tabLst>
                <a:tab pos="504825" algn="l"/>
                <a:tab pos="650875" algn="l"/>
              </a:tabLst>
            </a:pP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قسم التدقيق.</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457200" marR="0" lvl="1" indent="0" algn="r" defTabSz="914400" rtl="1" eaLnBrk="0" fontAlgn="base" latinLnBrk="0" hangingPunct="0">
              <a:lnSpc>
                <a:spcPct val="100000"/>
              </a:lnSpc>
              <a:spcBef>
                <a:spcPct val="0"/>
              </a:spcBef>
              <a:spcAft>
                <a:spcPct val="0"/>
              </a:spcAft>
              <a:buClrTx/>
              <a:buSzTx/>
              <a:buFontTx/>
              <a:buAutoNum type="arabicPeriod"/>
              <a:tabLst>
                <a:tab pos="504825" algn="l"/>
                <a:tab pos="650875" algn="l"/>
              </a:tabLst>
            </a:pP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قسم التربية الصحية.</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457200" marR="0" lvl="1" indent="0" algn="r" defTabSz="914400" rtl="1" eaLnBrk="0" fontAlgn="base" latinLnBrk="0" hangingPunct="0">
              <a:lnSpc>
                <a:spcPct val="100000"/>
              </a:lnSpc>
              <a:spcBef>
                <a:spcPct val="0"/>
              </a:spcBef>
              <a:spcAft>
                <a:spcPct val="0"/>
              </a:spcAft>
              <a:buClrTx/>
              <a:buSzTx/>
              <a:buFontTx/>
              <a:buAutoNum type="arabicPeriod"/>
              <a:tabLst>
                <a:tab pos="504825" algn="l"/>
                <a:tab pos="650875" algn="l"/>
              </a:tabLst>
            </a:pP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لجنة التعبئة المركزية.</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Char char="•"/>
              <a:tabLst>
                <a:tab pos="504825" algn="l"/>
                <a:tab pos="650875" algn="l"/>
              </a:tabLst>
            </a:pP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وكيل الوزارة للشؤون الفنية،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المسؤول</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امام</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الوزير عن تنفيذ المهمات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الاتية</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Char char="•"/>
              <a:tabLst>
                <a:tab pos="504825" algn="l"/>
                <a:tab pos="650875" algn="l"/>
              </a:tabLst>
            </a:pP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الاشراف</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على التخطيط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لادخال</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التكنولوجيا الحديثة.</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Char char="•"/>
              <a:tabLst>
                <a:tab pos="504825" algn="l"/>
                <a:tab pos="650875" algn="l"/>
              </a:tabLst>
            </a:pP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متابعة توافر الخدمات الهندسية والفندقية اللازمة للمؤسسات الصحية.</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Char char="•"/>
              <a:tabLst>
                <a:tab pos="504825" algn="l"/>
                <a:tab pos="650875" algn="l"/>
              </a:tabLst>
            </a:pP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متابعة توافر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الاجهزة</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الطبية والخدمية.</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Char char="•"/>
              <a:tabLst>
                <a:tab pos="504825" algn="l"/>
                <a:tab pos="650875" algn="l"/>
              </a:tabLst>
            </a:pP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الاشراف</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على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اعداد</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ومتابعة وتنفيذ برامج الصيانة الدورية الصحية.</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Char char="•"/>
              <a:tabLst>
                <a:tab pos="504825" algn="l"/>
                <a:tab pos="650875" algn="l"/>
              </a:tabLst>
            </a:pP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الاشراف</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على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اعداد</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ومتابعة برنامج الصيانة.</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Char char="•"/>
              <a:tabLst>
                <a:tab pos="504825" algn="l"/>
                <a:tab pos="650875" algn="l"/>
              </a:tabLst>
            </a:pP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متابعة توافر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الادوات</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الاحتياطية.</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Char char="•"/>
              <a:tabLst>
                <a:tab pos="504825" algn="l"/>
                <a:tab pos="650875" algn="l"/>
              </a:tabLst>
            </a:pP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متابعة توافر وتدريب وتأهيل وتطوير الكوادر الهندسية.</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Char char="•"/>
              <a:tabLst>
                <a:tab pos="504825" algn="l"/>
                <a:tab pos="650875" algn="l"/>
              </a:tabLst>
            </a:pP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الاشراف</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على تنفيذ مشاريع الخطة الاستشارية.</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Char char="•"/>
              <a:tabLst>
                <a:tab pos="504825" algn="l"/>
                <a:tab pos="650875" algn="l"/>
              </a:tabLst>
            </a:pP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ويرتبط قسم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الاسعاف</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الفوري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والاقسام</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الهندسية الصحية في المحافظات وقسم الصيانة</a:t>
            </a:r>
            <a:endParaRPr kumimoji="0" lang="ar-IQ" sz="20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02" name="Rectangle 1"/>
          <p:cNvSpPr>
            <a:spLocks noChangeArrowheads="1"/>
          </p:cNvSpPr>
          <p:nvPr/>
        </p:nvSpPr>
        <p:spPr bwMode="auto">
          <a:xfrm>
            <a:off x="142844" y="1170184"/>
            <a:ext cx="8572528" cy="55778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tab pos="650875" algn="l"/>
                <a:tab pos="962025" algn="l"/>
              </a:tabLst>
            </a:pP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-دائرة التفتيش: وهي الدائرة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المسؤولة</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عن تقييم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الاداء</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الصحي في منظمات الوزارة كافة فضلا عن تفتيش المؤسسات الصحية الحكومية وغير الحكومية وتسلم الشكاوي والتحري عنها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والاجابة</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عليها وترتبط بالوزير ومن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اهم</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دوائرها:</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Char char="•"/>
              <a:tabLst>
                <a:tab pos="650875" algn="l"/>
                <a:tab pos="962025" algn="l"/>
              </a:tabLst>
            </a:pP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قسم تقييم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الاداء</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الصحي.</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Char char="•"/>
              <a:tabLst>
                <a:tab pos="650875" algn="l"/>
                <a:tab pos="962025" algn="l"/>
              </a:tabLst>
            </a:pP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قسم تفتيش المؤسسات الصحية الحكومية وغير الحكومية.</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Char char="•"/>
              <a:tabLst>
                <a:tab pos="650875" algn="l"/>
                <a:tab pos="962025" algn="l"/>
              </a:tabLst>
            </a:pP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قسم الشكاوي.</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Char char="•"/>
              <a:tabLst>
                <a:tab pos="650875" algn="l"/>
                <a:tab pos="962025" algn="l"/>
              </a:tabLst>
            </a:pP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دائرة حماية وتحسين البيئة: وهي الدائرة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المسؤولة</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عن متابعة سلامة البيئة وتحسينها ودراسة المشاكل المتعلقة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بها</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واقتراح الحلول لمعالجتها مع تحديد مصادر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الاشعاع</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في الاستخدامات السلمية وضمان الوقاية من التعرض لها والتلوث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بها</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وترتبط مباشرة بالوزير ومن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اهم</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الدوائر:</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457200" marR="0" lvl="1" indent="0" algn="r" defTabSz="914400" rtl="1" eaLnBrk="0" fontAlgn="base" latinLnBrk="0" hangingPunct="0">
              <a:lnSpc>
                <a:spcPct val="100000"/>
              </a:lnSpc>
              <a:spcBef>
                <a:spcPct val="0"/>
              </a:spcBef>
              <a:spcAft>
                <a:spcPct val="0"/>
              </a:spcAft>
              <a:buClrTx/>
              <a:buSzTx/>
              <a:buFontTx/>
              <a:buAutoNum type="arabicPeriod"/>
              <a:tabLst>
                <a:tab pos="650875" algn="l"/>
                <a:tab pos="962025" algn="l"/>
              </a:tabLst>
            </a:pP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مركز حماية الموارد البيئية.</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457200" marR="0" lvl="1" indent="0" algn="r" defTabSz="914400" rtl="1" eaLnBrk="0" fontAlgn="base" latinLnBrk="0" hangingPunct="0">
              <a:lnSpc>
                <a:spcPct val="100000"/>
              </a:lnSpc>
              <a:spcBef>
                <a:spcPct val="0"/>
              </a:spcBef>
              <a:spcAft>
                <a:spcPct val="0"/>
              </a:spcAft>
              <a:buClrTx/>
              <a:buSzTx/>
              <a:buFontTx/>
              <a:buAutoNum type="arabicPeriod"/>
              <a:tabLst>
                <a:tab pos="650875" algn="l"/>
                <a:tab pos="962025" algn="l"/>
              </a:tabLst>
            </a:pP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مركز الوقاية من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الاشعاع</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457200" marR="0" lvl="1" indent="0" algn="r" defTabSz="914400" rtl="1" eaLnBrk="0" fontAlgn="base" latinLnBrk="0" hangingPunct="0">
              <a:lnSpc>
                <a:spcPct val="100000"/>
              </a:lnSpc>
              <a:spcBef>
                <a:spcPct val="0"/>
              </a:spcBef>
              <a:spcAft>
                <a:spcPct val="0"/>
              </a:spcAft>
              <a:buClrTx/>
              <a:buSzTx/>
              <a:buFontTx/>
              <a:buAutoNum type="arabicPeriod"/>
              <a:tabLst>
                <a:tab pos="650875" algn="l"/>
                <a:tab pos="962025" algn="l"/>
              </a:tabLst>
            </a:pP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قسم الدراسات والتخطيط والمتابعة.</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457200" marR="0" lvl="1" indent="0" algn="r" defTabSz="914400" rtl="1" eaLnBrk="0" fontAlgn="base" latinLnBrk="0" hangingPunct="0">
              <a:lnSpc>
                <a:spcPct val="100000"/>
              </a:lnSpc>
              <a:spcBef>
                <a:spcPct val="0"/>
              </a:spcBef>
              <a:spcAft>
                <a:spcPct val="0"/>
              </a:spcAft>
              <a:buClrTx/>
              <a:buSzTx/>
              <a:buFontTx/>
              <a:buAutoNum type="arabicPeriod"/>
              <a:tabLst>
                <a:tab pos="650875" algn="l"/>
                <a:tab pos="962025" algn="l"/>
              </a:tabLst>
            </a:pP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قسم المختبرات البيئية.</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457200" marR="0" lvl="1" indent="0" algn="r" defTabSz="914400" rtl="1" eaLnBrk="0" fontAlgn="base" latinLnBrk="0" hangingPunct="0">
              <a:lnSpc>
                <a:spcPct val="100000"/>
              </a:lnSpc>
              <a:spcBef>
                <a:spcPct val="0"/>
              </a:spcBef>
              <a:spcAft>
                <a:spcPct val="0"/>
              </a:spcAft>
              <a:buClrTx/>
              <a:buSzTx/>
              <a:buFontTx/>
              <a:buAutoNum type="arabicPeriod"/>
              <a:tabLst>
                <a:tab pos="650875" algn="l"/>
                <a:tab pos="962025" algn="l"/>
              </a:tabLst>
            </a:pP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قسم الرقابة البيئية.</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457200" marR="0" lvl="1" indent="0" algn="r" defTabSz="914400" rtl="1" eaLnBrk="0" fontAlgn="base" latinLnBrk="0" hangingPunct="0">
              <a:lnSpc>
                <a:spcPct val="100000"/>
              </a:lnSpc>
              <a:spcBef>
                <a:spcPct val="0"/>
              </a:spcBef>
              <a:spcAft>
                <a:spcPct val="0"/>
              </a:spcAft>
              <a:buClrTx/>
              <a:buSzTx/>
              <a:buFontTx/>
              <a:buAutoNum type="arabicPeriod"/>
              <a:tabLst>
                <a:tab pos="650875" algn="l"/>
                <a:tab pos="962025" algn="l"/>
              </a:tabLst>
            </a:pP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قسم العلاقات والتوعية.</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457200" marR="0" lvl="1" indent="0" algn="r" defTabSz="914400" rtl="1" eaLnBrk="0" fontAlgn="base" latinLnBrk="0" hangingPunct="0">
              <a:lnSpc>
                <a:spcPct val="100000"/>
              </a:lnSpc>
              <a:spcBef>
                <a:spcPct val="0"/>
              </a:spcBef>
              <a:spcAft>
                <a:spcPct val="0"/>
              </a:spcAft>
              <a:buClrTx/>
              <a:buSzTx/>
              <a:buFontTx/>
              <a:buAutoNum type="arabicPeriod"/>
              <a:tabLst>
                <a:tab pos="650875" algn="l"/>
                <a:tab pos="962025" algn="l"/>
              </a:tabLst>
            </a:pP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القسم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الاداري</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والمالي والقانوني.</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457200" marR="0" lvl="1" indent="0" algn="r" defTabSz="914400" rtl="1" eaLnBrk="0" fontAlgn="base" latinLnBrk="0" hangingPunct="0">
              <a:lnSpc>
                <a:spcPct val="100000"/>
              </a:lnSpc>
              <a:spcBef>
                <a:spcPct val="0"/>
              </a:spcBef>
              <a:spcAft>
                <a:spcPct val="0"/>
              </a:spcAft>
              <a:buClrTx/>
              <a:buSzTx/>
              <a:buFontTx/>
              <a:buAutoNum type="arabicPeriod"/>
              <a:tabLst>
                <a:tab pos="650875" algn="l"/>
                <a:tab pos="962025" algn="l"/>
              </a:tabLst>
            </a:pP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قسم شؤون مجلس حماية وتحسين البيئة.</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457200" marR="0" lvl="1" indent="0" algn="r" defTabSz="914400" rtl="1" eaLnBrk="0" fontAlgn="base" latinLnBrk="0" hangingPunct="0">
              <a:lnSpc>
                <a:spcPct val="100000"/>
              </a:lnSpc>
              <a:spcBef>
                <a:spcPct val="0"/>
              </a:spcBef>
              <a:spcAft>
                <a:spcPct val="0"/>
              </a:spcAft>
              <a:buClrTx/>
              <a:buSzTx/>
              <a:buFontTx/>
              <a:buAutoNum type="arabicPeriod"/>
              <a:tabLst>
                <a:tab pos="650875" algn="l"/>
                <a:tab pos="962025" algn="l"/>
              </a:tabLst>
            </a:pP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شعبة التدقيق.</a:t>
            </a:r>
            <a:endParaRPr kumimoji="0" lang="ar-IQ" sz="2000" b="0" i="0" u="none" strike="noStrike" cap="none" normalizeH="0" baseline="0" dirty="0">
              <a:ln>
                <a:noFill/>
              </a:ln>
              <a:solidFill>
                <a:schemeClr val="tx1"/>
              </a:solidFill>
              <a:effectLst/>
              <a:latin typeface="Arial" pitchFamily="34" charset="0"/>
              <a:cs typeface="Arial" pitchFamily="34" charset="0"/>
            </a:endParaRPr>
          </a:p>
        </p:txBody>
      </p:sp>
      <p:sp>
        <p:nvSpPr>
          <p:cNvPr id="1048703" name="Title 1"/>
          <p:cNvSpPr>
            <a:spLocks noGrp="1"/>
          </p:cNvSpPr>
          <p:nvPr>
            <p:ph type="title"/>
          </p:nvPr>
        </p:nvSpPr>
        <p:spPr>
          <a:xfrm>
            <a:off x="457200" y="274638"/>
            <a:ext cx="8229600" cy="868346"/>
          </a:xfrm>
        </p:spPr>
        <p:style>
          <a:lnRef idx="1">
            <a:schemeClr val="accent5"/>
          </a:lnRef>
          <a:fillRef idx="3">
            <a:schemeClr val="accent5"/>
          </a:fillRef>
          <a:effectRef idx="2">
            <a:schemeClr val="accent5"/>
          </a:effectRef>
          <a:fontRef idx="minor">
            <a:schemeClr val="lt1"/>
          </a:fontRef>
        </p:style>
        <p:txBody>
          <a:bodyPr anchor="t" anchorCtr="1">
            <a:normAutofit/>
          </a:bodyPr>
          <a:lstStyle/>
          <a:p>
            <a:pPr lvl="0" fontAlgn="base">
              <a:spcAft>
                <a:spcPct val="0"/>
              </a:spcAft>
              <a:tabLst>
                <a:tab pos="504825" algn="l"/>
              </a:tabLst>
            </a:pPr>
            <a:r>
              <a:rPr lang="ar-IQ" b="1" dirty="0"/>
              <a:t>التشكيلات </a:t>
            </a:r>
            <a:r>
              <a:rPr lang="ar-IQ" b="1" dirty="0" err="1"/>
              <a:t>الادارية</a:t>
            </a:r>
            <a:r>
              <a:rPr lang="ar-IQ" b="1"/>
              <a:t> لديوان وزارة الصحة</a:t>
            </a:r>
            <a:endParaRPr lang="en-US" sz="2000" b="1" dirty="0">
              <a:solidFill>
                <a:schemeClr val="bg1"/>
              </a:solidFill>
              <a:latin typeface="Arial" pitchFamily="34" charset="0"/>
              <a:cs typeface="Arial" pitchFamily="34" charset="0"/>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04" name="Rectangle 1"/>
          <p:cNvSpPr>
            <a:spLocks noChangeArrowheads="1"/>
          </p:cNvSpPr>
          <p:nvPr/>
        </p:nvSpPr>
        <p:spPr bwMode="auto">
          <a:xfrm>
            <a:off x="0" y="245990"/>
            <a:ext cx="8929686" cy="64922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Char char="•"/>
              <a:tabLst>
                <a:tab pos="650875" algn="l"/>
                <a:tab pos="962025" algn="l"/>
              </a:tabLst>
            </a:pP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الدائرة القانونية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والادارية</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ويتبع لها:</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457200" marR="0" lvl="1" indent="0" algn="r" defTabSz="914400" rtl="1" eaLnBrk="0" fontAlgn="base" latinLnBrk="0" hangingPunct="0">
              <a:lnSpc>
                <a:spcPct val="100000"/>
              </a:lnSpc>
              <a:spcBef>
                <a:spcPct val="0"/>
              </a:spcBef>
              <a:spcAft>
                <a:spcPct val="0"/>
              </a:spcAft>
              <a:buClrTx/>
              <a:buSzTx/>
              <a:buFontTx/>
              <a:buAutoNum type="arabicPeriod"/>
              <a:tabLst>
                <a:tab pos="650875" algn="l"/>
                <a:tab pos="962025" algn="l"/>
              </a:tabLst>
            </a:pP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القسم القانوني</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457200" marR="0" lvl="1" indent="0" algn="r" defTabSz="914400" rtl="1" eaLnBrk="0" fontAlgn="base" latinLnBrk="0" hangingPunct="0">
              <a:lnSpc>
                <a:spcPct val="100000"/>
              </a:lnSpc>
              <a:spcBef>
                <a:spcPct val="0"/>
              </a:spcBef>
              <a:spcAft>
                <a:spcPct val="0"/>
              </a:spcAft>
              <a:buClrTx/>
              <a:buSzTx/>
              <a:buFontTx/>
              <a:buAutoNum type="arabicPeriod"/>
              <a:tabLst>
                <a:tab pos="650875" algn="l"/>
                <a:tab pos="962025" algn="l"/>
              </a:tabLst>
            </a:pP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قسم الخدمات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الادارية</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457200" marR="0" lvl="1" indent="0" algn="r" defTabSz="914400" rtl="1" eaLnBrk="0" fontAlgn="base" latinLnBrk="0" hangingPunct="0">
              <a:lnSpc>
                <a:spcPct val="100000"/>
              </a:lnSpc>
              <a:spcBef>
                <a:spcPct val="0"/>
              </a:spcBef>
              <a:spcAft>
                <a:spcPct val="0"/>
              </a:spcAft>
              <a:buClrTx/>
              <a:buSzTx/>
              <a:buFontTx/>
              <a:buAutoNum type="arabicPeriod"/>
              <a:tabLst>
                <a:tab pos="650875" algn="l"/>
                <a:tab pos="962025" algn="l"/>
              </a:tabLst>
            </a:pP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قسم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الاموزر</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الماليةوالمحاسبية</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457200" marR="0" lvl="1" indent="0" algn="r" defTabSz="914400" rtl="1" eaLnBrk="0" fontAlgn="base" latinLnBrk="0" hangingPunct="0">
              <a:lnSpc>
                <a:spcPct val="100000"/>
              </a:lnSpc>
              <a:spcBef>
                <a:spcPct val="0"/>
              </a:spcBef>
              <a:spcAft>
                <a:spcPct val="0"/>
              </a:spcAft>
              <a:buClrTx/>
              <a:buSzTx/>
              <a:buFontTx/>
              <a:buAutoNum type="arabicPeriod"/>
              <a:tabLst>
                <a:tab pos="650875" algn="l"/>
                <a:tab pos="962025" algn="l"/>
              </a:tabLst>
            </a:pP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قسم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الافراد</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457200" marR="0" lvl="1" indent="0" algn="r" defTabSz="914400" rtl="1" eaLnBrk="0" fontAlgn="base" latinLnBrk="0" hangingPunct="0">
              <a:lnSpc>
                <a:spcPct val="100000"/>
              </a:lnSpc>
              <a:spcBef>
                <a:spcPct val="0"/>
              </a:spcBef>
              <a:spcAft>
                <a:spcPct val="0"/>
              </a:spcAft>
              <a:buClrTx/>
              <a:buSzTx/>
              <a:buFontTx/>
              <a:buAutoNum type="arabicPeriod"/>
              <a:tabLst>
                <a:tab pos="650875" algn="l"/>
                <a:tab pos="962025" algn="l"/>
              </a:tabLst>
            </a:pP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معمل النقل.</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Char char="•"/>
              <a:tabLst>
                <a:tab pos="650875" algn="l"/>
                <a:tab pos="962025" algn="l"/>
              </a:tabLst>
            </a:pP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دائرة التخطيط والتعليم الصحي ويتبع لها:</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457200" marR="0" lvl="1" indent="0" algn="r" defTabSz="914400" rtl="1" eaLnBrk="0" fontAlgn="base" latinLnBrk="0" hangingPunct="0">
              <a:lnSpc>
                <a:spcPct val="100000"/>
              </a:lnSpc>
              <a:spcBef>
                <a:spcPct val="0"/>
              </a:spcBef>
              <a:spcAft>
                <a:spcPct val="0"/>
              </a:spcAft>
              <a:buClrTx/>
              <a:buSzTx/>
              <a:buFontTx/>
              <a:buAutoNum type="arabicPeriod"/>
              <a:tabLst>
                <a:tab pos="650875" algn="l"/>
                <a:tab pos="962025" algn="l"/>
              </a:tabLst>
            </a:pP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قسم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التعليبم</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الصحي</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457200" marR="0" lvl="1" indent="0" algn="r" defTabSz="914400" rtl="1" eaLnBrk="0" fontAlgn="base" latinLnBrk="0" hangingPunct="0">
              <a:lnSpc>
                <a:spcPct val="100000"/>
              </a:lnSpc>
              <a:spcBef>
                <a:spcPct val="0"/>
              </a:spcBef>
              <a:spcAft>
                <a:spcPct val="0"/>
              </a:spcAft>
              <a:buClrTx/>
              <a:buSzTx/>
              <a:buFontTx/>
              <a:buAutoNum type="arabicPeriod"/>
              <a:tabLst>
                <a:tab pos="650875" algn="l"/>
                <a:tab pos="962025" algn="l"/>
              </a:tabLst>
            </a:pP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قسم التخطيط وصيانة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الابنية</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457200" marR="0" lvl="1" indent="0" algn="r" defTabSz="914400" rtl="1" eaLnBrk="0" fontAlgn="base" latinLnBrk="0" hangingPunct="0">
              <a:lnSpc>
                <a:spcPct val="100000"/>
              </a:lnSpc>
              <a:spcBef>
                <a:spcPct val="0"/>
              </a:spcBef>
              <a:spcAft>
                <a:spcPct val="0"/>
              </a:spcAft>
              <a:buClrTx/>
              <a:buSzTx/>
              <a:buFontTx/>
              <a:buAutoNum type="arabicPeriod"/>
              <a:tabLst>
                <a:tab pos="650875" algn="l"/>
                <a:tab pos="962025" algn="l"/>
              </a:tabLst>
            </a:pP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قسم التخطيط المالي.</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457200" marR="0" lvl="1" indent="0" algn="r" defTabSz="914400" rtl="1" eaLnBrk="0" fontAlgn="base" latinLnBrk="0" hangingPunct="0">
              <a:lnSpc>
                <a:spcPct val="100000"/>
              </a:lnSpc>
              <a:spcBef>
                <a:spcPct val="0"/>
              </a:spcBef>
              <a:spcAft>
                <a:spcPct val="0"/>
              </a:spcAft>
              <a:buClrTx/>
              <a:buSzTx/>
              <a:buFontTx/>
              <a:buAutoNum type="arabicPeriod"/>
              <a:tabLst>
                <a:tab pos="650875" algn="l"/>
                <a:tab pos="962025" algn="l"/>
              </a:tabLst>
            </a:pP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قسم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الاحصاء</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الصحي والحياتي.</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457200" marR="0" lvl="1" indent="0" algn="r" defTabSz="914400" rtl="1" eaLnBrk="0" fontAlgn="base" latinLnBrk="0" hangingPunct="0">
              <a:lnSpc>
                <a:spcPct val="100000"/>
              </a:lnSpc>
              <a:spcBef>
                <a:spcPct val="0"/>
              </a:spcBef>
              <a:spcAft>
                <a:spcPct val="0"/>
              </a:spcAft>
              <a:buClrTx/>
              <a:buSzTx/>
              <a:buFontTx/>
              <a:buAutoNum type="arabicPeriod"/>
              <a:tabLst>
                <a:tab pos="650875" algn="l"/>
                <a:tab pos="962025" algn="l"/>
              </a:tabLst>
            </a:pP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قسم القوى العاملة</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457200" marR="0" lvl="1" indent="0" algn="r" defTabSz="914400" rtl="1" eaLnBrk="0" fontAlgn="base" latinLnBrk="0" hangingPunct="0">
              <a:lnSpc>
                <a:spcPct val="100000"/>
              </a:lnSpc>
              <a:spcBef>
                <a:spcPct val="0"/>
              </a:spcBef>
              <a:spcAft>
                <a:spcPct val="0"/>
              </a:spcAft>
              <a:buClrTx/>
              <a:buSzTx/>
              <a:buFontTx/>
              <a:buAutoNum type="arabicPeriod"/>
              <a:tabLst>
                <a:tab pos="650875" algn="l"/>
                <a:tab pos="962025" algn="l"/>
              </a:tabLst>
            </a:pP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مركز التدريب والتطوير.</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Char char="•"/>
              <a:tabLst>
                <a:tab pos="650875" algn="l"/>
                <a:tab pos="962025" algn="l"/>
              </a:tabLst>
            </a:pP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دائرة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الامور</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الفنية وهي الدائرة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المسؤولة</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عن شؤون الصحة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الدوليةوصحة</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الاسنان</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والامور</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العلاجية والمختبرات وتتكون من اللجان التالية:</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457200" marR="0" lvl="1" indent="0" algn="r" defTabSz="914400" rtl="1" eaLnBrk="0" fontAlgn="base" latinLnBrk="0" hangingPunct="0">
              <a:lnSpc>
                <a:spcPct val="100000"/>
              </a:lnSpc>
              <a:spcBef>
                <a:spcPct val="0"/>
              </a:spcBef>
              <a:spcAft>
                <a:spcPct val="0"/>
              </a:spcAft>
              <a:buClrTx/>
              <a:buSzTx/>
              <a:buFontTx/>
              <a:buAutoNum type="arabicPeriod"/>
              <a:tabLst>
                <a:tab pos="650875" algn="l"/>
                <a:tab pos="962025" algn="l"/>
              </a:tabLst>
            </a:pP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اللجان الاستشارية.</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457200" marR="0" lvl="1" indent="0" algn="r" defTabSz="914400" rtl="1" eaLnBrk="0" fontAlgn="base" latinLnBrk="0" hangingPunct="0">
              <a:lnSpc>
                <a:spcPct val="100000"/>
              </a:lnSpc>
              <a:spcBef>
                <a:spcPct val="0"/>
              </a:spcBef>
              <a:spcAft>
                <a:spcPct val="0"/>
              </a:spcAft>
              <a:buClrTx/>
              <a:buSzTx/>
              <a:buFontTx/>
              <a:buAutoNum type="arabicPeriod"/>
              <a:tabLst>
                <a:tab pos="650875" algn="l"/>
                <a:tab pos="962025" algn="l"/>
              </a:tabLst>
            </a:pP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قسم الصحة الدولية.</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457200" marR="0" lvl="1" indent="0" algn="r" defTabSz="914400" rtl="1" eaLnBrk="0" fontAlgn="base" latinLnBrk="0" hangingPunct="0">
              <a:lnSpc>
                <a:spcPct val="100000"/>
              </a:lnSpc>
              <a:spcBef>
                <a:spcPct val="0"/>
              </a:spcBef>
              <a:spcAft>
                <a:spcPct val="0"/>
              </a:spcAft>
              <a:buClrTx/>
              <a:buSzTx/>
              <a:buFontTx/>
              <a:buAutoNum type="arabicPeriod"/>
              <a:tabLst>
                <a:tab pos="650875" algn="l"/>
                <a:tab pos="962025" algn="l"/>
              </a:tabLst>
            </a:pP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قسم الصيدلة.</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457200" marR="0" lvl="1" indent="0" algn="r" defTabSz="914400" rtl="1" eaLnBrk="0" fontAlgn="base" latinLnBrk="0" hangingPunct="0">
              <a:lnSpc>
                <a:spcPct val="100000"/>
              </a:lnSpc>
              <a:spcBef>
                <a:spcPct val="0"/>
              </a:spcBef>
              <a:spcAft>
                <a:spcPct val="0"/>
              </a:spcAft>
              <a:buClrTx/>
              <a:buSzTx/>
              <a:buFontTx/>
              <a:buAutoNum type="arabicPeriod"/>
              <a:tabLst>
                <a:tab pos="650875" algn="l"/>
                <a:tab pos="962025" algn="l"/>
              </a:tabLst>
            </a:pP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فسم صحة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الاسنان</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457200" marR="0" lvl="1" indent="0" algn="r" defTabSz="914400" rtl="1" eaLnBrk="0" fontAlgn="base" latinLnBrk="0" hangingPunct="0">
              <a:lnSpc>
                <a:spcPct val="100000"/>
              </a:lnSpc>
              <a:spcBef>
                <a:spcPct val="0"/>
              </a:spcBef>
              <a:spcAft>
                <a:spcPct val="0"/>
              </a:spcAft>
              <a:buClrTx/>
              <a:buSzTx/>
              <a:buFontTx/>
              <a:buAutoNum type="arabicPeriod"/>
              <a:tabLst>
                <a:tab pos="650875" algn="l"/>
                <a:tab pos="962025" algn="l"/>
              </a:tabLst>
            </a:pP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قسم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الامور</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العلاجية.</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457200" marR="0" lvl="1" indent="0" algn="r" defTabSz="914400" rtl="1" eaLnBrk="0" fontAlgn="base" latinLnBrk="0" hangingPunct="0">
              <a:lnSpc>
                <a:spcPct val="100000"/>
              </a:lnSpc>
              <a:spcBef>
                <a:spcPct val="0"/>
              </a:spcBef>
              <a:spcAft>
                <a:spcPct val="0"/>
              </a:spcAft>
              <a:buClrTx/>
              <a:buSzTx/>
              <a:buFontTx/>
              <a:buAutoNum type="arabicPeriod"/>
              <a:tabLst>
                <a:tab pos="650875" algn="l"/>
                <a:tab pos="962025" algn="l"/>
              </a:tabLst>
            </a:pP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قسم المختبرات.</a:t>
            </a:r>
            <a:endParaRPr kumimoji="0" lang="ar-IQ" sz="20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05" name="Title 1"/>
          <p:cNvSpPr>
            <a:spLocks noGrp="1"/>
          </p:cNvSpPr>
          <p:nvPr>
            <p:ph type="title"/>
          </p:nvPr>
        </p:nvSpPr>
        <p:spPr>
          <a:xfrm>
            <a:off x="457200" y="274638"/>
            <a:ext cx="8229600" cy="868346"/>
          </a:xfrm>
        </p:spPr>
        <p:style>
          <a:lnRef idx="1">
            <a:schemeClr val="accent5"/>
          </a:lnRef>
          <a:fillRef idx="3">
            <a:schemeClr val="accent5"/>
          </a:fillRef>
          <a:effectRef idx="2">
            <a:schemeClr val="accent5"/>
          </a:effectRef>
          <a:fontRef idx="minor">
            <a:schemeClr val="lt1"/>
          </a:fontRef>
        </p:style>
        <p:txBody>
          <a:bodyPr anchor="t" anchorCtr="1">
            <a:normAutofit/>
          </a:bodyPr>
          <a:lstStyle/>
          <a:p>
            <a:pPr lvl="0" fontAlgn="base">
              <a:spcAft>
                <a:spcPct val="0"/>
              </a:spcAft>
              <a:tabLst>
                <a:tab pos="504825" algn="l"/>
              </a:tabLst>
            </a:pPr>
            <a:r>
              <a:rPr lang="ar-SA" b="1" dirty="0"/>
              <a:t>الاختبار </a:t>
            </a:r>
            <a:r>
              <a:rPr lang="ar-SA" b="1" dirty="0" err="1"/>
              <a:t>البعدي</a:t>
            </a:r>
            <a:endParaRPr lang="en-US" sz="2000" b="1" dirty="0">
              <a:solidFill>
                <a:schemeClr val="bg1"/>
              </a:solidFill>
              <a:latin typeface="Arial" pitchFamily="34" charset="0"/>
              <a:cs typeface="Arial" pitchFamily="34" charset="0"/>
            </a:endParaRPr>
          </a:p>
        </p:txBody>
      </p:sp>
      <p:sp>
        <p:nvSpPr>
          <p:cNvPr id="1048706" name="Rectangle 1"/>
          <p:cNvSpPr>
            <a:spLocks noChangeArrowheads="1"/>
          </p:cNvSpPr>
          <p:nvPr/>
        </p:nvSpPr>
        <p:spPr bwMode="auto">
          <a:xfrm>
            <a:off x="642910" y="1499432"/>
            <a:ext cx="7929586" cy="435864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tab pos="650875" algn="l"/>
              </a:tabLst>
            </a:pP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س1: وضح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اهمية</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اعادة</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التقويم لتصميم المستشفى؟ وما هي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اهم</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الجوانب التي يجب مراعاتها في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اعادة</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التقويم.</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1" eaLnBrk="0" fontAlgn="base" latinLnBrk="0" hangingPunct="0">
              <a:lnSpc>
                <a:spcPct val="100000"/>
              </a:lnSpc>
              <a:spcBef>
                <a:spcPct val="0"/>
              </a:spcBef>
              <a:spcAft>
                <a:spcPct val="0"/>
              </a:spcAft>
              <a:buClrTx/>
              <a:buSzTx/>
              <a:buFontTx/>
              <a:buNone/>
              <a:tabLst>
                <a:tab pos="650875" algn="l"/>
              </a:tabLst>
            </a:pP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س2: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ماهي</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اهم</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المعلومات التي يجب توافرها في تصميم المستشفى وتحديد حجمها.</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1" eaLnBrk="0" fontAlgn="base" latinLnBrk="0" hangingPunct="0">
              <a:lnSpc>
                <a:spcPct val="100000"/>
              </a:lnSpc>
              <a:spcBef>
                <a:spcPct val="0"/>
              </a:spcBef>
              <a:spcAft>
                <a:spcPct val="0"/>
              </a:spcAft>
              <a:buClrTx/>
              <a:buSzTx/>
              <a:buFontTx/>
              <a:buNone/>
              <a:tabLst>
                <a:tab pos="650875" algn="l"/>
              </a:tabLst>
            </a:pP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س3: تقسم الصلاحية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الى</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ثلاثة مستويات ما هي؟ وما هي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اهم</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الاسس</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التي يجب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ان</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تراعى فيها.</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1" eaLnBrk="0" fontAlgn="base" latinLnBrk="0" hangingPunct="0">
              <a:lnSpc>
                <a:spcPct val="100000"/>
              </a:lnSpc>
              <a:spcBef>
                <a:spcPct val="0"/>
              </a:spcBef>
              <a:spcAft>
                <a:spcPct val="0"/>
              </a:spcAft>
              <a:buClrTx/>
              <a:buSzTx/>
              <a:buFontTx/>
              <a:buNone/>
              <a:tabLst>
                <a:tab pos="650875" algn="l"/>
              </a:tabLst>
            </a:pP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س4: وضح مفهوم الهيكل التنظيمي وما هي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اهم</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سمات الهيكل التنظيمي؟</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1" eaLnBrk="0" fontAlgn="base" latinLnBrk="0" hangingPunct="0">
              <a:lnSpc>
                <a:spcPct val="100000"/>
              </a:lnSpc>
              <a:spcBef>
                <a:spcPct val="0"/>
              </a:spcBef>
              <a:spcAft>
                <a:spcPct val="0"/>
              </a:spcAft>
              <a:buClrTx/>
              <a:buSzTx/>
              <a:buFontTx/>
              <a:buNone/>
              <a:tabLst>
                <a:tab pos="650875" algn="l"/>
              </a:tabLst>
            </a:pP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س5: ما هي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اهم</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خطوات تصميم الهيكل التنظيمي التي يمكن اعتمادها؟</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1" eaLnBrk="0" fontAlgn="base" latinLnBrk="0" hangingPunct="0">
              <a:lnSpc>
                <a:spcPct val="100000"/>
              </a:lnSpc>
              <a:spcBef>
                <a:spcPct val="0"/>
              </a:spcBef>
              <a:spcAft>
                <a:spcPct val="0"/>
              </a:spcAft>
              <a:buClrTx/>
              <a:buSzTx/>
              <a:buFontTx/>
              <a:buNone/>
              <a:tabLst>
                <a:tab pos="650875" algn="l"/>
              </a:tabLst>
            </a:pP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س6: وضح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اهم</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انواع</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الهياكل التنظيمية؟</a:t>
            </a:r>
          </a:p>
          <a:p>
            <a:pPr marL="0" marR="0" lvl="0" indent="0" algn="just" defTabSz="914400" eaLnBrk="0" fontAlgn="base" latinLnBrk="0" hangingPunct="0">
              <a:lnSpc>
                <a:spcPct val="100000"/>
              </a:lnSpc>
              <a:spcBef>
                <a:spcPct val="0"/>
              </a:spcBef>
              <a:spcAft>
                <a:spcPct val="0"/>
              </a:spcAft>
              <a:buClrTx/>
              <a:buSzTx/>
              <a:buFontTx/>
              <a:buNone/>
              <a:tabLst>
                <a:tab pos="650875" algn="l"/>
              </a:tabLst>
            </a:pP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س7: هنالك عدد من المبادئ تنظم الهيكل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التنظيمكي</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واعداده</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وضح ذلك؟</a:t>
            </a:r>
            <a:r>
              <a:rPr kumimoji="0" lang="en-US" sz="2400" b="0" i="0" u="none" strike="noStrike" cap="none" normalizeH="0" baseline="0" dirty="0">
                <a:ln>
                  <a:noFill/>
                </a:ln>
                <a:solidFill>
                  <a:schemeClr val="tx1"/>
                </a:solidFill>
                <a:effectLst/>
                <a:latin typeface="Arial" pitchFamily="34" charset="0"/>
                <a:cs typeface="Arial" pitchFamily="34" charset="0"/>
              </a:rPr>
              <a:t> </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07" name="AutoShape 1"/>
          <p:cNvSpPr>
            <a:spLocks noChangeArrowheads="1"/>
          </p:cNvSpPr>
          <p:nvPr/>
        </p:nvSpPr>
        <p:spPr bwMode="auto">
          <a:xfrm>
            <a:off x="1785918" y="214290"/>
            <a:ext cx="6572296" cy="628650"/>
          </a:xfrm>
          <a:prstGeom prst="ribbon">
            <a:avLst>
              <a:gd name="adj1" fmla="val 12500"/>
              <a:gd name="adj2" fmla="val 50000"/>
            </a:avLst>
          </a:prstGeom>
          <a:solidFill>
            <a:srgbClr val="D99594"/>
          </a:solidFill>
          <a:ln w="9525">
            <a:solidFill>
              <a:srgbClr val="000000"/>
            </a:solidFill>
            <a:round/>
            <a:headEnd/>
            <a:tailEnd/>
          </a:ln>
          <a:effectLst>
            <a:outerShdw dist="107763" dir="18900000" algn="ctr" rotWithShape="0">
              <a:srgbClr val="808080">
                <a:alpha val="50000"/>
              </a:srgbClr>
            </a:outerShdw>
          </a:effectLst>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pPr>
            <a:r>
              <a:rPr kumimoji="0" lang="ar-SA" sz="2000" b="1" i="0" u="none" strike="noStrike" cap="none" normalizeH="0" baseline="0">
                <a:ln>
                  <a:noFill/>
                </a:ln>
                <a:solidFill>
                  <a:schemeClr val="tx1"/>
                </a:solidFill>
                <a:effectLst/>
                <a:latin typeface="Simplified Arabic" pitchFamily="18" charset="-78"/>
                <a:ea typeface="Arial" pitchFamily="34" charset="0"/>
                <a:cs typeface="Simplified Arabic" pitchFamily="18" charset="-78"/>
              </a:rPr>
              <a:t>الوحدة الخامسة</a:t>
            </a:r>
            <a:endParaRPr kumimoji="0" lang="ar-SA" sz="1800" b="1" i="0" u="none" strike="noStrike" cap="none" normalizeH="0" baseline="0">
              <a:ln>
                <a:noFill/>
              </a:ln>
              <a:solidFill>
                <a:schemeClr val="tx1"/>
              </a:solidFill>
              <a:effectLst/>
              <a:latin typeface="Simplified Arabic" pitchFamily="18" charset="-78"/>
              <a:ea typeface="Arial" pitchFamily="34" charset="0"/>
              <a:cs typeface="Simplified Arabic" pitchFamily="18" charset="-78"/>
            </a:endParaRPr>
          </a:p>
          <a:p>
            <a:pPr marL="0" marR="0" lvl="0" indent="0" algn="ctr" defTabSz="914400" rtl="1" eaLnBrk="1" fontAlgn="base" latinLnBrk="0" hangingPunct="1">
              <a:lnSpc>
                <a:spcPct val="100000"/>
              </a:lnSpc>
              <a:spcBef>
                <a:spcPct val="0"/>
              </a:spcBef>
              <a:spcAft>
                <a:spcPts val="1000"/>
              </a:spcAft>
              <a:buClrTx/>
              <a:buSzTx/>
              <a:buFontTx/>
              <a:buNone/>
            </a:pPr>
            <a:endParaRPr kumimoji="0" lang="en-US" sz="1600" b="1" i="0" u="none" strike="noStrike" cap="none" normalizeH="0" baseline="0">
              <a:ln>
                <a:noFill/>
              </a:ln>
              <a:solidFill>
                <a:schemeClr val="tx1"/>
              </a:solidFill>
              <a:effectLst/>
              <a:latin typeface="Simplified Arabic" pitchFamily="18" charset="-78"/>
              <a:ea typeface="Arial" pitchFamily="34" charset="0"/>
              <a:cs typeface="Simplified Arabic" pitchFamily="18" charset="-78"/>
            </a:endParaRPr>
          </a:p>
          <a:p>
            <a:pPr marL="0" marR="0" lvl="0" indent="0" algn="r" defTabSz="914400" rtl="1" eaLnBrk="1" fontAlgn="base" latinLnBrk="0" hangingPunct="1">
              <a:lnSpc>
                <a:spcPct val="100000"/>
              </a:lnSpc>
              <a:spcBef>
                <a:spcPct val="0"/>
              </a:spcBef>
              <a:spcAft>
                <a:spcPct val="0"/>
              </a:spcAft>
              <a:buClrTx/>
              <a:buSzTx/>
              <a:buFontTx/>
              <a:buNone/>
            </a:pPr>
            <a:endParaRPr kumimoji="0" lang="ar-SA" sz="1800" b="0" i="0" u="none" strike="noStrike" cap="none" normalizeH="0" baseline="0">
              <a:ln>
                <a:noFill/>
              </a:ln>
              <a:solidFill>
                <a:schemeClr val="tx1"/>
              </a:solidFill>
              <a:effectLst/>
              <a:latin typeface="Arial" pitchFamily="34" charset="0"/>
              <a:cs typeface="Arial" pitchFamily="34" charset="0"/>
            </a:endParaRPr>
          </a:p>
        </p:txBody>
      </p:sp>
      <p:sp>
        <p:nvSpPr>
          <p:cNvPr id="1048708" name="AutoShape 2"/>
          <p:cNvSpPr>
            <a:spLocks noChangeArrowheads="1"/>
          </p:cNvSpPr>
          <p:nvPr/>
        </p:nvSpPr>
        <p:spPr bwMode="auto">
          <a:xfrm>
            <a:off x="2357422" y="857232"/>
            <a:ext cx="4797425" cy="1104900"/>
          </a:xfrm>
          <a:prstGeom prst="cloudCallout">
            <a:avLst>
              <a:gd name="adj1" fmla="val 49436"/>
              <a:gd name="adj2" fmla="val 55025"/>
            </a:avLst>
          </a:prstGeom>
          <a:solidFill>
            <a:srgbClr val="243F60"/>
          </a:solidFill>
          <a:ln w="38100">
            <a:solidFill>
              <a:srgbClr val="F2F2F2"/>
            </a:solidFill>
            <a:round/>
            <a:headEnd/>
            <a:tailEnd/>
          </a:ln>
          <a:effectLst>
            <a:outerShdw dist="28398" dir="3806097" algn="ctr" rotWithShape="0">
              <a:srgbClr val="243F60">
                <a:alpha val="50000"/>
              </a:srgbClr>
            </a:outerShdw>
          </a:effectLst>
        </p:spPr>
        <p:txBody>
          <a:bodyPr vert="horz" wrap="square" lIns="91440" tIns="45720" rIns="91440" bIns="45720" numCol="1" anchor="t" anchorCtr="0" compatLnSpc="1">
            <a:prstTxWarp prst="textNoShape">
              <a:avLst/>
            </a:prstTxWarp>
          </a:bodyPr>
          <a:lstStyle/>
          <a:p>
            <a:pPr marL="0" marR="774700" lvl="0" indent="0" algn="ctr" defTabSz="914400" rtl="1" eaLnBrk="1" fontAlgn="base" latinLnBrk="0" hangingPunct="1">
              <a:lnSpc>
                <a:spcPct val="100000"/>
              </a:lnSpc>
              <a:spcBef>
                <a:spcPct val="0"/>
              </a:spcBef>
              <a:spcAft>
                <a:spcPts val="1000"/>
              </a:spcAft>
              <a:buClr>
                <a:srgbClr val="FFFFFF"/>
              </a:buClr>
              <a:buSzTx/>
              <a:buFont typeface="Times New Roman" pitchFamily="18" charset="0"/>
              <a:buChar char="1"/>
            </a:pPr>
            <a:r>
              <a:rPr kumimoji="0" lang="ar-SA" sz="1800" b="1" i="0" u="none" strike="noStrike" cap="none" normalizeH="0" baseline="0">
                <a:ln>
                  <a:noFill/>
                </a:ln>
                <a:solidFill>
                  <a:srgbClr val="FFFFFF"/>
                </a:solidFill>
                <a:effectLst/>
                <a:latin typeface="Simplified Arabic" pitchFamily="18" charset="-78"/>
                <a:ea typeface="Arial" pitchFamily="34" charset="0"/>
                <a:cs typeface="Simplified Arabic" pitchFamily="18" charset="-78"/>
              </a:rPr>
              <a:t>النظرة الشاملة للوحدة الخامسة </a:t>
            </a:r>
            <a:r>
              <a:rPr kumimoji="0" lang="en-US" sz="1800" b="1" i="0" u="none" strike="noStrike" cap="none" normalizeH="0" baseline="0">
                <a:ln>
                  <a:noFill/>
                </a:ln>
                <a:solidFill>
                  <a:srgbClr val="FFFFFF"/>
                </a:solidFill>
                <a:effectLst/>
                <a:latin typeface="Times New Roman" pitchFamily="18" charset="0"/>
                <a:ea typeface="Arial" pitchFamily="34" charset="0"/>
                <a:cs typeface="Simplified Arabic" pitchFamily="18" charset="-78"/>
              </a:rPr>
              <a:t>Over View</a:t>
            </a:r>
          </a:p>
          <a:p>
            <a:pPr marL="0" marR="0" lvl="0" indent="0" algn="r" defTabSz="914400" rtl="1" eaLnBrk="1" fontAlgn="base" latinLnBrk="0" hangingPunct="1">
              <a:lnSpc>
                <a:spcPct val="100000"/>
              </a:lnSpc>
              <a:spcBef>
                <a:spcPct val="0"/>
              </a:spcBef>
              <a:spcAft>
                <a:spcPct val="0"/>
              </a:spcAft>
              <a:buClrTx/>
              <a:buSzTx/>
              <a:buFontTx/>
              <a:buNone/>
            </a:pPr>
            <a:endParaRPr kumimoji="0" lang="ar-SA" sz="1800" b="0" i="0" u="none" strike="noStrike" cap="none" normalizeH="0" baseline="0">
              <a:ln>
                <a:noFill/>
              </a:ln>
              <a:solidFill>
                <a:schemeClr val="tx1"/>
              </a:solidFill>
              <a:effectLst/>
              <a:latin typeface="Arial" pitchFamily="34" charset="0"/>
              <a:cs typeface="Arial" pitchFamily="34" charset="0"/>
            </a:endParaRPr>
          </a:p>
        </p:txBody>
      </p:sp>
      <p:sp>
        <p:nvSpPr>
          <p:cNvPr id="1048709" name="AutoShape 5"/>
          <p:cNvSpPr>
            <a:spLocks noChangeArrowheads="1"/>
          </p:cNvSpPr>
          <p:nvPr/>
        </p:nvSpPr>
        <p:spPr bwMode="auto">
          <a:xfrm>
            <a:off x="5429256" y="2500306"/>
            <a:ext cx="3449646" cy="541338"/>
          </a:xfrm>
          <a:prstGeom prst="bevel">
            <a:avLst>
              <a:gd name="adj" fmla="val 12500"/>
            </a:avLst>
          </a:prstGeom>
          <a:gradFill rotWithShape="1">
            <a:gsLst>
              <a:gs pos="0">
                <a:srgbClr val="FBE4AE"/>
              </a:gs>
              <a:gs pos="13000">
                <a:srgbClr val="BD922A"/>
              </a:gs>
              <a:gs pos="21001">
                <a:srgbClr val="BD922A"/>
              </a:gs>
              <a:gs pos="63000">
                <a:srgbClr val="FBE4AE"/>
              </a:gs>
              <a:gs pos="67000">
                <a:srgbClr val="BD922A"/>
              </a:gs>
              <a:gs pos="69000">
                <a:srgbClr val="835E17"/>
              </a:gs>
              <a:gs pos="82001">
                <a:srgbClr val="A28949"/>
              </a:gs>
              <a:gs pos="100000">
                <a:srgbClr val="FAE3B7"/>
              </a:gs>
            </a:gsLst>
            <a:lin ang="2700000" scaled="1"/>
          </a:gradFill>
          <a:ln w="9525">
            <a:solidFill>
              <a:srgbClr val="000000"/>
            </a:solidFill>
            <a:miter lim="800000"/>
            <a:headEnd/>
            <a:tailEnd/>
          </a:ln>
          <a:effectLst>
            <a:outerShdw sy="-50000" kx="2453608" rotWithShape="0">
              <a:srgbClr val="808080">
                <a:alpha val="50000"/>
              </a:srgbClr>
            </a:outerShdw>
          </a:effectLst>
        </p:spPr>
        <p:txBody>
          <a:bodyPr vert="horz" wrap="square" lIns="91440" tIns="45720" rIns="91440" bIns="45720" numCol="1" anchor="t" anchorCtr="0" compatLnSpc="1">
            <a:prstTxWarp prst="textNoShape">
              <a:avLst/>
            </a:prstTxWarp>
          </a:bodyPr>
          <a:lstStyle/>
          <a:p>
            <a:pPr marL="0" marR="1143000" lvl="0" indent="0" algn="just" defTabSz="914400" rtl="1" eaLnBrk="1" fontAlgn="base" latinLnBrk="0" hangingPunct="1">
              <a:lnSpc>
                <a:spcPct val="100000"/>
              </a:lnSpc>
              <a:spcBef>
                <a:spcPct val="0"/>
              </a:spcBef>
              <a:spcAft>
                <a:spcPts val="1000"/>
              </a:spcAft>
              <a:buClrTx/>
              <a:buSzTx/>
              <a:buFont typeface="Times New Roman" pitchFamily="18" charset="0"/>
              <a:buChar char="أ"/>
            </a:pPr>
            <a:r>
              <a:rPr kumimoji="0" lang="ar-SA" sz="2000" b="1" i="0" u="none" strike="noStrike" cap="none" normalizeH="0" baseline="0">
                <a:ln>
                  <a:noFill/>
                </a:ln>
                <a:solidFill>
                  <a:schemeClr val="tx1"/>
                </a:solidFill>
                <a:effectLst/>
                <a:latin typeface="Simplified Arabic" pitchFamily="18" charset="-78"/>
                <a:ea typeface="Arial" pitchFamily="34" charset="0"/>
                <a:cs typeface="Simplified Arabic" pitchFamily="18" charset="-78"/>
              </a:rPr>
              <a:t>الفئة المستهدفة:</a:t>
            </a:r>
            <a:endParaRPr kumimoji="0" lang="en-US" sz="2000" b="1" i="0" u="none" strike="noStrike" cap="none" normalizeH="0" baseline="0">
              <a:ln>
                <a:noFill/>
              </a:ln>
              <a:solidFill>
                <a:schemeClr val="tx1"/>
              </a:solidFill>
              <a:effectLst/>
              <a:latin typeface="Times New Roman" pitchFamily="18" charset="0"/>
              <a:ea typeface="Arial" pitchFamily="34" charset="0"/>
              <a:cs typeface="Simplified Arabic" pitchFamily="18" charset="-78"/>
            </a:endParaRPr>
          </a:p>
          <a:p>
            <a:pPr marL="0" marR="0" lvl="0" indent="0" algn="r" defTabSz="914400" rtl="1" eaLnBrk="1" fontAlgn="base" latinLnBrk="0" hangingPunct="1">
              <a:lnSpc>
                <a:spcPct val="100000"/>
              </a:lnSpc>
              <a:spcBef>
                <a:spcPct val="0"/>
              </a:spcBef>
              <a:spcAft>
                <a:spcPct val="0"/>
              </a:spcAft>
              <a:buClrTx/>
              <a:buSzTx/>
              <a:buFontTx/>
              <a:buNone/>
            </a:pPr>
            <a:endParaRPr kumimoji="0" lang="ar-SA" sz="2000" b="0" i="0" u="none" strike="noStrike" cap="none" normalizeH="0" baseline="0">
              <a:ln>
                <a:noFill/>
              </a:ln>
              <a:solidFill>
                <a:schemeClr val="tx1"/>
              </a:solidFill>
              <a:effectLst/>
              <a:latin typeface="Arial" pitchFamily="34" charset="0"/>
              <a:cs typeface="Arial" pitchFamily="34" charset="0"/>
            </a:endParaRPr>
          </a:p>
        </p:txBody>
      </p:sp>
      <p:sp>
        <p:nvSpPr>
          <p:cNvPr id="1048710" name="AutoShape 6"/>
          <p:cNvSpPr>
            <a:spLocks noChangeArrowheads="1"/>
          </p:cNvSpPr>
          <p:nvPr/>
        </p:nvSpPr>
        <p:spPr bwMode="auto">
          <a:xfrm>
            <a:off x="5429256" y="4173546"/>
            <a:ext cx="3444885" cy="541338"/>
          </a:xfrm>
          <a:prstGeom prst="bevel">
            <a:avLst>
              <a:gd name="adj" fmla="val 12500"/>
            </a:avLst>
          </a:prstGeom>
          <a:gradFill rotWithShape="1">
            <a:gsLst>
              <a:gs pos="0">
                <a:srgbClr val="FBE4AE"/>
              </a:gs>
              <a:gs pos="13000">
                <a:srgbClr val="BD922A"/>
              </a:gs>
              <a:gs pos="21001">
                <a:srgbClr val="BD922A"/>
              </a:gs>
              <a:gs pos="63000">
                <a:srgbClr val="FBE4AE"/>
              </a:gs>
              <a:gs pos="67000">
                <a:srgbClr val="BD922A"/>
              </a:gs>
              <a:gs pos="69000">
                <a:srgbClr val="835E17"/>
              </a:gs>
              <a:gs pos="82001">
                <a:srgbClr val="A28949"/>
              </a:gs>
              <a:gs pos="100000">
                <a:srgbClr val="FAE3B7"/>
              </a:gs>
            </a:gsLst>
            <a:lin ang="2700000" scaled="1"/>
          </a:gradFill>
          <a:ln w="9525">
            <a:solidFill>
              <a:srgbClr val="000000"/>
            </a:solidFill>
            <a:miter lim="800000"/>
            <a:headEnd/>
            <a:tailEnd/>
          </a:ln>
          <a:effectLst>
            <a:outerShdw sy="-50000" kx="2453608" rotWithShape="0">
              <a:srgbClr val="808080">
                <a:alpha val="50000"/>
              </a:srgbClr>
            </a:outerShdw>
          </a:effectLst>
        </p:spPr>
        <p:txBody>
          <a:bodyPr vert="horz" wrap="square" lIns="91440" tIns="45720" rIns="91440" bIns="45720" numCol="1" anchor="t" anchorCtr="0" compatLnSpc="1">
            <a:prstTxWarp prst="textNoShape">
              <a:avLst/>
            </a:prstTxWarp>
          </a:bodyPr>
          <a:lstStyle/>
          <a:p>
            <a:pPr marL="0" marR="571500" lvl="0" indent="0" algn="just" defTabSz="914400" rtl="1" eaLnBrk="1" fontAlgn="base" latinLnBrk="0" hangingPunct="1">
              <a:lnSpc>
                <a:spcPct val="100000"/>
              </a:lnSpc>
              <a:spcBef>
                <a:spcPct val="0"/>
              </a:spcBef>
              <a:spcAft>
                <a:spcPts val="1000"/>
              </a:spcAft>
              <a:buClrTx/>
              <a:buSzTx/>
              <a:buFontTx/>
              <a:buNone/>
            </a:pPr>
            <a:r>
              <a:rPr kumimoji="0" lang="ar-SA" sz="2000" b="1" i="0" u="none" strike="noStrike" cap="none" normalizeH="0" baseline="0" dirty="0">
                <a:ln>
                  <a:noFill/>
                </a:ln>
                <a:solidFill>
                  <a:schemeClr val="tx1"/>
                </a:solidFill>
                <a:effectLst/>
                <a:latin typeface="Simplified Arabic" pitchFamily="18" charset="-78"/>
                <a:ea typeface="Arial" pitchFamily="34" charset="0"/>
                <a:cs typeface="Simplified Arabic" pitchFamily="18" charset="-78"/>
              </a:rPr>
              <a:t>ب- المبررات: </a:t>
            </a:r>
            <a:r>
              <a:rPr kumimoji="0" lang="en-US" sz="2000" b="1" i="0" u="none" strike="noStrike" cap="none" normalizeH="0" baseline="0" dirty="0">
                <a:ln>
                  <a:noFill/>
                </a:ln>
                <a:solidFill>
                  <a:schemeClr val="tx1"/>
                </a:solidFill>
                <a:effectLst/>
                <a:latin typeface="Times New Roman" pitchFamily="18" charset="0"/>
                <a:ea typeface="Arial" pitchFamily="34" charset="0"/>
                <a:cs typeface="Simplified Arabic" pitchFamily="18" charset="-78"/>
              </a:rPr>
              <a:t>Rationale</a:t>
            </a:r>
            <a:r>
              <a:rPr kumimoji="0" lang="en-US" sz="2000" b="1" i="0" u="none" strike="noStrike" cap="none" normalizeH="0" baseline="0" dirty="0">
                <a:ln>
                  <a:noFill/>
                </a:ln>
                <a:solidFill>
                  <a:schemeClr val="tx1"/>
                </a:solidFill>
                <a:effectLst/>
                <a:latin typeface="Simplified Arabic" pitchFamily="18" charset="-78"/>
                <a:ea typeface="Arial" pitchFamily="34" charset="0"/>
                <a:cs typeface="Simplified Arabic" pitchFamily="18" charset="-78"/>
              </a:rPr>
              <a:t> </a:t>
            </a:r>
            <a:endParaRPr kumimoji="0" lang="en-US" sz="2000" b="1" i="0" u="none" strike="noStrike" cap="none" normalizeH="0" baseline="0" dirty="0">
              <a:ln>
                <a:noFill/>
              </a:ln>
              <a:solidFill>
                <a:schemeClr val="tx1"/>
              </a:solidFill>
              <a:effectLst/>
              <a:latin typeface="Times New Roman" pitchFamily="18" charset="0"/>
              <a:ea typeface="Arial" pitchFamily="34" charset="0"/>
              <a:cs typeface="Simplified Arabic" pitchFamily="18" charset="-78"/>
            </a:endParaRPr>
          </a:p>
          <a:p>
            <a:pPr marL="0" marR="0" lvl="0" indent="0" algn="r" defTabSz="914400" rtl="1" eaLnBrk="1" fontAlgn="base" latinLnBrk="0" hangingPunct="1">
              <a:lnSpc>
                <a:spcPct val="100000"/>
              </a:lnSpc>
              <a:spcBef>
                <a:spcPct val="0"/>
              </a:spcBef>
              <a:spcAft>
                <a:spcPct val="0"/>
              </a:spcAft>
              <a:buClrTx/>
              <a:buSzTx/>
              <a:buFontTx/>
              <a:buNone/>
            </a:pPr>
            <a:endParaRPr kumimoji="0" lang="ar-SA" sz="2000" b="0" i="0" u="none" strike="noStrike" cap="none" normalizeH="0" baseline="0" dirty="0">
              <a:ln>
                <a:noFill/>
              </a:ln>
              <a:solidFill>
                <a:schemeClr val="tx1"/>
              </a:solidFill>
              <a:effectLst/>
              <a:latin typeface="Arial" pitchFamily="34" charset="0"/>
              <a:cs typeface="Arial" pitchFamily="34" charset="0"/>
            </a:endParaRPr>
          </a:p>
        </p:txBody>
      </p:sp>
      <p:sp>
        <p:nvSpPr>
          <p:cNvPr id="1048711" name="Rectangle 5"/>
          <p:cNvSpPr/>
          <p:nvPr/>
        </p:nvSpPr>
        <p:spPr>
          <a:xfrm>
            <a:off x="1428728" y="3105835"/>
            <a:ext cx="5429272" cy="802640"/>
          </a:xfrm>
          <a:prstGeom prst="rect">
            <a:avLst/>
          </a:prstGeom>
        </p:spPr>
        <p:txBody>
          <a:bodyPr wrap="square">
            <a:spAutoFit/>
          </a:bodyPr>
          <a:lstStyle/>
          <a:p>
            <a:r>
              <a:rPr lang="ar-SA" sz="2400" dirty="0"/>
              <a:t>طلبة المرحلة الثانية/ قسم </a:t>
            </a:r>
            <a:r>
              <a:rPr lang="ar-SA" sz="2400" dirty="0" err="1"/>
              <a:t>الادارة</a:t>
            </a:r>
            <a:r>
              <a:rPr lang="ar-SA" sz="2400" dirty="0"/>
              <a:t> الصحية، المعهد الطبي التقني/ الديوانية </a:t>
            </a:r>
          </a:p>
        </p:txBody>
      </p:sp>
      <p:sp>
        <p:nvSpPr>
          <p:cNvPr id="1048712" name="Rectangle 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ar-SA"/>
          </a:p>
        </p:txBody>
      </p:sp>
      <p:sp>
        <p:nvSpPr>
          <p:cNvPr id="1048713" name="Rectangle 6"/>
          <p:cNvSpPr>
            <a:spLocks noChangeArrowheads="1"/>
          </p:cNvSpPr>
          <p:nvPr/>
        </p:nvSpPr>
        <p:spPr bwMode="auto">
          <a:xfrm>
            <a:off x="1643042" y="5175479"/>
            <a:ext cx="7143736" cy="8026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tab pos="650875" algn="l"/>
              </a:tabLst>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التعرف على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اهمية</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الهيئة الطبية والتمريضية باعتبارها العنصر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الاكثر</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تاثيرا</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في تقديم الخدمة الصحية.</a:t>
            </a:r>
            <a:endParaRPr kumimoji="0" lang="ar-SA" sz="24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14" name="AutoShape 16"/>
          <p:cNvSpPr>
            <a:spLocks noChangeArrowheads="1"/>
          </p:cNvSpPr>
          <p:nvPr/>
        </p:nvSpPr>
        <p:spPr bwMode="auto">
          <a:xfrm>
            <a:off x="4071934" y="3000372"/>
            <a:ext cx="4845063" cy="595313"/>
          </a:xfrm>
          <a:prstGeom prst="bevel">
            <a:avLst>
              <a:gd name="adj" fmla="val 12500"/>
            </a:avLst>
          </a:prstGeom>
          <a:gradFill rotWithShape="1">
            <a:gsLst>
              <a:gs pos="0">
                <a:srgbClr val="FBE4AE"/>
              </a:gs>
              <a:gs pos="13000">
                <a:srgbClr val="BD922A"/>
              </a:gs>
              <a:gs pos="21001">
                <a:srgbClr val="BD922A"/>
              </a:gs>
              <a:gs pos="63000">
                <a:srgbClr val="FBE4AE"/>
              </a:gs>
              <a:gs pos="67000">
                <a:srgbClr val="BD922A"/>
              </a:gs>
              <a:gs pos="69000">
                <a:srgbClr val="835E17"/>
              </a:gs>
              <a:gs pos="82001">
                <a:srgbClr val="A28949"/>
              </a:gs>
              <a:gs pos="100000">
                <a:srgbClr val="FAE3B7"/>
              </a:gs>
            </a:gsLst>
            <a:lin ang="2700000" scaled="1"/>
          </a:gradFill>
          <a:ln w="9525">
            <a:solidFill>
              <a:srgbClr val="000000"/>
            </a:solidFill>
            <a:miter lim="800000"/>
            <a:headEnd/>
            <a:tailEnd/>
          </a:ln>
          <a:effectLst>
            <a:outerShdw sy="-50000" kx="2453608" rotWithShape="0">
              <a:srgbClr val="808080">
                <a:alpha val="50000"/>
              </a:srgbClr>
            </a:outerShdw>
          </a:effectLst>
        </p:spPr>
        <p:txBody>
          <a:bodyPr vert="horz" wrap="square" lIns="91440" tIns="45720" rIns="91440" bIns="45720" numCol="1" anchor="t" anchorCtr="0" compatLnSpc="1">
            <a:prstTxWarp prst="textNoShape">
              <a:avLst/>
            </a:prstTxWarp>
          </a:bodyPr>
          <a:lstStyle/>
          <a:p>
            <a:pPr marL="0" marR="0" lvl="0" indent="0" algn="justLow" defTabSz="914400" rtl="1" eaLnBrk="1" fontAlgn="base" latinLnBrk="0" hangingPunct="1">
              <a:lnSpc>
                <a:spcPct val="100000"/>
              </a:lnSpc>
              <a:spcBef>
                <a:spcPct val="0"/>
              </a:spcBef>
              <a:spcAft>
                <a:spcPct val="0"/>
              </a:spcAft>
              <a:buClrTx/>
              <a:buSzTx/>
              <a:buFontTx/>
              <a:buChar char="•"/>
            </a:pPr>
            <a:r>
              <a:rPr kumimoji="0" lang="ar-SA" sz="2400" b="1" i="0" u="none" strike="noStrike" cap="none" normalizeH="0" baseline="0">
                <a:ln>
                  <a:noFill/>
                </a:ln>
                <a:solidFill>
                  <a:schemeClr val="tx1"/>
                </a:solidFill>
                <a:effectLst/>
                <a:latin typeface="Simplified Arabic" pitchFamily="18" charset="-78"/>
                <a:ea typeface="Times New Roman" pitchFamily="18" charset="0"/>
                <a:cs typeface="Simplified Arabic" pitchFamily="18" charset="-78"/>
              </a:rPr>
              <a:t>اهداف الوحدة: </a:t>
            </a:r>
            <a:r>
              <a:rPr kumimoji="0" lang="en-US" sz="2400" b="1" i="0" u="none" strike="noStrike" cap="none" normalizeH="0" baseline="0">
                <a:ln>
                  <a:noFill/>
                </a:ln>
                <a:solidFill>
                  <a:schemeClr val="tx1"/>
                </a:solidFill>
                <a:effectLst/>
                <a:latin typeface="Calibri" pitchFamily="34" charset="0"/>
                <a:ea typeface="Times New Roman" pitchFamily="18" charset="0"/>
                <a:cs typeface="Simplified Arabic" pitchFamily="18" charset="-78"/>
              </a:rPr>
              <a:t>(objectives</a:t>
            </a:r>
            <a:r>
              <a:rPr kumimoji="0" lang="ar-SA" sz="2400" b="1" i="0" u="none" strike="noStrike" cap="none" normalizeH="0" baseline="0">
                <a:ln>
                  <a:noFill/>
                </a:ln>
                <a:solidFill>
                  <a:schemeClr val="tx1"/>
                </a:solidFill>
                <a:effectLst/>
                <a:latin typeface="Calibri" pitchFamily="34" charset="0"/>
                <a:ea typeface="Times New Roman" pitchFamily="18" charset="0"/>
                <a:cs typeface="Simplified Arabic" pitchFamily="18" charset="-78"/>
              </a:rPr>
              <a:t>)</a:t>
            </a:r>
            <a:r>
              <a:rPr kumimoji="0" lang="ar-SA" sz="2400" b="1" i="0" u="none" strike="noStrike" cap="none" normalizeH="0" baseline="0">
                <a:ln>
                  <a:noFill/>
                </a:ln>
                <a:solidFill>
                  <a:schemeClr val="tx1"/>
                </a:solidFill>
                <a:effectLst/>
                <a:latin typeface="Simplified Arabic" pitchFamily="18" charset="-78"/>
                <a:ea typeface="Times New Roman" pitchFamily="18" charset="0"/>
                <a:cs typeface="Simplified Arabic" pitchFamily="18" charset="-78"/>
              </a:rPr>
              <a:t>:</a:t>
            </a:r>
            <a:endParaRPr kumimoji="0" lang="ar-SA" sz="2400" b="0" i="0" u="none" strike="noStrike" cap="none" normalizeH="0" baseline="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pPr>
            <a:endParaRPr kumimoji="0" lang="ar-SA" sz="2400" b="0" i="0" u="none" strike="noStrike" cap="none" normalizeH="0" baseline="0">
              <a:ln>
                <a:noFill/>
              </a:ln>
              <a:solidFill>
                <a:schemeClr val="tx1"/>
              </a:solidFill>
              <a:effectLst/>
              <a:latin typeface="Arial" pitchFamily="34" charset="0"/>
              <a:cs typeface="Arial" pitchFamily="34" charset="0"/>
            </a:endParaRPr>
          </a:p>
        </p:txBody>
      </p:sp>
      <p:sp>
        <p:nvSpPr>
          <p:cNvPr id="1048715" name="AutoShape 11"/>
          <p:cNvSpPr>
            <a:spLocks noChangeArrowheads="1"/>
          </p:cNvSpPr>
          <p:nvPr/>
        </p:nvSpPr>
        <p:spPr bwMode="auto">
          <a:xfrm>
            <a:off x="4429124" y="500042"/>
            <a:ext cx="4451359" cy="595313"/>
          </a:xfrm>
          <a:prstGeom prst="bevel">
            <a:avLst>
              <a:gd name="adj" fmla="val 12500"/>
            </a:avLst>
          </a:prstGeom>
          <a:gradFill rotWithShape="1">
            <a:gsLst>
              <a:gs pos="0">
                <a:srgbClr val="FBE4AE"/>
              </a:gs>
              <a:gs pos="13000">
                <a:srgbClr val="BD922A"/>
              </a:gs>
              <a:gs pos="21001">
                <a:srgbClr val="BD922A"/>
              </a:gs>
              <a:gs pos="63000">
                <a:srgbClr val="FBE4AE"/>
              </a:gs>
              <a:gs pos="67000">
                <a:srgbClr val="BD922A"/>
              </a:gs>
              <a:gs pos="69000">
                <a:srgbClr val="835E17"/>
              </a:gs>
              <a:gs pos="82001">
                <a:srgbClr val="A28949"/>
              </a:gs>
              <a:gs pos="100000">
                <a:srgbClr val="FAE3B7"/>
              </a:gs>
            </a:gsLst>
            <a:lin ang="2700000" scaled="1"/>
          </a:gradFill>
          <a:ln w="9525">
            <a:solidFill>
              <a:srgbClr val="000000"/>
            </a:solidFill>
            <a:miter lim="800000"/>
            <a:headEnd/>
            <a:tailEnd/>
          </a:ln>
          <a:effectLst>
            <a:outerShdw sy="-50000" kx="2453608" rotWithShape="0">
              <a:srgbClr val="808080">
                <a:alpha val="50000"/>
              </a:srgbClr>
            </a:outerShdw>
          </a:effectLst>
        </p:spPr>
        <p:txBody>
          <a:bodyPr vert="horz" wrap="square" lIns="91440" tIns="45720" rIns="91440" bIns="45720" numCol="1" anchor="t" anchorCtr="0" compatLnSpc="1">
            <a:prstTxWarp prst="textNoShape">
              <a:avLst/>
            </a:prstTxWarp>
          </a:bodyPr>
          <a:lstStyle/>
          <a:p>
            <a:pPr marL="0" marR="1143000" lvl="0" indent="0" algn="just" defTabSz="914400" rtl="1" eaLnBrk="1" fontAlgn="base" latinLnBrk="0" hangingPunct="1">
              <a:lnSpc>
                <a:spcPct val="100000"/>
              </a:lnSpc>
              <a:spcBef>
                <a:spcPct val="0"/>
              </a:spcBef>
              <a:spcAft>
                <a:spcPts val="1000"/>
              </a:spcAft>
              <a:buClrTx/>
              <a:buSzTx/>
              <a:buFont typeface="Times New Roman" pitchFamily="18" charset="0"/>
              <a:buChar char="ج"/>
            </a:pPr>
            <a:r>
              <a:rPr kumimoji="0" lang="ar-SA" sz="2000" b="1" i="0" u="none" strike="noStrike" cap="none" normalizeH="0" baseline="0" dirty="0">
                <a:ln>
                  <a:noFill/>
                </a:ln>
                <a:solidFill>
                  <a:schemeClr val="tx1"/>
                </a:solidFill>
                <a:effectLst/>
                <a:latin typeface="Simplified Arabic" pitchFamily="18" charset="-78"/>
                <a:ea typeface="Arial" pitchFamily="34" charset="0"/>
                <a:cs typeface="Simplified Arabic" pitchFamily="18" charset="-78"/>
              </a:rPr>
              <a:t>الفكرة المركزية </a:t>
            </a:r>
            <a:r>
              <a:rPr kumimoji="0" lang="en-US" sz="2000" b="1" i="0" u="none" strike="noStrike" cap="none" normalizeH="0" baseline="0" dirty="0">
                <a:ln>
                  <a:noFill/>
                </a:ln>
                <a:solidFill>
                  <a:schemeClr val="tx1"/>
                </a:solidFill>
                <a:effectLst/>
                <a:latin typeface="Times New Roman" pitchFamily="18" charset="0"/>
                <a:ea typeface="Arial" pitchFamily="34" charset="0"/>
                <a:cs typeface="Simplified Arabic" pitchFamily="18" charset="-78"/>
              </a:rPr>
              <a:t>central Idea</a:t>
            </a:r>
            <a:r>
              <a:rPr kumimoji="0" lang="en-US" sz="2000" b="1" i="0" u="none" strike="noStrike" cap="none" normalizeH="0" baseline="0" dirty="0">
                <a:ln>
                  <a:noFill/>
                </a:ln>
                <a:solidFill>
                  <a:schemeClr val="tx1"/>
                </a:solidFill>
                <a:effectLst/>
                <a:latin typeface="Simplified Arabic" pitchFamily="18" charset="-78"/>
                <a:ea typeface="Arial" pitchFamily="34" charset="0"/>
                <a:cs typeface="Simplified Arabic" pitchFamily="18" charset="-78"/>
              </a:rPr>
              <a:t>:</a:t>
            </a:r>
            <a:endParaRPr kumimoji="0" lang="en-US" sz="2000" b="1" i="0" u="none" strike="noStrike" cap="none" normalizeH="0" baseline="0" dirty="0">
              <a:ln>
                <a:noFill/>
              </a:ln>
              <a:solidFill>
                <a:schemeClr val="tx1"/>
              </a:solidFill>
              <a:effectLst/>
              <a:latin typeface="Times New Roman" pitchFamily="18" charset="0"/>
              <a:ea typeface="Arial" pitchFamily="34" charset="0"/>
              <a:cs typeface="Simplified Arabic" pitchFamily="18" charset="-78"/>
            </a:endParaRPr>
          </a:p>
          <a:p>
            <a:pPr marL="0" marR="0" lvl="0" indent="0" algn="r" defTabSz="914400" rtl="1" eaLnBrk="1" fontAlgn="base" latinLnBrk="0" hangingPunct="1">
              <a:lnSpc>
                <a:spcPct val="100000"/>
              </a:lnSpc>
              <a:spcBef>
                <a:spcPct val="0"/>
              </a:spcBef>
              <a:spcAft>
                <a:spcPct val="0"/>
              </a:spcAft>
              <a:buClrTx/>
              <a:buSzTx/>
              <a:buFontTx/>
              <a:buNone/>
            </a:pPr>
            <a:endParaRPr kumimoji="0" lang="ar-SA" sz="1800" b="0" i="0" u="none" strike="noStrike" cap="none" normalizeH="0" baseline="0" dirty="0">
              <a:ln>
                <a:noFill/>
              </a:ln>
              <a:solidFill>
                <a:schemeClr val="tx1"/>
              </a:solidFill>
              <a:effectLst/>
              <a:latin typeface="Arial" pitchFamily="34" charset="0"/>
              <a:cs typeface="Arial" pitchFamily="34" charset="0"/>
            </a:endParaRPr>
          </a:p>
        </p:txBody>
      </p:sp>
      <p:sp>
        <p:nvSpPr>
          <p:cNvPr id="1048716" name="Rectangle 1"/>
          <p:cNvSpPr>
            <a:spLocks noChangeArrowheads="1"/>
          </p:cNvSpPr>
          <p:nvPr/>
        </p:nvSpPr>
        <p:spPr bwMode="auto">
          <a:xfrm>
            <a:off x="1000100" y="1435406"/>
            <a:ext cx="7858180" cy="11582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tab pos="650875" algn="l"/>
              </a:tabLst>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تتضمن الفكرة المركزية التعرف على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اهمية</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الهيئة الطبية والتمريضية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واهمية</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الخدمات التي تقدمها باعتبار الكادر الطبي والتمريضي هو المنتج الحقيقي للخدمة الصحية.</a:t>
            </a:r>
            <a:endParaRPr kumimoji="0" lang="ar-SA" sz="2400" b="0" i="0" u="none" strike="noStrike" cap="none" normalizeH="0" baseline="0" dirty="0">
              <a:ln>
                <a:noFill/>
              </a:ln>
              <a:solidFill>
                <a:schemeClr val="tx1"/>
              </a:solidFill>
              <a:effectLst/>
              <a:latin typeface="Arial" pitchFamily="34" charset="0"/>
              <a:cs typeface="Arial" pitchFamily="34" charset="0"/>
            </a:endParaRPr>
          </a:p>
        </p:txBody>
      </p:sp>
      <p:sp>
        <p:nvSpPr>
          <p:cNvPr id="1048717" name="Rectangle 2"/>
          <p:cNvSpPr>
            <a:spLocks noChangeArrowheads="1"/>
          </p:cNvSpPr>
          <p:nvPr/>
        </p:nvSpPr>
        <p:spPr bwMode="auto">
          <a:xfrm>
            <a:off x="1785918" y="3941817"/>
            <a:ext cx="7143736" cy="186944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tab pos="457200" algn="l"/>
                <a:tab pos="650875" algn="l"/>
              </a:tabLst>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بعد دراسة الطالب لهذه الوحدة يتوقع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ان</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يكون قادرا على:</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1" eaLnBrk="0" fontAlgn="base" latinLnBrk="0" hangingPunct="0">
              <a:lnSpc>
                <a:spcPct val="100000"/>
              </a:lnSpc>
              <a:spcBef>
                <a:spcPct val="0"/>
              </a:spcBef>
              <a:spcAft>
                <a:spcPct val="0"/>
              </a:spcAft>
              <a:buClrTx/>
              <a:buSzTx/>
              <a:buFontTx/>
              <a:buChar char="•"/>
              <a:tabLst>
                <a:tab pos="457200" algn="l"/>
                <a:tab pos="650875" algn="l"/>
              </a:tabLst>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التعرف على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اهمية</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الهيئة الطبية التمريضية.</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1" eaLnBrk="0" fontAlgn="base" latinLnBrk="0" hangingPunct="0">
              <a:lnSpc>
                <a:spcPct val="100000"/>
              </a:lnSpc>
              <a:spcBef>
                <a:spcPct val="0"/>
              </a:spcBef>
              <a:spcAft>
                <a:spcPct val="0"/>
              </a:spcAft>
              <a:buClrTx/>
              <a:buSzTx/>
              <a:buFontTx/>
              <a:buChar char="•"/>
              <a:tabLst>
                <a:tab pos="457200" algn="l"/>
                <a:tab pos="650875" algn="l"/>
              </a:tabLst>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يميز بين الهيئة الطبية والهيئة التمريضية.</a:t>
            </a:r>
          </a:p>
          <a:p>
            <a:pPr marL="0" marR="0" lvl="0" indent="0" algn="just" defTabSz="914400" eaLnBrk="0" fontAlgn="base" latinLnBrk="0" hangingPunct="0">
              <a:lnSpc>
                <a:spcPct val="100000"/>
              </a:lnSpc>
              <a:spcBef>
                <a:spcPct val="0"/>
              </a:spcBef>
              <a:spcAft>
                <a:spcPct val="0"/>
              </a:spcAft>
              <a:buClrTx/>
              <a:buSzTx/>
              <a:buFontTx/>
              <a:buNone/>
              <a:tabLst>
                <a:tab pos="457200" algn="l"/>
                <a:tab pos="650875" algn="l"/>
              </a:tabLst>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يحدد واجبات وعمل الهيئة الطبية المقدمة للخدمة الصحية وما</a:t>
            </a:r>
            <a:r>
              <a:rPr kumimoji="0" lang="ar-SA" sz="2400" b="0" i="0" u="none" strike="noStrike" cap="none" normalizeH="0" baseline="0" dirty="0">
                <a:ln>
                  <a:noFill/>
                </a:ln>
                <a:solidFill>
                  <a:schemeClr val="tx1"/>
                </a:solidFill>
                <a:effectLst/>
                <a:latin typeface="Calibri" pitchFamily="34" charset="0"/>
                <a:ea typeface="Times New Roman" pitchFamily="18" charset="0"/>
                <a:cs typeface="Arial" pitchFamily="34" charset="0"/>
              </a:rPr>
              <a:t> </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هي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اهم</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النظم المستخدمة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وماهي</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العوامل المؤثرة على هذه النظم</a:t>
            </a:r>
            <a:r>
              <a:rPr kumimoji="0" lang="en-US" sz="2400" b="0" i="0" u="none" strike="noStrike" cap="none" normalizeH="0" baseline="0" dirty="0">
                <a:ln>
                  <a:noFill/>
                </a:ln>
                <a:solidFill>
                  <a:schemeClr val="tx1"/>
                </a:solidFill>
                <a:effectLst/>
                <a:latin typeface="Arial" pitchFamily="34" charset="0"/>
                <a:cs typeface="Arial" pitchFamily="34" charset="0"/>
              </a:rPr>
              <a:t> </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18" name="Title 1"/>
          <p:cNvSpPr>
            <a:spLocks noGrp="1"/>
          </p:cNvSpPr>
          <p:nvPr>
            <p:ph type="title"/>
          </p:nvPr>
        </p:nvSpPr>
        <p:spPr>
          <a:xfrm>
            <a:off x="457200" y="285728"/>
            <a:ext cx="8229600" cy="868346"/>
          </a:xfrm>
        </p:spPr>
        <p:style>
          <a:lnRef idx="1">
            <a:schemeClr val="accent5"/>
          </a:lnRef>
          <a:fillRef idx="3">
            <a:schemeClr val="accent5"/>
          </a:fillRef>
          <a:effectRef idx="2">
            <a:schemeClr val="accent5"/>
          </a:effectRef>
          <a:fontRef idx="minor">
            <a:schemeClr val="lt1"/>
          </a:fontRef>
        </p:style>
        <p:txBody>
          <a:bodyPr anchor="t" anchorCtr="1">
            <a:normAutofit/>
          </a:bodyPr>
          <a:lstStyle/>
          <a:p>
            <a:pPr lvl="0" fontAlgn="base">
              <a:spcAft>
                <a:spcPct val="0"/>
              </a:spcAft>
              <a:tabLst>
                <a:tab pos="504825" algn="l"/>
              </a:tabLst>
            </a:pPr>
            <a:r>
              <a:rPr lang="ar-SA" b="1" dirty="0"/>
              <a:t>الهيئة الطبية والتمريضية</a:t>
            </a:r>
            <a:endParaRPr lang="en-US" sz="2000" b="1" dirty="0">
              <a:solidFill>
                <a:schemeClr val="bg1"/>
              </a:solidFill>
              <a:latin typeface="Arial" pitchFamily="34" charset="0"/>
              <a:cs typeface="Arial" pitchFamily="34" charset="0"/>
            </a:endParaRPr>
          </a:p>
        </p:txBody>
      </p:sp>
      <p:sp>
        <p:nvSpPr>
          <p:cNvPr id="1048719" name="Rectangle 1"/>
          <p:cNvSpPr>
            <a:spLocks noChangeArrowheads="1"/>
          </p:cNvSpPr>
          <p:nvPr/>
        </p:nvSpPr>
        <p:spPr bwMode="auto">
          <a:xfrm>
            <a:off x="571472" y="1559556"/>
            <a:ext cx="7858148" cy="42824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tab pos="650875" algn="l"/>
              </a:tabLst>
            </a:pP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تمثل هذه الهيأة في المستشفى العنصر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الاكثر</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تأثيراً في تقديم الخدمة الصحية التي يحتاجها. والكادر الطبي هو المنتج الحقيقي للخدمة الصحية لذا يجب تحديد هيكل الكادر الطبي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والاشكال</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التي يمكن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ان</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تكون عليها.</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tab pos="650875" algn="l"/>
              </a:tabLst>
            </a:pP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هيكلية الهيأة الطبية:</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tab pos="650875" algn="l"/>
              </a:tabLst>
            </a:pP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تشير الدراسات على انه من الصعب اعتماد تنظيم ثابت الكادر الطبي في المستشفى نظرا لصعوبة تحقيق ذلك بل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ان</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السائد هو اعتماد التغيير في هيكلية الكادر الطبي بين مدة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واخرى</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ولا يوجد نموذج معين لهيكل التنظيمي يمكن تصميمه على كافة المستشفيات ونظرا لاختلاف ذلك هنالك نوعان هما:</a:t>
            </a:r>
            <a:endParaRPr kumimoji="0" lang="ar-SA" sz="2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1" name="AutoShape 2"/>
          <p:cNvSpPr>
            <a:spLocks noChangeArrowheads="1"/>
          </p:cNvSpPr>
          <p:nvPr/>
        </p:nvSpPr>
        <p:spPr bwMode="auto">
          <a:xfrm>
            <a:off x="1142976" y="71414"/>
            <a:ext cx="7429552" cy="1143008"/>
          </a:xfrm>
          <a:prstGeom prst="ribbon">
            <a:avLst>
              <a:gd name="adj1" fmla="val 12500"/>
              <a:gd name="adj2" fmla="val 50000"/>
            </a:avLst>
          </a:prstGeom>
          <a:solidFill>
            <a:srgbClr val="D99594"/>
          </a:solidFill>
          <a:ln w="9525">
            <a:solidFill>
              <a:srgbClr val="000000"/>
            </a:solidFill>
            <a:round/>
            <a:headEnd/>
            <a:tailEnd/>
          </a:ln>
          <a:effectLst>
            <a:outerShdw dist="107763" dir="18900000" algn="ctr" rotWithShape="0">
              <a:srgbClr val="808080">
                <a:alpha val="50000"/>
              </a:srgbClr>
            </a:outerShdw>
          </a:effectLst>
        </p:spPr>
        <p:txBody>
          <a:bodyPr vert="horz" wrap="square" lIns="91440" tIns="45720" rIns="91440" bIns="45720" numCol="1" anchor="b"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pPr>
            <a:endParaRPr kumimoji="0" lang="ar-SA" sz="2000" b="1" i="0" u="none" strike="noStrike" cap="none" normalizeH="0" baseline="0" dirty="0">
              <a:ln>
                <a:noFill/>
              </a:ln>
              <a:solidFill>
                <a:schemeClr val="tx1"/>
              </a:solidFill>
              <a:effectLst/>
              <a:latin typeface="Simplified Arabic" pitchFamily="18" charset="-78"/>
              <a:ea typeface="Arial" pitchFamily="34" charset="0"/>
              <a:cs typeface="Simplified Arabic" pitchFamily="18" charset="-78"/>
            </a:endParaRPr>
          </a:p>
          <a:p>
            <a:pPr marL="0" marR="0" lvl="0" indent="0" algn="ctr" defTabSz="914400" rtl="1" eaLnBrk="1" fontAlgn="base" latinLnBrk="0" hangingPunct="1">
              <a:lnSpc>
                <a:spcPct val="100000"/>
              </a:lnSpc>
              <a:spcBef>
                <a:spcPct val="0"/>
              </a:spcBef>
              <a:spcAft>
                <a:spcPts val="1000"/>
              </a:spcAft>
              <a:buClrTx/>
              <a:buSzTx/>
              <a:buFontTx/>
              <a:buNone/>
            </a:pPr>
            <a:endParaRPr lang="ar-SA" sz="2000" b="1" dirty="0">
              <a:latin typeface="Simplified Arabic" pitchFamily="18" charset="-78"/>
              <a:ea typeface="Arial" pitchFamily="34" charset="0"/>
              <a:cs typeface="Simplified Arabic" pitchFamily="18" charset="-78"/>
            </a:endParaRPr>
          </a:p>
          <a:p>
            <a:pPr marL="0" marR="0" lvl="0" indent="0" algn="ctr" defTabSz="914400" rtl="1" eaLnBrk="1" fontAlgn="base" latinLnBrk="0" hangingPunct="1">
              <a:lnSpc>
                <a:spcPct val="100000"/>
              </a:lnSpc>
              <a:spcBef>
                <a:spcPct val="0"/>
              </a:spcBef>
              <a:spcAft>
                <a:spcPts val="1000"/>
              </a:spcAft>
              <a:buClrTx/>
              <a:buSzTx/>
              <a:buFontTx/>
              <a:buNone/>
            </a:pPr>
            <a:endParaRPr kumimoji="0" lang="ar-SA" sz="2000" b="1" i="0" u="none" strike="noStrike" cap="none" normalizeH="0" baseline="0" dirty="0">
              <a:ln>
                <a:noFill/>
              </a:ln>
              <a:solidFill>
                <a:schemeClr val="tx1"/>
              </a:solidFill>
              <a:effectLst/>
              <a:latin typeface="Simplified Arabic" pitchFamily="18" charset="-78"/>
              <a:ea typeface="Arial" pitchFamily="34" charset="0"/>
              <a:cs typeface="Simplified Arabic" pitchFamily="18" charset="-78"/>
            </a:endParaRPr>
          </a:p>
          <a:p>
            <a:pPr marL="0" marR="0" lvl="0" indent="0" algn="ctr" defTabSz="914400" rtl="1" eaLnBrk="1" fontAlgn="base" latinLnBrk="0" hangingPunct="1">
              <a:lnSpc>
                <a:spcPct val="100000"/>
              </a:lnSpc>
              <a:spcBef>
                <a:spcPct val="0"/>
              </a:spcBef>
              <a:spcAft>
                <a:spcPts val="1000"/>
              </a:spcAft>
              <a:buClrTx/>
              <a:buSzTx/>
              <a:buFontTx/>
              <a:buNone/>
            </a:pPr>
            <a:endParaRPr lang="ar-SA" sz="2000" b="1" dirty="0">
              <a:latin typeface="Simplified Arabic" pitchFamily="18" charset="-78"/>
              <a:ea typeface="Arial" pitchFamily="34" charset="0"/>
              <a:cs typeface="Simplified Arabic" pitchFamily="18" charset="-78"/>
            </a:endParaRPr>
          </a:p>
          <a:p>
            <a:pPr marL="0" marR="0" lvl="0" indent="0" algn="ctr" defTabSz="914400" rtl="1" eaLnBrk="1" fontAlgn="base" latinLnBrk="0" hangingPunct="1">
              <a:lnSpc>
                <a:spcPct val="100000"/>
              </a:lnSpc>
              <a:spcBef>
                <a:spcPct val="0"/>
              </a:spcBef>
              <a:spcAft>
                <a:spcPts val="1000"/>
              </a:spcAft>
              <a:buClrTx/>
              <a:buSzTx/>
              <a:buFontTx/>
              <a:buNone/>
            </a:pPr>
            <a:endParaRPr kumimoji="0" lang="ar-SA" sz="2000" b="1" i="0" u="none" strike="noStrike" cap="none" normalizeH="0" baseline="0" dirty="0">
              <a:ln>
                <a:noFill/>
              </a:ln>
              <a:solidFill>
                <a:schemeClr val="tx1"/>
              </a:solidFill>
              <a:effectLst/>
              <a:latin typeface="Simplified Arabic" pitchFamily="18" charset="-78"/>
              <a:ea typeface="Arial" pitchFamily="34" charset="0"/>
              <a:cs typeface="Simplified Arabic" pitchFamily="18" charset="-78"/>
            </a:endParaRPr>
          </a:p>
          <a:p>
            <a:pPr marL="0" marR="0" lvl="0" indent="0" algn="ctr" defTabSz="914400" rtl="1" eaLnBrk="1" fontAlgn="base" latinLnBrk="0" hangingPunct="1">
              <a:lnSpc>
                <a:spcPct val="100000"/>
              </a:lnSpc>
              <a:spcBef>
                <a:spcPct val="0"/>
              </a:spcBef>
              <a:spcAft>
                <a:spcPts val="1000"/>
              </a:spcAft>
              <a:buClrTx/>
              <a:buSzTx/>
              <a:buFontTx/>
              <a:buNone/>
            </a:pPr>
            <a:endParaRPr lang="ar-SA" sz="2000" b="1" dirty="0">
              <a:latin typeface="Simplified Arabic" pitchFamily="18" charset="-78"/>
              <a:ea typeface="Arial" pitchFamily="34" charset="0"/>
              <a:cs typeface="Simplified Arabic" pitchFamily="18" charset="-78"/>
            </a:endParaRPr>
          </a:p>
          <a:p>
            <a:pPr marL="0" marR="0" lvl="0" indent="0" algn="ctr" defTabSz="914400" eaLnBrk="1" fontAlgn="base" latinLnBrk="0" hangingPunct="1">
              <a:lnSpc>
                <a:spcPct val="100000"/>
              </a:lnSpc>
              <a:spcBef>
                <a:spcPct val="0"/>
              </a:spcBef>
              <a:spcAft>
                <a:spcPts val="1000"/>
              </a:spcAft>
              <a:buClrTx/>
              <a:buSzTx/>
              <a:buFontTx/>
              <a:buNone/>
            </a:pPr>
            <a:endParaRPr kumimoji="0" lang="ar-SA" sz="2000" b="1" i="0" u="none" strike="noStrike" cap="none" normalizeH="0" baseline="0" dirty="0">
              <a:ln>
                <a:noFill/>
              </a:ln>
              <a:solidFill>
                <a:schemeClr val="tx1"/>
              </a:solidFill>
              <a:effectLst/>
              <a:latin typeface="Simplified Arabic" pitchFamily="18" charset="-78"/>
              <a:ea typeface="Arial" pitchFamily="34" charset="0"/>
              <a:cs typeface="Simplified Arabic" pitchFamily="18" charset="-78"/>
            </a:endParaRPr>
          </a:p>
          <a:p>
            <a:pPr marL="0" marR="0" lvl="0" indent="0" algn="ctr" defTabSz="914400" eaLnBrk="1" fontAlgn="base" latinLnBrk="0" hangingPunct="1">
              <a:lnSpc>
                <a:spcPct val="100000"/>
              </a:lnSpc>
              <a:spcBef>
                <a:spcPct val="0"/>
              </a:spcBef>
              <a:spcAft>
                <a:spcPts val="1000"/>
              </a:spcAft>
              <a:buClrTx/>
              <a:buSzTx/>
              <a:buFontTx/>
              <a:buNone/>
            </a:pPr>
            <a:endParaRPr lang="ar-SA" sz="2000" b="1" dirty="0">
              <a:latin typeface="Simplified Arabic" pitchFamily="18" charset="-78"/>
              <a:ea typeface="Arial" pitchFamily="34" charset="0"/>
              <a:cs typeface="Simplified Arabic" pitchFamily="18" charset="-78"/>
            </a:endParaRPr>
          </a:p>
          <a:p>
            <a:pPr marL="0" marR="0" lvl="0" indent="0" algn="ctr" defTabSz="914400" eaLnBrk="1" fontAlgn="base" latinLnBrk="0" hangingPunct="1">
              <a:lnSpc>
                <a:spcPct val="100000"/>
              </a:lnSpc>
              <a:spcBef>
                <a:spcPct val="0"/>
              </a:spcBef>
              <a:spcAft>
                <a:spcPts val="1000"/>
              </a:spcAft>
              <a:buClrTx/>
              <a:buSzTx/>
              <a:buFontTx/>
              <a:buNone/>
            </a:pPr>
            <a:endParaRPr kumimoji="0" lang="ar-SA" sz="2000" b="1" i="0" u="none" strike="noStrike" cap="none" normalizeH="0" baseline="0" dirty="0">
              <a:ln>
                <a:noFill/>
              </a:ln>
              <a:solidFill>
                <a:schemeClr val="tx1"/>
              </a:solidFill>
              <a:effectLst/>
              <a:latin typeface="Simplified Arabic" pitchFamily="18" charset="-78"/>
              <a:ea typeface="Arial" pitchFamily="34" charset="0"/>
              <a:cs typeface="Simplified Arabic" pitchFamily="18" charset="-78"/>
            </a:endParaRPr>
          </a:p>
          <a:p>
            <a:pPr marL="0" marR="0" lvl="0" indent="0" algn="ctr" defTabSz="914400" eaLnBrk="1" fontAlgn="base" latinLnBrk="0" hangingPunct="1">
              <a:lnSpc>
                <a:spcPct val="100000"/>
              </a:lnSpc>
              <a:spcBef>
                <a:spcPct val="0"/>
              </a:spcBef>
              <a:spcAft>
                <a:spcPts val="1000"/>
              </a:spcAft>
              <a:buClrTx/>
              <a:buSzTx/>
              <a:buFontTx/>
              <a:buNone/>
            </a:pPr>
            <a:endParaRPr lang="ar-SA" sz="2000" b="1" dirty="0">
              <a:latin typeface="Simplified Arabic" pitchFamily="18" charset="-78"/>
              <a:ea typeface="Arial" pitchFamily="34" charset="0"/>
              <a:cs typeface="Simplified Arabic" pitchFamily="18" charset="-78"/>
            </a:endParaRPr>
          </a:p>
          <a:p>
            <a:pPr marL="0" marR="0" lvl="0" indent="0" algn="ctr" defTabSz="914400" eaLnBrk="1" fontAlgn="base" latinLnBrk="0" hangingPunct="1">
              <a:lnSpc>
                <a:spcPct val="100000"/>
              </a:lnSpc>
              <a:spcBef>
                <a:spcPct val="0"/>
              </a:spcBef>
              <a:spcAft>
                <a:spcPts val="1000"/>
              </a:spcAft>
              <a:buClrTx/>
              <a:buSzTx/>
              <a:buFontTx/>
              <a:buNone/>
            </a:pPr>
            <a:endParaRPr kumimoji="0" lang="ar-SA" sz="2000" b="1" i="0" u="none" strike="noStrike" cap="none" normalizeH="0" baseline="0" dirty="0">
              <a:ln>
                <a:noFill/>
              </a:ln>
              <a:solidFill>
                <a:schemeClr val="tx1"/>
              </a:solidFill>
              <a:effectLst/>
              <a:latin typeface="Simplified Arabic" pitchFamily="18" charset="-78"/>
              <a:ea typeface="Arial" pitchFamily="34" charset="0"/>
              <a:cs typeface="Simplified Arabic" pitchFamily="18" charset="-78"/>
            </a:endParaRPr>
          </a:p>
          <a:p>
            <a:pPr marL="0" marR="0" lvl="0" indent="0" algn="ctr" defTabSz="914400" rtl="1" eaLnBrk="1" fontAlgn="base" latinLnBrk="0" hangingPunct="1">
              <a:lnSpc>
                <a:spcPct val="100000"/>
              </a:lnSpc>
              <a:spcBef>
                <a:spcPct val="0"/>
              </a:spcBef>
              <a:spcAft>
                <a:spcPts val="1000"/>
              </a:spcAft>
              <a:buClrTx/>
              <a:buSzTx/>
              <a:buFontTx/>
              <a:buNone/>
            </a:pPr>
            <a:endParaRPr kumimoji="0" lang="en-US" sz="1800" b="1" i="0" u="none" strike="noStrike" cap="none" normalizeH="0" baseline="0" dirty="0">
              <a:ln>
                <a:noFill/>
              </a:ln>
              <a:solidFill>
                <a:schemeClr val="tx1"/>
              </a:solidFill>
              <a:effectLst/>
              <a:latin typeface="Simplified Arabic" pitchFamily="18" charset="-78"/>
              <a:ea typeface="Arial" pitchFamily="34" charset="0"/>
              <a:cs typeface="Simplified Arabic" pitchFamily="18" charset="-78"/>
            </a:endParaRPr>
          </a:p>
          <a:p>
            <a:pPr marL="0" marR="0" lvl="0" indent="0" algn="ctr" defTabSz="914400" rtl="1" eaLnBrk="1" fontAlgn="base" latinLnBrk="0" hangingPunct="1">
              <a:lnSpc>
                <a:spcPct val="100000"/>
              </a:lnSpc>
              <a:spcBef>
                <a:spcPct val="0"/>
              </a:spcBef>
              <a:spcAft>
                <a:spcPts val="1000"/>
              </a:spcAft>
              <a:buClrTx/>
              <a:buSzTx/>
              <a:buFontTx/>
              <a:buNone/>
            </a:pPr>
            <a:endParaRPr kumimoji="0" lang="en-US" sz="1600" b="1" i="0" u="none" strike="noStrike" cap="none" normalizeH="0" baseline="0" dirty="0">
              <a:ln>
                <a:noFill/>
              </a:ln>
              <a:solidFill>
                <a:schemeClr val="tx1"/>
              </a:solidFill>
              <a:effectLst/>
              <a:latin typeface="Simplified Arabic" pitchFamily="18" charset="-78"/>
              <a:ea typeface="Arial" pitchFamily="34" charset="0"/>
              <a:cs typeface="Simplified Arabic" pitchFamily="18" charset="-78"/>
            </a:endParaRPr>
          </a:p>
          <a:p>
            <a:pPr algn="ctr" fontAlgn="base">
              <a:spcBef>
                <a:spcPct val="0"/>
              </a:spcBef>
              <a:spcAft>
                <a:spcPct val="0"/>
              </a:spcAft>
            </a:pPr>
            <a:r>
              <a:rPr kumimoji="0" lang="ar-SA" sz="2800" b="1" i="0" u="none" strike="noStrike" cap="none" normalizeH="0" baseline="0" dirty="0">
                <a:ln>
                  <a:noFill/>
                </a:ln>
                <a:solidFill>
                  <a:schemeClr val="tx1"/>
                </a:solidFill>
                <a:effectLst/>
                <a:latin typeface="Simplified Arabic" pitchFamily="18" charset="-78"/>
                <a:ea typeface="Arial" pitchFamily="34" charset="0"/>
                <a:cs typeface="Simplified Arabic" pitchFamily="18" charset="-78"/>
              </a:rPr>
              <a:t>الوحدة الأولى</a:t>
            </a:r>
          </a:p>
          <a:p>
            <a:pPr marL="0" marR="0" lvl="0" indent="0" algn="r" defTabSz="914400" rtl="1" eaLnBrk="1" fontAlgn="base" latinLnBrk="0" hangingPunct="1">
              <a:lnSpc>
                <a:spcPct val="100000"/>
              </a:lnSpc>
              <a:spcBef>
                <a:spcPct val="0"/>
              </a:spcBef>
              <a:spcAft>
                <a:spcPct val="0"/>
              </a:spcAft>
              <a:buClrTx/>
              <a:buSzTx/>
              <a:buFontTx/>
              <a:buNone/>
            </a:pPr>
            <a:endParaRPr kumimoji="0" lang="ar-SA" sz="1800" b="0" i="0" u="none" strike="noStrike" cap="none" normalizeH="0" baseline="0" dirty="0">
              <a:ln>
                <a:noFill/>
              </a:ln>
              <a:solidFill>
                <a:schemeClr val="tx1"/>
              </a:solidFill>
              <a:effectLst/>
              <a:latin typeface="Arial" pitchFamily="34" charset="0"/>
              <a:cs typeface="Arial" pitchFamily="34" charset="0"/>
            </a:endParaRPr>
          </a:p>
        </p:txBody>
      </p:sp>
      <p:sp>
        <p:nvSpPr>
          <p:cNvPr id="1048602" name="AutoShape 3"/>
          <p:cNvSpPr>
            <a:spLocks noChangeArrowheads="1"/>
          </p:cNvSpPr>
          <p:nvPr/>
        </p:nvSpPr>
        <p:spPr bwMode="auto">
          <a:xfrm>
            <a:off x="1142976" y="1357298"/>
            <a:ext cx="5214974" cy="928694"/>
          </a:xfrm>
          <a:prstGeom prst="cloudCallout">
            <a:avLst>
              <a:gd name="adj1" fmla="val 37394"/>
              <a:gd name="adj2" fmla="val 72341"/>
            </a:avLst>
          </a:prstGeom>
          <a:solidFill>
            <a:srgbClr val="243F60"/>
          </a:solidFill>
          <a:ln w="38100">
            <a:solidFill>
              <a:srgbClr val="F2F2F2"/>
            </a:solidFill>
            <a:round/>
            <a:headEnd/>
            <a:tailEnd/>
          </a:ln>
          <a:effectLst>
            <a:outerShdw dist="28398" dir="3806097" algn="ctr" rotWithShape="0">
              <a:srgbClr val="243F60">
                <a:alpha val="50000"/>
              </a:srgbClr>
            </a:outerShdw>
          </a:effectLst>
        </p:spPr>
        <p:txBody>
          <a:bodyPr vert="horz" wrap="square" lIns="91440" tIns="45720" rIns="91440" bIns="45720" numCol="1" anchor="t" anchorCtr="0" compatLnSpc="1">
            <a:prstTxWarp prst="textNoShape">
              <a:avLst/>
            </a:prstTxWarp>
          </a:bodyPr>
          <a:lstStyle/>
          <a:p>
            <a:pPr marL="0" marR="774700" lvl="0" indent="0" algn="ctr" defTabSz="914400" rtl="1" eaLnBrk="1" fontAlgn="base" latinLnBrk="0" hangingPunct="1">
              <a:lnSpc>
                <a:spcPct val="100000"/>
              </a:lnSpc>
              <a:spcBef>
                <a:spcPct val="0"/>
              </a:spcBef>
              <a:spcAft>
                <a:spcPts val="1000"/>
              </a:spcAft>
              <a:buClr>
                <a:srgbClr val="FFFFFF"/>
              </a:buClr>
              <a:buSzTx/>
              <a:buFont typeface="Times New Roman" pitchFamily="18" charset="0"/>
              <a:buChar char="1"/>
            </a:pPr>
            <a:r>
              <a:rPr kumimoji="0" lang="ar-SA" sz="1800" b="1" i="0" u="none" strike="noStrike" cap="none" normalizeH="0" baseline="0">
                <a:ln>
                  <a:noFill/>
                </a:ln>
                <a:solidFill>
                  <a:srgbClr val="FFFFFF"/>
                </a:solidFill>
                <a:effectLst/>
                <a:latin typeface="Simplified Arabic" pitchFamily="18" charset="-78"/>
                <a:ea typeface="Arial" pitchFamily="34" charset="0"/>
                <a:cs typeface="Simplified Arabic" pitchFamily="18" charset="-78"/>
              </a:rPr>
              <a:t>النظرة الشاملة للوحدة الأولى </a:t>
            </a:r>
            <a:r>
              <a:rPr kumimoji="0" lang="en-US" sz="1800" b="1" i="0" u="none" strike="noStrike" cap="none" normalizeH="0" baseline="0">
                <a:ln>
                  <a:noFill/>
                </a:ln>
                <a:solidFill>
                  <a:srgbClr val="FFFFFF"/>
                </a:solidFill>
                <a:effectLst/>
                <a:latin typeface="Times New Roman" pitchFamily="18" charset="0"/>
                <a:ea typeface="Arial" pitchFamily="34" charset="0"/>
                <a:cs typeface="Simplified Arabic" pitchFamily="18" charset="-78"/>
              </a:rPr>
              <a:t>Over View</a:t>
            </a:r>
          </a:p>
          <a:p>
            <a:pPr marL="0" marR="0" lvl="0" indent="0" algn="r" defTabSz="914400" rtl="1" eaLnBrk="1" fontAlgn="base" latinLnBrk="0" hangingPunct="1">
              <a:lnSpc>
                <a:spcPct val="100000"/>
              </a:lnSpc>
              <a:spcBef>
                <a:spcPct val="0"/>
              </a:spcBef>
              <a:spcAft>
                <a:spcPct val="0"/>
              </a:spcAft>
              <a:buClrTx/>
              <a:buSzTx/>
              <a:buFontTx/>
              <a:buNone/>
            </a:pPr>
            <a:endParaRPr kumimoji="0" lang="ar-SA" sz="1800" b="0" i="0" u="none" strike="noStrike" cap="none" normalizeH="0" baseline="0">
              <a:ln>
                <a:noFill/>
              </a:ln>
              <a:solidFill>
                <a:schemeClr val="tx1"/>
              </a:solidFill>
              <a:effectLst/>
              <a:latin typeface="Arial" pitchFamily="34" charset="0"/>
              <a:cs typeface="Arial" pitchFamily="34" charset="0"/>
            </a:endParaRPr>
          </a:p>
        </p:txBody>
      </p:sp>
      <p:sp>
        <p:nvSpPr>
          <p:cNvPr id="1048603" name="AutoShape 4"/>
          <p:cNvSpPr>
            <a:spLocks noChangeArrowheads="1"/>
          </p:cNvSpPr>
          <p:nvPr/>
        </p:nvSpPr>
        <p:spPr bwMode="auto">
          <a:xfrm>
            <a:off x="5786446" y="2500306"/>
            <a:ext cx="3095630" cy="541338"/>
          </a:xfrm>
          <a:prstGeom prst="bevel">
            <a:avLst>
              <a:gd name="adj" fmla="val 12500"/>
            </a:avLst>
          </a:prstGeom>
          <a:gradFill rotWithShape="1">
            <a:gsLst>
              <a:gs pos="0">
                <a:srgbClr val="FBE4AE"/>
              </a:gs>
              <a:gs pos="13000">
                <a:srgbClr val="BD922A"/>
              </a:gs>
              <a:gs pos="21001">
                <a:srgbClr val="BD922A"/>
              </a:gs>
              <a:gs pos="63000">
                <a:srgbClr val="FBE4AE"/>
              </a:gs>
              <a:gs pos="67000">
                <a:srgbClr val="BD922A"/>
              </a:gs>
              <a:gs pos="69000">
                <a:srgbClr val="835E17"/>
              </a:gs>
              <a:gs pos="82001">
                <a:srgbClr val="A28949"/>
              </a:gs>
              <a:gs pos="100000">
                <a:srgbClr val="FAE3B7"/>
              </a:gs>
            </a:gsLst>
            <a:lin ang="2700000" scaled="1"/>
          </a:gradFill>
          <a:ln w="9525">
            <a:solidFill>
              <a:srgbClr val="000000"/>
            </a:solidFill>
            <a:miter lim="800000"/>
            <a:headEnd/>
            <a:tailEnd/>
          </a:ln>
          <a:effectLst>
            <a:outerShdw sy="-50000" kx="2453608" rotWithShape="0">
              <a:srgbClr val="808080">
                <a:alpha val="50000"/>
              </a:srgbClr>
            </a:outerShdw>
          </a:effectLst>
        </p:spPr>
        <p:txBody>
          <a:bodyPr vert="horz" wrap="square" lIns="91440" tIns="45720" rIns="91440" bIns="45720" numCol="1" anchor="t" anchorCtr="0" compatLnSpc="1">
            <a:prstTxWarp prst="textNoShape">
              <a:avLst/>
            </a:prstTxWarp>
          </a:bodyPr>
          <a:lstStyle/>
          <a:p>
            <a:pPr marL="0" marR="1143000" lvl="0" indent="0" algn="just" defTabSz="914400" rtl="1" eaLnBrk="1" fontAlgn="base" latinLnBrk="0" hangingPunct="1">
              <a:lnSpc>
                <a:spcPct val="100000"/>
              </a:lnSpc>
              <a:spcBef>
                <a:spcPct val="0"/>
              </a:spcBef>
              <a:spcAft>
                <a:spcPts val="1000"/>
              </a:spcAft>
              <a:buClrTx/>
              <a:buSzTx/>
              <a:buFont typeface="Times New Roman" pitchFamily="18" charset="0"/>
              <a:buChar char="أ"/>
            </a:pPr>
            <a:r>
              <a:rPr kumimoji="0" lang="ar-SA" sz="2000" b="1" i="0" u="none" strike="noStrike" cap="none" normalizeH="0" baseline="0" dirty="0">
                <a:ln>
                  <a:noFill/>
                </a:ln>
                <a:solidFill>
                  <a:schemeClr val="tx1"/>
                </a:solidFill>
                <a:effectLst/>
                <a:latin typeface="Simplified Arabic" pitchFamily="18" charset="-78"/>
                <a:ea typeface="Arial" pitchFamily="34" charset="0"/>
                <a:cs typeface="Simplified Arabic" pitchFamily="18" charset="-78"/>
              </a:rPr>
              <a:t>الفئة المستهدفة:</a:t>
            </a:r>
            <a:endParaRPr kumimoji="0" lang="en-US" sz="2000" b="1" i="0" u="none" strike="noStrike" cap="none" normalizeH="0" baseline="0" dirty="0">
              <a:ln>
                <a:noFill/>
              </a:ln>
              <a:solidFill>
                <a:schemeClr val="tx1"/>
              </a:solidFill>
              <a:effectLst/>
              <a:latin typeface="Times New Roman" pitchFamily="18" charset="0"/>
              <a:ea typeface="Arial" pitchFamily="34" charset="0"/>
              <a:cs typeface="Simplified Arabic" pitchFamily="18" charset="-78"/>
            </a:endParaRPr>
          </a:p>
          <a:p>
            <a:pPr marL="0" marR="0" lvl="0" indent="0" algn="r" defTabSz="914400" rtl="1" eaLnBrk="1" fontAlgn="base" latinLnBrk="0" hangingPunct="1">
              <a:lnSpc>
                <a:spcPct val="100000"/>
              </a:lnSpc>
              <a:spcBef>
                <a:spcPct val="0"/>
              </a:spcBef>
              <a:spcAft>
                <a:spcPct val="0"/>
              </a:spcAft>
              <a:buClrTx/>
              <a:buSzTx/>
              <a:buFontTx/>
              <a:buNone/>
            </a:pPr>
            <a:endParaRPr kumimoji="0" lang="ar-SA" sz="1800" b="0" i="0" u="none" strike="noStrike" cap="none" normalizeH="0" baseline="0" dirty="0">
              <a:ln>
                <a:noFill/>
              </a:ln>
              <a:solidFill>
                <a:schemeClr val="tx1"/>
              </a:solidFill>
              <a:effectLst/>
              <a:latin typeface="Arial" pitchFamily="34" charset="0"/>
              <a:cs typeface="Arial" pitchFamily="34" charset="0"/>
            </a:endParaRPr>
          </a:p>
        </p:txBody>
      </p:sp>
      <p:sp>
        <p:nvSpPr>
          <p:cNvPr id="1048604" name="Rectangle 6"/>
          <p:cNvSpPr/>
          <p:nvPr/>
        </p:nvSpPr>
        <p:spPr>
          <a:xfrm>
            <a:off x="928662" y="2571744"/>
            <a:ext cx="4714908" cy="707886"/>
          </a:xfrm>
          <a:prstGeom prst="rect">
            <a:avLst/>
          </a:prstGeom>
        </p:spPr>
        <p:txBody>
          <a:bodyPr wrap="square">
            <a:spAutoFit/>
          </a:bodyPr>
          <a:lstStyle/>
          <a:p>
            <a:pPr algn="just"/>
            <a:r>
              <a:rPr lang="ar-IQ" sz="2000" dirty="0"/>
              <a:t>طلبة المرحلة الثانية/ قسم </a:t>
            </a:r>
            <a:r>
              <a:rPr lang="ar-IQ" sz="2000" dirty="0" err="1"/>
              <a:t>الادارة</a:t>
            </a:r>
            <a:r>
              <a:rPr lang="ar-IQ" sz="2000" dirty="0"/>
              <a:t> الصحية/ المعهد الطبي التقني/ الديوانية</a:t>
            </a:r>
            <a:endParaRPr lang="ar-SA" sz="2000" dirty="0"/>
          </a:p>
        </p:txBody>
      </p:sp>
      <p:sp>
        <p:nvSpPr>
          <p:cNvPr id="1048605" name="AutoShape 5"/>
          <p:cNvSpPr>
            <a:spLocks noChangeArrowheads="1"/>
          </p:cNvSpPr>
          <p:nvPr/>
        </p:nvSpPr>
        <p:spPr bwMode="auto">
          <a:xfrm>
            <a:off x="5786446" y="3714752"/>
            <a:ext cx="3155958" cy="541338"/>
          </a:xfrm>
          <a:prstGeom prst="bevel">
            <a:avLst>
              <a:gd name="adj" fmla="val 12500"/>
            </a:avLst>
          </a:prstGeom>
          <a:gradFill rotWithShape="1">
            <a:gsLst>
              <a:gs pos="0">
                <a:srgbClr val="FBE4AE"/>
              </a:gs>
              <a:gs pos="13000">
                <a:srgbClr val="BD922A"/>
              </a:gs>
              <a:gs pos="21001">
                <a:srgbClr val="BD922A"/>
              </a:gs>
              <a:gs pos="63000">
                <a:srgbClr val="FBE4AE"/>
              </a:gs>
              <a:gs pos="67000">
                <a:srgbClr val="BD922A"/>
              </a:gs>
              <a:gs pos="69000">
                <a:srgbClr val="835E17"/>
              </a:gs>
              <a:gs pos="82001">
                <a:srgbClr val="A28949"/>
              </a:gs>
              <a:gs pos="100000">
                <a:srgbClr val="FAE3B7"/>
              </a:gs>
            </a:gsLst>
            <a:lin ang="2700000" scaled="1"/>
          </a:gradFill>
          <a:ln w="9525">
            <a:solidFill>
              <a:srgbClr val="000000"/>
            </a:solidFill>
            <a:miter lim="800000"/>
            <a:headEnd/>
            <a:tailEnd/>
          </a:ln>
          <a:effectLst>
            <a:outerShdw sy="-50000" kx="2453608" rotWithShape="0">
              <a:srgbClr val="808080">
                <a:alpha val="50000"/>
              </a:srgbClr>
            </a:outerShdw>
          </a:effectLst>
        </p:spPr>
        <p:txBody>
          <a:bodyPr vert="horz" wrap="square" lIns="91440" tIns="45720" rIns="91440" bIns="45720" numCol="1" anchor="t" anchorCtr="0" compatLnSpc="1">
            <a:prstTxWarp prst="textNoShape">
              <a:avLst/>
            </a:prstTxWarp>
          </a:bodyPr>
          <a:lstStyle/>
          <a:p>
            <a:pPr marL="0" marR="571500" lvl="0" indent="0" algn="just" defTabSz="914400" rtl="1" eaLnBrk="1" fontAlgn="base" latinLnBrk="0" hangingPunct="1">
              <a:lnSpc>
                <a:spcPct val="100000"/>
              </a:lnSpc>
              <a:spcBef>
                <a:spcPct val="0"/>
              </a:spcBef>
              <a:spcAft>
                <a:spcPts val="1000"/>
              </a:spcAft>
              <a:buClrTx/>
              <a:buSzTx/>
              <a:buFontTx/>
              <a:buNone/>
            </a:pPr>
            <a:r>
              <a:rPr kumimoji="0" lang="ar-SA" sz="2000" b="1" i="0" u="none" strike="noStrike" cap="none" normalizeH="0" baseline="0">
                <a:ln>
                  <a:noFill/>
                </a:ln>
                <a:solidFill>
                  <a:schemeClr val="tx1"/>
                </a:solidFill>
                <a:effectLst/>
                <a:latin typeface="Simplified Arabic" pitchFamily="18" charset="-78"/>
                <a:ea typeface="Arial" pitchFamily="34" charset="0"/>
                <a:cs typeface="Simplified Arabic" pitchFamily="18" charset="-78"/>
              </a:rPr>
              <a:t>ب- المبررات: </a:t>
            </a:r>
            <a:r>
              <a:rPr kumimoji="0" lang="en-US" sz="2000" b="1" i="0" u="none" strike="noStrike" cap="none" normalizeH="0" baseline="0">
                <a:ln>
                  <a:noFill/>
                </a:ln>
                <a:solidFill>
                  <a:schemeClr val="tx1"/>
                </a:solidFill>
                <a:effectLst/>
                <a:latin typeface="Times New Roman" pitchFamily="18" charset="0"/>
                <a:ea typeface="Arial" pitchFamily="34" charset="0"/>
                <a:cs typeface="Simplified Arabic" pitchFamily="18" charset="-78"/>
              </a:rPr>
              <a:t>Rationale</a:t>
            </a:r>
            <a:r>
              <a:rPr kumimoji="0" lang="en-US" sz="2000" b="1" i="0" u="none" strike="noStrike" cap="none" normalizeH="0" baseline="0">
                <a:ln>
                  <a:noFill/>
                </a:ln>
                <a:solidFill>
                  <a:schemeClr val="tx1"/>
                </a:solidFill>
                <a:effectLst/>
                <a:latin typeface="Simplified Arabic" pitchFamily="18" charset="-78"/>
                <a:ea typeface="Arial" pitchFamily="34" charset="0"/>
                <a:cs typeface="Simplified Arabic" pitchFamily="18" charset="-78"/>
              </a:rPr>
              <a:t> </a:t>
            </a:r>
            <a:endParaRPr kumimoji="0" lang="en-US" sz="2000" b="1" i="0" u="none" strike="noStrike" cap="none" normalizeH="0" baseline="0">
              <a:ln>
                <a:noFill/>
              </a:ln>
              <a:solidFill>
                <a:schemeClr val="tx1"/>
              </a:solidFill>
              <a:effectLst/>
              <a:latin typeface="Times New Roman" pitchFamily="18" charset="0"/>
              <a:ea typeface="Arial" pitchFamily="34" charset="0"/>
              <a:cs typeface="Simplified Arabic" pitchFamily="18" charset="-78"/>
            </a:endParaRPr>
          </a:p>
          <a:p>
            <a:pPr marL="0" marR="0" lvl="0" indent="0" algn="r" defTabSz="914400" rtl="1" eaLnBrk="1" fontAlgn="base" latinLnBrk="0" hangingPunct="1">
              <a:lnSpc>
                <a:spcPct val="100000"/>
              </a:lnSpc>
              <a:spcBef>
                <a:spcPct val="0"/>
              </a:spcBef>
              <a:spcAft>
                <a:spcPct val="0"/>
              </a:spcAft>
              <a:buClrTx/>
              <a:buSzTx/>
              <a:buFontTx/>
              <a:buNone/>
            </a:pPr>
            <a:endParaRPr kumimoji="0" lang="ar-SA" sz="2000" b="0" i="0" u="none" strike="noStrike" cap="none" normalizeH="0" baseline="0">
              <a:ln>
                <a:noFill/>
              </a:ln>
              <a:solidFill>
                <a:schemeClr val="tx1"/>
              </a:solidFill>
              <a:effectLst/>
              <a:latin typeface="Arial" pitchFamily="34" charset="0"/>
              <a:cs typeface="Arial" pitchFamily="34" charset="0"/>
            </a:endParaRPr>
          </a:p>
        </p:txBody>
      </p:sp>
      <p:sp>
        <p:nvSpPr>
          <p:cNvPr id="1048606" name="Rectangle 6"/>
          <p:cNvSpPr>
            <a:spLocks noChangeArrowheads="1"/>
          </p:cNvSpPr>
          <p:nvPr/>
        </p:nvSpPr>
        <p:spPr bwMode="auto">
          <a:xfrm>
            <a:off x="785786" y="3813578"/>
            <a:ext cx="4929158" cy="10156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pP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التعرف على التطور التاريخي للخدمات الصحية عبر مختلف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العصورابتداءا</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بالعصر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الاغريقي</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وانتهاءاً</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بالتطور التاريخي للخدمات الصحية في العراق</a:t>
            </a:r>
            <a:endParaRPr kumimoji="0" lang="ar-IQ" sz="20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93" name="Group 1"/>
          <p:cNvGrpSpPr/>
          <p:nvPr/>
        </p:nvGrpSpPr>
        <p:grpSpPr bwMode="auto">
          <a:xfrm>
            <a:off x="571472" y="500042"/>
            <a:ext cx="8196425" cy="6072230"/>
            <a:chOff x="1260" y="6660"/>
            <a:chExt cx="9518" cy="6660"/>
          </a:xfrm>
        </p:grpSpPr>
        <p:sp>
          <p:nvSpPr>
            <p:cNvPr id="1048720" name="Text Box 2"/>
            <p:cNvSpPr txBox="1">
              <a:spLocks noChangeArrowheads="1"/>
            </p:cNvSpPr>
            <p:nvPr/>
          </p:nvSpPr>
          <p:spPr bwMode="auto">
            <a:xfrm>
              <a:off x="4500" y="6660"/>
              <a:ext cx="3060" cy="54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pPr>
              <a:r>
                <a:rPr kumimoji="0" lang="ar-SA" sz="1600" b="1" i="0" u="none" strike="noStrike" cap="none" normalizeH="0" baseline="0" dirty="0">
                  <a:ln>
                    <a:noFill/>
                  </a:ln>
                  <a:solidFill>
                    <a:schemeClr val="tx1"/>
                  </a:solidFill>
                  <a:effectLst/>
                  <a:latin typeface="Arial" pitchFamily="34" charset="0"/>
                  <a:ea typeface="Arial" pitchFamily="34" charset="0"/>
                  <a:cs typeface="Arial" pitchFamily="34" charset="0"/>
                </a:rPr>
                <a:t>هيكلية الهيئة الطبية</a:t>
              </a:r>
              <a:endParaRPr kumimoji="0" lang="en-US" sz="1600" b="1" i="0" u="none" strike="noStrike" cap="none" normalizeH="0" baseline="0" dirty="0">
                <a:ln>
                  <a:noFill/>
                </a:ln>
                <a:solidFill>
                  <a:schemeClr val="tx1"/>
                </a:solidFill>
                <a:effectLst/>
                <a:latin typeface="Arial" pitchFamily="34" charset="0"/>
                <a:ea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pPr>
              <a:endParaRPr kumimoji="0" lang="ar-SA" sz="1800" b="0" i="0" u="none" strike="noStrike" cap="none" normalizeH="0" baseline="0" dirty="0">
                <a:ln>
                  <a:noFill/>
                </a:ln>
                <a:solidFill>
                  <a:schemeClr val="tx1"/>
                </a:solidFill>
                <a:effectLst/>
                <a:latin typeface="Arial" pitchFamily="34" charset="0"/>
                <a:cs typeface="Arial" pitchFamily="34" charset="0"/>
              </a:endParaRPr>
            </a:p>
          </p:txBody>
        </p:sp>
        <p:grpSp>
          <p:nvGrpSpPr>
            <p:cNvPr id="194" name="Group 3"/>
            <p:cNvGrpSpPr/>
            <p:nvPr/>
          </p:nvGrpSpPr>
          <p:grpSpPr bwMode="auto">
            <a:xfrm>
              <a:off x="1260" y="7380"/>
              <a:ext cx="9518" cy="5940"/>
              <a:chOff x="1260" y="7740"/>
              <a:chExt cx="9518" cy="5940"/>
            </a:xfrm>
          </p:grpSpPr>
          <p:sp>
            <p:nvSpPr>
              <p:cNvPr id="1048721" name="Text Box 4"/>
              <p:cNvSpPr txBox="1">
                <a:spLocks noChangeArrowheads="1"/>
              </p:cNvSpPr>
              <p:nvPr/>
            </p:nvSpPr>
            <p:spPr bwMode="auto">
              <a:xfrm>
                <a:off x="6818" y="8430"/>
                <a:ext cx="3960" cy="4329"/>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pPr>
                <a:r>
                  <a:rPr kumimoji="0" lang="ar-SA" sz="1600" b="0" i="0" u="none" strike="noStrike" cap="none" normalizeH="0" baseline="0" dirty="0">
                    <a:ln>
                      <a:noFill/>
                    </a:ln>
                    <a:solidFill>
                      <a:schemeClr val="tx1"/>
                    </a:solidFill>
                    <a:effectLst/>
                    <a:latin typeface="Arial" pitchFamily="34" charset="0"/>
                    <a:ea typeface="Arial" pitchFamily="34" charset="0"/>
                    <a:cs typeface="Arial" pitchFamily="34" charset="0"/>
                  </a:rPr>
                  <a:t>مغلق (صرامة ومقيدة)</a:t>
                </a:r>
              </a:p>
              <a:p>
                <a:pPr marL="0" marR="0" lvl="0" indent="0" algn="ctr" defTabSz="914400" rtl="1" eaLnBrk="1" fontAlgn="base" latinLnBrk="0" hangingPunct="1">
                  <a:lnSpc>
                    <a:spcPct val="100000"/>
                  </a:lnSpc>
                  <a:spcBef>
                    <a:spcPct val="0"/>
                  </a:spcBef>
                  <a:spcAft>
                    <a:spcPts val="1000"/>
                  </a:spcAft>
                  <a:buClrTx/>
                  <a:buSzTx/>
                  <a:buFontTx/>
                  <a:buNone/>
                </a:pPr>
                <a:r>
                  <a:rPr kumimoji="0" lang="ar-SA" sz="1600" b="0" i="0" u="none" strike="noStrike" cap="none" normalizeH="0" baseline="0" dirty="0">
                    <a:ln>
                      <a:noFill/>
                    </a:ln>
                    <a:solidFill>
                      <a:schemeClr val="tx1"/>
                    </a:solidFill>
                    <a:effectLst/>
                    <a:latin typeface="Arial" pitchFamily="34" charset="0"/>
                    <a:ea typeface="Arial" pitchFamily="34" charset="0"/>
                    <a:cs typeface="Arial" pitchFamily="34" charset="0"/>
                  </a:rPr>
                  <a:t>متشفيات التعليم الجامعي</a:t>
                </a:r>
              </a:p>
              <a:p>
                <a:pPr marL="0" marR="1143000" lvl="0" indent="0" algn="r" defTabSz="914400" rtl="1" eaLnBrk="1" fontAlgn="base" latinLnBrk="0" hangingPunct="1">
                  <a:lnSpc>
                    <a:spcPct val="100000"/>
                  </a:lnSpc>
                  <a:spcBef>
                    <a:spcPct val="0"/>
                  </a:spcBef>
                  <a:spcAft>
                    <a:spcPct val="0"/>
                  </a:spcAft>
                  <a:buClrTx/>
                  <a:buSzTx/>
                  <a:buFont typeface="Times New Roman" pitchFamily="18" charset="0"/>
                  <a:buChar char="-"/>
                </a:pPr>
                <a:r>
                  <a:rPr kumimoji="0" lang="ar-SA" sz="1600" b="0" i="0" u="none" strike="noStrike" cap="none" normalizeH="0" baseline="0" dirty="0">
                    <a:ln>
                      <a:noFill/>
                    </a:ln>
                    <a:solidFill>
                      <a:schemeClr val="tx1"/>
                    </a:solidFill>
                    <a:effectLst/>
                    <a:latin typeface="Arial" pitchFamily="34" charset="0"/>
                    <a:ea typeface="Arial" pitchFamily="34" charset="0"/>
                    <a:cs typeface="Arial" pitchFamily="34" charset="0"/>
                  </a:rPr>
                  <a:t>مـتابعة ورعاية المرضى على مدار الوقت.</a:t>
                </a:r>
                <a:endParaRPr kumimoji="0" lang="en-US" sz="1600" b="0" i="0" u="none" strike="noStrike" cap="none" normalizeH="0" baseline="0" dirty="0">
                  <a:ln>
                    <a:noFill/>
                  </a:ln>
                  <a:solidFill>
                    <a:schemeClr val="tx1"/>
                  </a:solidFill>
                  <a:effectLst/>
                  <a:latin typeface="Arial" pitchFamily="34" charset="0"/>
                  <a:ea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 typeface="Times New Roman" pitchFamily="18" charset="0"/>
                  <a:buChar char="-"/>
                </a:pPr>
                <a:r>
                  <a:rPr kumimoji="0" lang="ar-SA" sz="1600" b="0" i="0" u="none" strike="noStrike" cap="none" normalizeH="0" baseline="0" dirty="0">
                    <a:ln>
                      <a:noFill/>
                    </a:ln>
                    <a:solidFill>
                      <a:schemeClr val="tx1"/>
                    </a:solidFill>
                    <a:effectLst/>
                    <a:latin typeface="Arial" pitchFamily="34" charset="0"/>
                    <a:ea typeface="Arial" pitchFamily="34" charset="0"/>
                    <a:cs typeface="Arial" pitchFamily="34" charset="0"/>
                  </a:rPr>
                  <a:t>تقسيم الكادر الطبي على </a:t>
                </a:r>
                <a:r>
                  <a:rPr kumimoji="0" lang="ar-SA" sz="1600" b="0" i="0" u="none" strike="noStrike" cap="none" normalizeH="0" baseline="0" dirty="0" err="1">
                    <a:ln>
                      <a:noFill/>
                    </a:ln>
                    <a:solidFill>
                      <a:schemeClr val="tx1"/>
                    </a:solidFill>
                    <a:effectLst/>
                    <a:latin typeface="Arial" pitchFamily="34" charset="0"/>
                    <a:ea typeface="Arial" pitchFamily="34" charset="0"/>
                    <a:cs typeface="Arial" pitchFamily="34" charset="0"/>
                  </a:rPr>
                  <a:t>الاقسام</a:t>
                </a:r>
                <a:r>
                  <a:rPr kumimoji="0" lang="ar-SA" sz="1600" b="0" i="0" u="none" strike="noStrike" cap="none" normalizeH="0" baseline="0" dirty="0">
                    <a:ln>
                      <a:noFill/>
                    </a:ln>
                    <a:solidFill>
                      <a:schemeClr val="tx1"/>
                    </a:solidFill>
                    <a:effectLst/>
                    <a:latin typeface="Arial" pitchFamily="34" charset="0"/>
                    <a:ea typeface="Arial" pitchFamily="34" charset="0"/>
                    <a:cs typeface="Arial" pitchFamily="34" charset="0"/>
                  </a:rPr>
                  <a:t> الرئيسية الطبية في المستشفى توزيع حسب الاختصاصات.</a:t>
                </a:r>
              </a:p>
              <a:p>
                <a:pPr marL="0" marR="0" lvl="0" indent="0" algn="r" defTabSz="914400" rtl="1" eaLnBrk="1" fontAlgn="base" latinLnBrk="0" hangingPunct="1">
                  <a:lnSpc>
                    <a:spcPct val="100000"/>
                  </a:lnSpc>
                  <a:spcBef>
                    <a:spcPct val="0"/>
                  </a:spcBef>
                  <a:spcAft>
                    <a:spcPct val="0"/>
                  </a:spcAft>
                  <a:buClrTx/>
                  <a:buSzTx/>
                  <a:buFont typeface="Times New Roman" pitchFamily="18" charset="0"/>
                  <a:buChar char="-"/>
                </a:pPr>
                <a:r>
                  <a:rPr kumimoji="0" lang="ar-SA" sz="1600" b="0" i="0" u="none" strike="noStrike" cap="none" normalizeH="0" baseline="0" dirty="0">
                    <a:ln>
                      <a:noFill/>
                    </a:ln>
                    <a:solidFill>
                      <a:schemeClr val="tx1"/>
                    </a:solidFill>
                    <a:effectLst/>
                    <a:latin typeface="Arial" pitchFamily="34" charset="0"/>
                    <a:ea typeface="Arial" pitchFamily="34" charset="0"/>
                    <a:cs typeface="Arial" pitchFamily="34" charset="0"/>
                  </a:rPr>
                  <a:t>جدولة </a:t>
                </a:r>
                <a:r>
                  <a:rPr kumimoji="0" lang="ar-SA" sz="1600" b="0" i="0" u="none" strike="noStrike" cap="none" normalizeH="0" baseline="0" dirty="0" err="1">
                    <a:ln>
                      <a:noFill/>
                    </a:ln>
                    <a:solidFill>
                      <a:schemeClr val="tx1"/>
                    </a:solidFill>
                    <a:effectLst/>
                    <a:latin typeface="Arial" pitchFamily="34" charset="0"/>
                    <a:ea typeface="Arial" pitchFamily="34" charset="0"/>
                    <a:cs typeface="Arial" pitchFamily="34" charset="0"/>
                  </a:rPr>
                  <a:t>الانشطة</a:t>
                </a:r>
                <a:r>
                  <a:rPr kumimoji="0" lang="ar-SA" sz="1600" b="0" i="0" u="none" strike="noStrike" cap="none" normalizeH="0" baseline="0" dirty="0">
                    <a:ln>
                      <a:noFill/>
                    </a:ln>
                    <a:solidFill>
                      <a:schemeClr val="tx1"/>
                    </a:solidFill>
                    <a:effectLst/>
                    <a:latin typeface="Arial" pitchFamily="34" charset="0"/>
                    <a:ea typeface="Arial" pitchFamily="34" charset="0"/>
                    <a:cs typeface="Arial" pitchFamily="34" charset="0"/>
                  </a:rPr>
                  <a:t> لكادر الطبي بما </a:t>
                </a:r>
                <a:r>
                  <a:rPr kumimoji="0" lang="ar-SA" sz="1600" b="0" i="0" u="none" strike="noStrike" cap="none" normalizeH="0" baseline="0" dirty="0" err="1">
                    <a:ln>
                      <a:noFill/>
                    </a:ln>
                    <a:solidFill>
                      <a:schemeClr val="tx1"/>
                    </a:solidFill>
                    <a:effectLst/>
                    <a:latin typeface="Arial" pitchFamily="34" charset="0"/>
                    <a:ea typeface="Arial" pitchFamily="34" charset="0"/>
                    <a:cs typeface="Arial" pitchFamily="34" charset="0"/>
                  </a:rPr>
                  <a:t>يتلائم</a:t>
                </a:r>
                <a:r>
                  <a:rPr kumimoji="0" lang="ar-SA" sz="1600" b="0" i="0" u="none" strike="noStrike" cap="none" normalizeH="0" baseline="0" dirty="0">
                    <a:ln>
                      <a:noFill/>
                    </a:ln>
                    <a:solidFill>
                      <a:schemeClr val="tx1"/>
                    </a:solidFill>
                    <a:effectLst/>
                    <a:latin typeface="Arial" pitchFamily="34" charset="0"/>
                    <a:ea typeface="Arial" pitchFamily="34" charset="0"/>
                    <a:cs typeface="Arial" pitchFamily="34" charset="0"/>
                  </a:rPr>
                  <a:t> مع </a:t>
                </a:r>
                <a:r>
                  <a:rPr kumimoji="0" lang="ar-SA" sz="1600" b="0" i="0" u="none" strike="noStrike" cap="none" normalizeH="0" baseline="0" dirty="0" err="1">
                    <a:ln>
                      <a:noFill/>
                    </a:ln>
                    <a:solidFill>
                      <a:schemeClr val="tx1"/>
                    </a:solidFill>
                    <a:effectLst/>
                    <a:latin typeface="Arial" pitchFamily="34" charset="0"/>
                    <a:ea typeface="Arial" pitchFamily="34" charset="0"/>
                    <a:cs typeface="Arial" pitchFamily="34" charset="0"/>
                  </a:rPr>
                  <a:t>الانشطة</a:t>
                </a:r>
                <a:r>
                  <a:rPr kumimoji="0" lang="ar-SA" sz="1600" b="0" i="0" u="none" strike="noStrike" cap="none" normalizeH="0" baseline="0" dirty="0">
                    <a:ln>
                      <a:noFill/>
                    </a:ln>
                    <a:solidFill>
                      <a:schemeClr val="tx1"/>
                    </a:solidFill>
                    <a:effectLst/>
                    <a:latin typeface="Arial" pitchFamily="34" charset="0"/>
                    <a:ea typeface="Arial" pitchFamily="34" charset="0"/>
                    <a:cs typeface="Arial" pitchFamily="34" charset="0"/>
                  </a:rPr>
                  <a:t> التعليمية المقررة في المستشفى.</a:t>
                </a:r>
                <a:endParaRPr kumimoji="0" lang="en-US" sz="1600" b="0" i="0" u="none" strike="noStrike" cap="none" normalizeH="0" baseline="0" dirty="0">
                  <a:ln>
                    <a:noFill/>
                  </a:ln>
                  <a:solidFill>
                    <a:schemeClr val="tx1"/>
                  </a:solidFill>
                  <a:effectLst/>
                  <a:latin typeface="Arial" pitchFamily="34" charset="0"/>
                  <a:ea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 typeface="Times New Roman" pitchFamily="18" charset="0"/>
                  <a:buChar char="-"/>
                </a:pPr>
                <a:r>
                  <a:rPr kumimoji="0" lang="ar-SA" sz="1600" b="0" i="0" u="none" strike="noStrike" cap="none" normalizeH="0" baseline="0" dirty="0">
                    <a:ln>
                      <a:noFill/>
                    </a:ln>
                    <a:solidFill>
                      <a:schemeClr val="tx1"/>
                    </a:solidFill>
                    <a:effectLst/>
                    <a:latin typeface="Arial" pitchFamily="34" charset="0"/>
                    <a:ea typeface="Arial" pitchFamily="34" charset="0"/>
                    <a:cs typeface="Arial" pitchFamily="34" charset="0"/>
                  </a:rPr>
                  <a:t>رقابة شديدة في عمليات الكادر الطبي.</a:t>
                </a:r>
                <a:endParaRPr kumimoji="0" lang="en-US" sz="1600" b="0" i="0" u="none" strike="noStrike" cap="none" normalizeH="0" baseline="0" dirty="0">
                  <a:ln>
                    <a:noFill/>
                  </a:ln>
                  <a:solidFill>
                    <a:schemeClr val="tx1"/>
                  </a:solidFill>
                  <a:effectLst/>
                  <a:latin typeface="Arial" pitchFamily="34" charset="0"/>
                  <a:ea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Tx/>
                  <a:buNone/>
                </a:pPr>
                <a:endParaRPr kumimoji="0" lang="ar-SA" sz="1800" b="0" i="0" u="none" strike="noStrike" cap="none" normalizeH="0" baseline="0" dirty="0">
                  <a:ln>
                    <a:noFill/>
                  </a:ln>
                  <a:solidFill>
                    <a:schemeClr val="tx1"/>
                  </a:solidFill>
                  <a:effectLst/>
                  <a:latin typeface="Arial" pitchFamily="34" charset="0"/>
                  <a:cs typeface="Arial" pitchFamily="34" charset="0"/>
                </a:endParaRPr>
              </a:p>
            </p:txBody>
          </p:sp>
          <p:sp>
            <p:nvSpPr>
              <p:cNvPr id="1048722" name="Text Box 5"/>
              <p:cNvSpPr txBox="1">
                <a:spLocks noChangeArrowheads="1"/>
              </p:cNvSpPr>
              <p:nvPr/>
            </p:nvSpPr>
            <p:spPr bwMode="auto">
              <a:xfrm>
                <a:off x="1260" y="8280"/>
                <a:ext cx="4140" cy="5400"/>
              </a:xfrm>
              <a:prstGeom prst="rect">
                <a:avLst/>
              </a:prstGeom>
              <a:solidFill>
                <a:srgbClr val="FFFFFF"/>
              </a:solidFill>
              <a:ln w="9525">
                <a:solidFill>
                  <a:srgbClr val="FFFFFF"/>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pPr>
                <a:r>
                  <a:rPr kumimoji="0" lang="ar-IQ" sz="1600" b="0" i="0" u="none" strike="noStrike" cap="none" normalizeH="0" baseline="0">
                    <a:ln>
                      <a:noFill/>
                    </a:ln>
                    <a:solidFill>
                      <a:schemeClr val="tx1"/>
                    </a:solidFill>
                    <a:effectLst/>
                    <a:latin typeface="Arial" pitchFamily="34" charset="0"/>
                    <a:ea typeface="Arial" pitchFamily="34" charset="0"/>
                    <a:cs typeface="Arial" pitchFamily="34" charset="0"/>
                  </a:rPr>
                  <a:t>نظام مرن (مفتوح)</a:t>
                </a:r>
              </a:p>
              <a:p>
                <a:pPr marL="0" marR="0" lvl="0" indent="0" algn="ctr" defTabSz="914400" rtl="1" eaLnBrk="1" fontAlgn="base" latinLnBrk="0" hangingPunct="1">
                  <a:lnSpc>
                    <a:spcPct val="100000"/>
                  </a:lnSpc>
                  <a:spcBef>
                    <a:spcPct val="0"/>
                  </a:spcBef>
                  <a:spcAft>
                    <a:spcPts val="1000"/>
                  </a:spcAft>
                  <a:buClrTx/>
                  <a:buSzTx/>
                  <a:buFontTx/>
                  <a:buNone/>
                </a:pPr>
                <a:r>
                  <a:rPr kumimoji="0" lang="ar-IQ" sz="1600" b="0" i="0" u="none" strike="noStrike" cap="none" normalizeH="0" baseline="0">
                    <a:ln>
                      <a:noFill/>
                    </a:ln>
                    <a:solidFill>
                      <a:schemeClr val="tx1"/>
                    </a:solidFill>
                    <a:effectLst/>
                    <a:latin typeface="Arial" pitchFamily="34" charset="0"/>
                    <a:ea typeface="Arial" pitchFamily="34" charset="0"/>
                    <a:cs typeface="Arial" pitchFamily="34" charset="0"/>
                  </a:rPr>
                  <a:t>صغيرة في الارياف</a:t>
                </a:r>
              </a:p>
              <a:p>
                <a:pPr marL="0" marR="1143000" lvl="0" indent="0" algn="r" defTabSz="914400" rtl="1" eaLnBrk="1" fontAlgn="base" latinLnBrk="0" hangingPunct="1">
                  <a:lnSpc>
                    <a:spcPct val="100000"/>
                  </a:lnSpc>
                  <a:spcBef>
                    <a:spcPct val="0"/>
                  </a:spcBef>
                  <a:spcAft>
                    <a:spcPct val="0"/>
                  </a:spcAft>
                  <a:buClrTx/>
                  <a:buSzTx/>
                  <a:buFont typeface="Times New Roman" pitchFamily="18" charset="0"/>
                  <a:buChar char="-"/>
                </a:pPr>
                <a:r>
                  <a:rPr kumimoji="0" lang="ar-IQ" sz="1600" b="0" i="0" u="none" strike="noStrike" cap="none" normalizeH="0" baseline="0">
                    <a:ln>
                      <a:noFill/>
                    </a:ln>
                    <a:solidFill>
                      <a:schemeClr val="tx1"/>
                    </a:solidFill>
                    <a:effectLst/>
                    <a:latin typeface="Arial" pitchFamily="34" charset="0"/>
                    <a:ea typeface="Arial" pitchFamily="34" charset="0"/>
                    <a:cs typeface="Arial" pitchFamily="34" charset="0"/>
                  </a:rPr>
                  <a:t>تقسيم الكادر الطبي على اقسام المستشفى مع وجود فرصة للمناقلة.</a:t>
                </a:r>
              </a:p>
              <a:p>
                <a:pPr marL="0" marR="0" lvl="0" indent="0" algn="r" defTabSz="914400" rtl="1" eaLnBrk="1" fontAlgn="base" latinLnBrk="0" hangingPunct="1">
                  <a:lnSpc>
                    <a:spcPct val="100000"/>
                  </a:lnSpc>
                  <a:spcBef>
                    <a:spcPct val="0"/>
                  </a:spcBef>
                  <a:spcAft>
                    <a:spcPct val="0"/>
                  </a:spcAft>
                  <a:buClrTx/>
                  <a:buSzTx/>
                  <a:buFont typeface="Times New Roman" pitchFamily="18" charset="0"/>
                  <a:buChar char="-"/>
                </a:pPr>
                <a:r>
                  <a:rPr kumimoji="0" lang="ar-IQ" sz="1600" b="0" i="0" u="none" strike="noStrike" cap="none" normalizeH="0" baseline="0">
                    <a:ln>
                      <a:noFill/>
                    </a:ln>
                    <a:solidFill>
                      <a:schemeClr val="tx1"/>
                    </a:solidFill>
                    <a:effectLst/>
                    <a:latin typeface="Arial" pitchFamily="34" charset="0"/>
                    <a:ea typeface="Arial" pitchFamily="34" charset="0"/>
                    <a:cs typeface="Arial" pitchFamily="34" charset="0"/>
                  </a:rPr>
                  <a:t>جدولة محدودة للانشطة التي تمارس في ضوء التخصصات العلمية المتاحة.</a:t>
                </a:r>
                <a:endParaRPr kumimoji="0" lang="en-US" sz="1600" b="0" i="0" u="none" strike="noStrike" cap="none" normalizeH="0" baseline="0">
                  <a:ln>
                    <a:noFill/>
                  </a:ln>
                  <a:solidFill>
                    <a:schemeClr val="tx1"/>
                  </a:solidFill>
                  <a:effectLst/>
                  <a:latin typeface="Arial" pitchFamily="34" charset="0"/>
                  <a:ea typeface="Arial" pitchFamily="34" charset="0"/>
                  <a:cs typeface="Arial" pitchFamily="34" charset="0"/>
                </a:endParaRPr>
              </a:p>
              <a:p>
                <a:pPr marL="0" marR="0" lvl="0" indent="0" algn="r" defTabSz="914400" rtl="1" eaLnBrk="1" fontAlgn="base" latinLnBrk="0" hangingPunct="1">
                  <a:lnSpc>
                    <a:spcPct val="100000"/>
                  </a:lnSpc>
                  <a:spcBef>
                    <a:spcPct val="0"/>
                  </a:spcBef>
                  <a:spcAft>
                    <a:spcPct val="0"/>
                  </a:spcAft>
                  <a:buClrTx/>
                  <a:buSzTx/>
                  <a:buFont typeface="Times New Roman" pitchFamily="18" charset="0"/>
                  <a:buChar char="-"/>
                </a:pPr>
                <a:r>
                  <a:rPr kumimoji="0" lang="ar-IQ" sz="1600" b="0" i="0" u="none" strike="noStrike" cap="none" normalizeH="0" baseline="0">
                    <a:ln>
                      <a:noFill/>
                    </a:ln>
                    <a:solidFill>
                      <a:schemeClr val="tx1"/>
                    </a:solidFill>
                    <a:effectLst/>
                    <a:latin typeface="Arial" pitchFamily="34" charset="0"/>
                    <a:ea typeface="Arial" pitchFamily="34" charset="0"/>
                    <a:cs typeface="Arial" pitchFamily="34" charset="0"/>
                  </a:rPr>
                  <a:t>العمل بتوقيتات محددة.</a:t>
                </a:r>
                <a:endParaRPr kumimoji="0" lang="ar-SA" sz="1800" b="0" i="0" u="none" strike="noStrike" cap="none" normalizeH="0" baseline="0">
                  <a:ln>
                    <a:noFill/>
                  </a:ln>
                  <a:solidFill>
                    <a:schemeClr val="tx1"/>
                  </a:solidFill>
                  <a:effectLst/>
                  <a:latin typeface="Arial" pitchFamily="34" charset="0"/>
                  <a:cs typeface="Arial" pitchFamily="34" charset="0"/>
                </a:endParaRPr>
              </a:p>
            </p:txBody>
          </p:sp>
          <p:sp>
            <p:nvSpPr>
              <p:cNvPr id="1048723" name="Line 6"/>
              <p:cNvSpPr>
                <a:spLocks noChangeShapeType="1"/>
              </p:cNvSpPr>
              <p:nvPr/>
            </p:nvSpPr>
            <p:spPr bwMode="auto">
              <a:xfrm>
                <a:off x="3420" y="7740"/>
                <a:ext cx="5400" cy="0"/>
              </a:xfrm>
              <a:prstGeom prst="line">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ar-SA"/>
              </a:p>
            </p:txBody>
          </p:sp>
          <p:sp>
            <p:nvSpPr>
              <p:cNvPr id="1048724" name="Line 7"/>
              <p:cNvSpPr>
                <a:spLocks noChangeShapeType="1"/>
              </p:cNvSpPr>
              <p:nvPr/>
            </p:nvSpPr>
            <p:spPr bwMode="auto">
              <a:xfrm>
                <a:off x="8820" y="7740"/>
                <a:ext cx="0" cy="54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ar-SA"/>
              </a:p>
            </p:txBody>
          </p:sp>
          <p:sp>
            <p:nvSpPr>
              <p:cNvPr id="1048725" name="Line 8"/>
              <p:cNvSpPr>
                <a:spLocks noChangeShapeType="1"/>
              </p:cNvSpPr>
              <p:nvPr/>
            </p:nvSpPr>
            <p:spPr bwMode="auto">
              <a:xfrm>
                <a:off x="3420" y="7740"/>
                <a:ext cx="0" cy="54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ar-SA"/>
              </a:p>
            </p:txBody>
          </p:sp>
        </p:grpSp>
      </p:gr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26" name="Rectangle 1"/>
          <p:cNvSpPr>
            <a:spLocks noChangeArrowheads="1"/>
          </p:cNvSpPr>
          <p:nvPr/>
        </p:nvSpPr>
        <p:spPr bwMode="auto">
          <a:xfrm>
            <a:off x="857224" y="907435"/>
            <a:ext cx="7715304" cy="42824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tab pos="962025" algn="l"/>
              </a:tabLst>
            </a:pP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ان</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استخدام هذين النموذجين يتوقف على عدد من العوامل:</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457200" marR="0" lvl="1" indent="0" algn="justLow" defTabSz="914400" rtl="1" eaLnBrk="0" fontAlgn="base" latinLnBrk="0" hangingPunct="0">
              <a:lnSpc>
                <a:spcPct val="100000"/>
              </a:lnSpc>
              <a:spcBef>
                <a:spcPct val="0"/>
              </a:spcBef>
              <a:spcAft>
                <a:spcPct val="0"/>
              </a:spcAft>
              <a:buClrTx/>
              <a:buSzTx/>
              <a:buFontTx/>
              <a:buAutoNum type="arabic2Minus"/>
              <a:tabLst>
                <a:tab pos="962025" algn="l"/>
              </a:tabLst>
            </a:pP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عدد الكادر الطبي الموجود في المستشفى.</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457200" marR="0" lvl="1" indent="0" algn="justLow" defTabSz="914400" rtl="1" eaLnBrk="0" fontAlgn="base" latinLnBrk="0" hangingPunct="0">
              <a:lnSpc>
                <a:spcPct val="100000"/>
              </a:lnSpc>
              <a:spcBef>
                <a:spcPct val="0"/>
              </a:spcBef>
              <a:spcAft>
                <a:spcPct val="0"/>
              </a:spcAft>
              <a:buClrTx/>
              <a:buSzTx/>
              <a:buFontTx/>
              <a:buAutoNum type="arabic2Minus"/>
              <a:tabLst>
                <a:tab pos="962025" algn="l"/>
              </a:tabLst>
            </a:pP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ماعدد</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الاطباء</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العاملين في المستشفى على مدار الوقت.</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457200" marR="0" lvl="1" indent="0" algn="justLow" defTabSz="914400" rtl="1" eaLnBrk="0" fontAlgn="base" latinLnBrk="0" hangingPunct="0">
              <a:lnSpc>
                <a:spcPct val="100000"/>
              </a:lnSpc>
              <a:spcBef>
                <a:spcPct val="0"/>
              </a:spcBef>
              <a:spcAft>
                <a:spcPct val="0"/>
              </a:spcAft>
              <a:buClrTx/>
              <a:buSzTx/>
              <a:buFontTx/>
              <a:buAutoNum type="arabic2Minus"/>
              <a:tabLst>
                <a:tab pos="962025" algn="l"/>
              </a:tabLst>
            </a:pP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ماعدد</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الاطباء</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العاملين في المستشفى على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اساس</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اوقات</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محددة.</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457200" marR="0" lvl="1" indent="0" algn="justLow" defTabSz="914400" rtl="1" eaLnBrk="0" fontAlgn="base" latinLnBrk="0" hangingPunct="0">
              <a:lnSpc>
                <a:spcPct val="100000"/>
              </a:lnSpc>
              <a:spcBef>
                <a:spcPct val="0"/>
              </a:spcBef>
              <a:spcAft>
                <a:spcPct val="0"/>
              </a:spcAft>
              <a:buClrTx/>
              <a:buSzTx/>
              <a:buFontTx/>
              <a:buAutoNum type="arabic2Minus"/>
              <a:tabLst>
                <a:tab pos="962025" algn="l"/>
              </a:tabLst>
            </a:pP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كم عدد الهيأة الطبية (اللجان في المستشفى) </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457200" marR="0" lvl="1" indent="0" algn="justLow" defTabSz="914400" rtl="1" eaLnBrk="0" fontAlgn="base" latinLnBrk="0" hangingPunct="0">
              <a:lnSpc>
                <a:spcPct val="100000"/>
              </a:lnSpc>
              <a:spcBef>
                <a:spcPct val="0"/>
              </a:spcBef>
              <a:spcAft>
                <a:spcPct val="0"/>
              </a:spcAft>
              <a:buClrTx/>
              <a:buSzTx/>
              <a:buFontTx/>
              <a:buAutoNum type="arabic2Minus"/>
              <a:tabLst>
                <a:tab pos="962025" algn="l"/>
              </a:tabLst>
            </a:pP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كم عدد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الاقسام</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وسعة المستشفى.</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457200" marR="0" lvl="1" indent="0" algn="justLow" defTabSz="914400" rtl="1" eaLnBrk="0" fontAlgn="base" latinLnBrk="0" hangingPunct="0">
              <a:lnSpc>
                <a:spcPct val="100000"/>
              </a:lnSpc>
              <a:spcBef>
                <a:spcPct val="0"/>
              </a:spcBef>
              <a:spcAft>
                <a:spcPct val="0"/>
              </a:spcAft>
              <a:buClrTx/>
              <a:buSzTx/>
              <a:buFontTx/>
              <a:buAutoNum type="arabic2Minus"/>
              <a:tabLst>
                <a:tab pos="962025" algn="l"/>
              </a:tabLst>
            </a:pP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ما عدد ساعات العمل المقررة.</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457200" marR="0" lvl="1" indent="0" algn="justLow" defTabSz="914400" rtl="1" eaLnBrk="0" fontAlgn="base" latinLnBrk="0" hangingPunct="0">
              <a:lnSpc>
                <a:spcPct val="100000"/>
              </a:lnSpc>
              <a:spcBef>
                <a:spcPct val="0"/>
              </a:spcBef>
              <a:spcAft>
                <a:spcPct val="0"/>
              </a:spcAft>
              <a:buClrTx/>
              <a:buSzTx/>
              <a:buFontTx/>
              <a:buAutoNum type="arabic2Minus"/>
              <a:tabLst>
                <a:tab pos="962025" algn="l"/>
              </a:tabLst>
            </a:pP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ما نسبة الرواتب المدفوعة للكادر الطبي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الى</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اهمال</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الرواتب المدفوعة في المستشفى.</a:t>
            </a:r>
            <a:endParaRPr kumimoji="0" lang="ar-SA" sz="2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27" name="Rectangle 1"/>
          <p:cNvSpPr>
            <a:spLocks noChangeArrowheads="1"/>
          </p:cNvSpPr>
          <p:nvPr/>
        </p:nvSpPr>
        <p:spPr bwMode="auto">
          <a:xfrm>
            <a:off x="571472" y="636756"/>
            <a:ext cx="8215338" cy="470154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tab pos="504825" algn="l"/>
              </a:tabLst>
            </a:pPr>
            <a:r>
              <a:rPr kumimoji="0" lang="ar-SA" sz="2800" b="1" i="0" u="none" strike="noStrike" cap="none" normalizeH="0" baseline="0" dirty="0">
                <a:ln>
                  <a:noFill/>
                </a:ln>
                <a:solidFill>
                  <a:schemeClr val="accent1"/>
                </a:solidFill>
                <a:effectLst/>
                <a:latin typeface="Simplified Arabic" pitchFamily="18" charset="-78"/>
                <a:ea typeface="Times New Roman" pitchFamily="18" charset="0"/>
                <a:cs typeface="Simplified Arabic" pitchFamily="18" charset="-78"/>
              </a:rPr>
              <a:t>مهام اللجان الطبية </a:t>
            </a:r>
            <a:r>
              <a:rPr kumimoji="0" lang="ar-SA" sz="2800" b="1" i="0" u="none" strike="noStrike" cap="none" normalizeH="0" baseline="0" dirty="0" err="1">
                <a:ln>
                  <a:noFill/>
                </a:ln>
                <a:solidFill>
                  <a:schemeClr val="accent1"/>
                </a:solidFill>
                <a:effectLst/>
                <a:latin typeface="Simplified Arabic" pitchFamily="18" charset="-78"/>
                <a:ea typeface="Times New Roman" pitchFamily="18" charset="0"/>
                <a:cs typeface="Simplified Arabic" pitchFamily="18" charset="-78"/>
              </a:rPr>
              <a:t>او</a:t>
            </a:r>
            <a:r>
              <a:rPr kumimoji="0" lang="ar-SA" sz="2800" b="1" i="0" u="none" strike="noStrike" cap="none" normalizeH="0" baseline="0" dirty="0">
                <a:ln>
                  <a:noFill/>
                </a:ln>
                <a:solidFill>
                  <a:schemeClr val="accent1"/>
                </a:solidFill>
                <a:effectLst/>
                <a:latin typeface="Simplified Arabic" pitchFamily="18" charset="-78"/>
                <a:ea typeface="Times New Roman" pitchFamily="18" charset="0"/>
                <a:cs typeface="Simplified Arabic" pitchFamily="18" charset="-78"/>
              </a:rPr>
              <a:t> المجاميع للكادر الطبي في المستشفى:</a:t>
            </a:r>
          </a:p>
          <a:p>
            <a:pPr marL="0" marR="0" lvl="0" indent="0" algn="justLow" defTabSz="914400" rtl="1" eaLnBrk="1" fontAlgn="base" latinLnBrk="0" hangingPunct="1">
              <a:lnSpc>
                <a:spcPct val="100000"/>
              </a:lnSpc>
              <a:spcBef>
                <a:spcPct val="0"/>
              </a:spcBef>
              <a:spcAft>
                <a:spcPct val="0"/>
              </a:spcAft>
              <a:buClrTx/>
              <a:buSzTx/>
              <a:buFontTx/>
              <a:buNone/>
              <a:tabLst>
                <a:tab pos="504825" algn="l"/>
              </a:tabLst>
            </a:pP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Lst>
            </a:pP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هيأة التسجيل الطبية.</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Lst>
            </a:pP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هيأة الجراحية.</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Lst>
            </a:pP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هيأة مراقبة التلوث.</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Lst>
            </a:pP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الهيأة الصيدلانية.</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Lst>
            </a:pP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هيأة التحقق من المنفعة.</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Lst>
            </a:pP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هيأة التحقق من النوعية.</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Lst>
            </a:pP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الهيأة التعليمية الطبية.</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Lst>
            </a:pP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هيأة الانتفاع من الدم.</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Lst>
            </a:pP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الهيأة القانونية.</a:t>
            </a:r>
            <a:endParaRPr kumimoji="0" lang="ar-SA" sz="2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28" name="Rectangle 1"/>
          <p:cNvSpPr>
            <a:spLocks noChangeArrowheads="1"/>
          </p:cNvSpPr>
          <p:nvPr/>
        </p:nvSpPr>
        <p:spPr bwMode="auto">
          <a:xfrm>
            <a:off x="500034" y="418811"/>
            <a:ext cx="8429652" cy="54254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tab pos="457200" algn="l"/>
              </a:tabLst>
            </a:pPr>
            <a:r>
              <a:rPr kumimoji="0" lang="ar-SA" sz="2400" b="1" i="0" u="none" strike="noStrike" cap="none" normalizeH="0" baseline="0" dirty="0">
                <a:ln>
                  <a:noFill/>
                </a:ln>
                <a:solidFill>
                  <a:schemeClr val="accent1"/>
                </a:solidFill>
                <a:effectLst/>
                <a:latin typeface="Simplified Arabic" pitchFamily="18" charset="-78"/>
                <a:ea typeface="Times New Roman" pitchFamily="18" charset="0"/>
                <a:cs typeface="Simplified Arabic" pitchFamily="18" charset="-78"/>
              </a:rPr>
              <a:t>قسم الكوادر الطبية:</a:t>
            </a:r>
          </a:p>
          <a:p>
            <a:pPr marL="0" marR="0" lvl="0" indent="0" algn="justLow" defTabSz="914400" rtl="1" eaLnBrk="1" fontAlgn="base" latinLnBrk="0" hangingPunct="1">
              <a:lnSpc>
                <a:spcPct val="100000"/>
              </a:lnSpc>
              <a:spcBef>
                <a:spcPct val="0"/>
              </a:spcBef>
              <a:spcAft>
                <a:spcPct val="0"/>
              </a:spcAft>
              <a:buClrTx/>
              <a:buSzTx/>
              <a:buFontTx/>
              <a:buNone/>
              <a:tabLst>
                <a:tab pos="457200" algn="l"/>
              </a:tabLst>
            </a:pP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457200" algn="l"/>
              </a:tabLst>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هذا القسم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مسؤول</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عن الكوادر الطبية في مجال الجراحة، وطب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الاطفال</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والتشخيص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والاشعة</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والدواء…الخ ويكون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الاطباء</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مرتبطين مع هذه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الاقسام</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حسب التخصص لذلك يجب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ان</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يكون هنالك تنظيم لهذه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الاقسام</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وكما يلي: </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457200" algn="l"/>
              </a:tabLst>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وجود رئيس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مسؤول</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لادارة</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القسم.</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457200" algn="l"/>
              </a:tabLst>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وجود قواعد ونظم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لارشاد</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وتوجيه العاملين.</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457200" algn="l"/>
              </a:tabLst>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تخويل المسؤولية.</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457200" algn="l"/>
              </a:tabLst>
            </a:pP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اضافة</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الى</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وجود قواعد وشروط تعتمد للعمل في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الاقسام</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وهي:</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457200" algn="l"/>
              </a:tabLst>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وضع معايير رقابية.</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457200" algn="l"/>
              </a:tabLst>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وضع مقاييس معيارية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للاداء</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المتحقق مثل جيد جدا، جيد، ضعيف.</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457200" algn="l"/>
              </a:tabLst>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محاسبة القسم المختص على مستوى انجازه للخطة الموضوعة.</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457200" algn="l"/>
              </a:tabLst>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تأشير مستوى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الانشطة</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التعليمية المقررة في القسم المعني.</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457200" algn="l"/>
              </a:tabLst>
            </a:pP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ابقاء</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العلاقة الطبية مع المرضى.</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457200" algn="l"/>
              </a:tabLst>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منح الامتيازات المادية والمعنوية للعاملين.</a:t>
            </a:r>
            <a:endParaRPr kumimoji="0" lang="ar-SA" sz="24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29" name="Rectangle 1"/>
          <p:cNvSpPr>
            <a:spLocks noChangeArrowheads="1"/>
          </p:cNvSpPr>
          <p:nvPr/>
        </p:nvSpPr>
        <p:spPr bwMode="auto">
          <a:xfrm>
            <a:off x="785786" y="366426"/>
            <a:ext cx="7858180" cy="595883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eaLnBrk="1" fontAlgn="base" latinLnBrk="0" hangingPunct="1">
              <a:lnSpc>
                <a:spcPct val="100000"/>
              </a:lnSpc>
              <a:spcBef>
                <a:spcPct val="0"/>
              </a:spcBef>
              <a:spcAft>
                <a:spcPct val="0"/>
              </a:spcAft>
              <a:buClrTx/>
              <a:buSzTx/>
              <a:buFontTx/>
              <a:buNone/>
              <a:tabLst>
                <a:tab pos="457200" algn="l"/>
              </a:tabLst>
            </a:pP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ومن ناحية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اخرى</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ان</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الكادر الطبي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لايقتصر</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عمله على الخدمات الصحية فقط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وانما</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يمتد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الى</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الجوانب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الاخرى</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الفنية ومنها:</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eaLnBrk="0" fontAlgn="base" latinLnBrk="0" hangingPunct="0">
              <a:lnSpc>
                <a:spcPct val="100000"/>
              </a:lnSpc>
              <a:spcBef>
                <a:spcPct val="0"/>
              </a:spcBef>
              <a:spcAft>
                <a:spcPct val="0"/>
              </a:spcAft>
              <a:buClrTx/>
              <a:buSzTx/>
              <a:buFontTx/>
              <a:buChar char="•"/>
              <a:tabLst>
                <a:tab pos="457200" algn="l"/>
              </a:tabLst>
            </a:pP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المساهمة في رسم سياسة المستشفى (الطويلة، المتوسطة، القصيرة).</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eaLnBrk="0" fontAlgn="base" latinLnBrk="0" hangingPunct="0">
              <a:lnSpc>
                <a:spcPct val="100000"/>
              </a:lnSpc>
              <a:spcBef>
                <a:spcPct val="0"/>
              </a:spcBef>
              <a:spcAft>
                <a:spcPct val="0"/>
              </a:spcAft>
              <a:buClrTx/>
              <a:buSzTx/>
              <a:buFontTx/>
              <a:buChar char="•"/>
              <a:tabLst>
                <a:tab pos="457200" algn="l"/>
              </a:tabLst>
            </a:pP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الحد من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الاشكالات</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والتداخلات.</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eaLnBrk="0" fontAlgn="base" latinLnBrk="0" hangingPunct="0">
              <a:lnSpc>
                <a:spcPct val="100000"/>
              </a:lnSpc>
              <a:spcBef>
                <a:spcPct val="0"/>
              </a:spcBef>
              <a:spcAft>
                <a:spcPct val="0"/>
              </a:spcAft>
              <a:buClrTx/>
              <a:buSzTx/>
              <a:buFontTx/>
              <a:buChar char="•"/>
              <a:tabLst>
                <a:tab pos="457200" algn="l"/>
              </a:tabLst>
            </a:pP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تقديم الاستشارات الفنية في الخدمات الطبية والتمريضية.</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eaLnBrk="0" fontAlgn="base" latinLnBrk="0" hangingPunct="0">
              <a:lnSpc>
                <a:spcPct val="100000"/>
              </a:lnSpc>
              <a:spcBef>
                <a:spcPct val="0"/>
              </a:spcBef>
              <a:spcAft>
                <a:spcPct val="0"/>
              </a:spcAft>
              <a:buClrTx/>
              <a:buSzTx/>
              <a:buFontTx/>
              <a:buChar char="•"/>
              <a:tabLst>
                <a:tab pos="457200" algn="l"/>
              </a:tabLst>
            </a:pP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المشاركة في عمليات الشراء والتعاقد على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الاجهزة</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والمعدات الطبية.</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eaLnBrk="0" fontAlgn="base" latinLnBrk="0" hangingPunct="0">
              <a:lnSpc>
                <a:spcPct val="100000"/>
              </a:lnSpc>
              <a:spcBef>
                <a:spcPct val="0"/>
              </a:spcBef>
              <a:spcAft>
                <a:spcPct val="0"/>
              </a:spcAft>
              <a:buClrTx/>
              <a:buSzTx/>
              <a:buFontTx/>
              <a:buChar char="•"/>
              <a:tabLst>
                <a:tab pos="457200" algn="l"/>
              </a:tabLst>
            </a:pP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دراسة التقارير الطبية للجان الفرعية والمساعدة في اتخاذ القرارات الصحيحة.</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eaLnBrk="0" fontAlgn="base" latinLnBrk="0" hangingPunct="0">
              <a:lnSpc>
                <a:spcPct val="100000"/>
              </a:lnSpc>
              <a:spcBef>
                <a:spcPct val="0"/>
              </a:spcBef>
              <a:spcAft>
                <a:spcPct val="0"/>
              </a:spcAft>
              <a:buClrTx/>
              <a:buSzTx/>
              <a:buFontTx/>
              <a:buChar char="•"/>
              <a:tabLst>
                <a:tab pos="457200" algn="l"/>
              </a:tabLst>
            </a:pP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التأكد من التقارير الطبية التي يقدمها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الاطباء</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eaLnBrk="0" fontAlgn="base" latinLnBrk="0" hangingPunct="0">
              <a:lnSpc>
                <a:spcPct val="100000"/>
              </a:lnSpc>
              <a:spcBef>
                <a:spcPct val="0"/>
              </a:spcBef>
              <a:spcAft>
                <a:spcPct val="0"/>
              </a:spcAft>
              <a:buClrTx/>
              <a:buSzTx/>
              <a:buFontTx/>
              <a:buChar char="•"/>
              <a:tabLst>
                <a:tab pos="457200" algn="l"/>
              </a:tabLst>
            </a:pP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المساهمة في تقديم المقترحات المتعلقة بزيادة تحفيز العاملين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والبدعين</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eaLnBrk="0" fontAlgn="base" latinLnBrk="0" hangingPunct="0">
              <a:lnSpc>
                <a:spcPct val="100000"/>
              </a:lnSpc>
              <a:spcBef>
                <a:spcPct val="0"/>
              </a:spcBef>
              <a:spcAft>
                <a:spcPct val="0"/>
              </a:spcAft>
              <a:buClrTx/>
              <a:buSzTx/>
              <a:buFontTx/>
              <a:buNone/>
              <a:tabLst>
                <a:tab pos="457200" algn="l"/>
              </a:tabLst>
            </a:pPr>
            <a:endParaRPr kumimoji="0" lang="en-US" sz="2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30" name="Title 1"/>
          <p:cNvSpPr>
            <a:spLocks noGrp="1"/>
          </p:cNvSpPr>
          <p:nvPr>
            <p:ph type="title"/>
          </p:nvPr>
        </p:nvSpPr>
        <p:spPr>
          <a:xfrm>
            <a:off x="457200" y="274638"/>
            <a:ext cx="8229600" cy="868346"/>
          </a:xfrm>
        </p:spPr>
        <p:style>
          <a:lnRef idx="1">
            <a:schemeClr val="accent5"/>
          </a:lnRef>
          <a:fillRef idx="3">
            <a:schemeClr val="accent5"/>
          </a:fillRef>
          <a:effectRef idx="2">
            <a:schemeClr val="accent5"/>
          </a:effectRef>
          <a:fontRef idx="minor">
            <a:schemeClr val="lt1"/>
          </a:fontRef>
        </p:style>
        <p:txBody>
          <a:bodyPr anchor="t" anchorCtr="1">
            <a:normAutofit/>
          </a:bodyPr>
          <a:lstStyle/>
          <a:p>
            <a:pPr lvl="0" fontAlgn="base">
              <a:spcAft>
                <a:spcPct val="0"/>
              </a:spcAft>
              <a:tabLst>
                <a:tab pos="504825" algn="l"/>
              </a:tabLst>
            </a:pPr>
            <a:r>
              <a:rPr lang="ar-SA" b="1" dirty="0"/>
              <a:t>التمريض عبر التاريخ</a:t>
            </a:r>
            <a:endParaRPr lang="en-US" sz="2000" b="1" dirty="0">
              <a:solidFill>
                <a:schemeClr val="bg1"/>
              </a:solidFill>
              <a:latin typeface="Arial" pitchFamily="34" charset="0"/>
              <a:cs typeface="Arial" pitchFamily="34" charset="0"/>
            </a:endParaRPr>
          </a:p>
        </p:txBody>
      </p:sp>
      <p:sp>
        <p:nvSpPr>
          <p:cNvPr id="1048731" name="Rectangle 1"/>
          <p:cNvSpPr>
            <a:spLocks noChangeArrowheads="1"/>
          </p:cNvSpPr>
          <p:nvPr/>
        </p:nvSpPr>
        <p:spPr bwMode="auto">
          <a:xfrm>
            <a:off x="357158" y="1355900"/>
            <a:ext cx="8501090" cy="512064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tab pos="504825" algn="l"/>
              </a:tabLst>
            </a:pP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مهنة التمريض مهنة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انسانية</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مرت في عدة مراحل عبر العصور القديمة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الى</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الوقت الحاضر وكل مرحلة لها سمات واهتمام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بها</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وتعكس وجهة نظر المجتمع والعاملين فيها حيث تختلف طبيعة العمل من مرحلة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الى</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اخرى</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Lst>
            </a:pP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التمريض في التاريخ القديم: منى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الحفائق</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المعروفة بان مهنة التمريض ترافقت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معلا</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مهنة الطب البشري لكون خدمة المريض هي حالة مكملة لعملية العلاج التي ابتدأ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بها</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الطبيب وان مهنة التمريض متقدمة قياسا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الى</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تاريخ الطب.</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504825" algn="l"/>
              </a:tabLst>
            </a:pP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وتدل الحضارات التي وجدت في الهند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ان</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كتاب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شاراكا</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وفي سنة (100ق.م) قد حدد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اخلاقيات</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التمريض ومسؤوليات الممرضات وقال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ان</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الطب، الدواء، التمريض، المريض وعلى ضوء ذلك حدد السلوك الذي يجب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ان</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يتبع.</a:t>
            </a:r>
            <a:endParaRPr kumimoji="0" lang="ar-SA" sz="2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32" name="Rectangle 1"/>
          <p:cNvSpPr>
            <a:spLocks noChangeArrowheads="1"/>
          </p:cNvSpPr>
          <p:nvPr/>
        </p:nvSpPr>
        <p:spPr bwMode="auto">
          <a:xfrm>
            <a:off x="428596" y="-72798"/>
            <a:ext cx="8429684" cy="649223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tab pos="504825" algn="l"/>
              </a:tabLst>
            </a:pP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الوقائع التاريخية في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اوربا</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تشير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ان</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الطب والتمريض من خلال المراسلات بين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ابراهما</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في الهند وحضارة العرب في الجزيرة العربية حيث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ان</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كافة الحضارات العربية، الهندية،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والاوربية</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والفرعونية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والاشورية</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والبابلية قدمت الطبيب في الصدارة على بقية المجتمع واعتبر الممرضة بحنانها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كالام</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504825" algn="l"/>
              </a:tabLst>
            </a:pP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وقد اعتمدت كثير من هذه الحضارات في معالجة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الاطراف</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بالسحر ومتصلة بالشياطين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ان</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سقراط منذ هذا الادعاء قال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ان</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المرض هو خلل في احد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اعضاء</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الجسم وقام بعلاج المرضى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باحد</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الغرف واعتبرت مثل العيادات الحالية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واكد</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على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ان</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كل طبيب يقوم بعملية يحتاج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الى</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المساعدة من قبل ذوي المريض من النساء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او</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من الخدم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اما</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القابلات من النساء فكانت مهنة متوارثة عن العائلة.</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Lst>
            </a:pP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التمريض في العصر المسيحي: بعد انتشار التعاليم المسيحية بدأت واضحة العناية بالمرضى حيث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ان</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التعاليم الدينية تؤكد على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ان</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الجميع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اخوة</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ويجب على كافة الناس تقديم المساعدة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او</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العناية لمن هو بحاجة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اليها</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ولا يقتصر على الطبيب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او</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الخدم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وانما</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تعتمد على جميع الناس وقد شاركت المرأة بدور متميز في هذا المجال وهي خدمة المرضى. وفي عام 1639 ظهرت ثلاث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اخوات</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في شارع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اغسطين</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في فرنسا وهذه المجموعة تقدم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الخدمكات</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وخاصة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اثناء</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البرد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او</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المجاعة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او</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المعازين</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وهذا العمل لم يقتصر على فرنسا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وانما</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انتقلت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الى</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الهند. ويمكن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الاشارة</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الى</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ابرزظ</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الاعمال</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بهذا المجال هي فلورنس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تاينجيل</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وقد تم اختيار اسمها من مدينة في ايطاليا وهي تجيد اللغة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الالمانية</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والانكليزية والايطالية والفرنسية وقد بدأت هوايتها بتقديم المساعدة للمرضى وهي في سن التاسعة وعندما بلغت 24 سنة قررت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ان</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تأخد</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مهنة التمريض مهنة لها. وفد زارت عدد كبير من الدول وقدمت المساعدة الطبية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الامر</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الذي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اد</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=ى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الى</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تخفيض نسبة الوفيات وكان يطلق عليها (الفتاة المصباح)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لانها</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كانت تحمل مصباح صغير وتسير في الظلمة لتتفقد المرضى. وكانت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اول</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من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اسس</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مدرسة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للتمرض</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وذلك عام 1860.</a:t>
            </a:r>
            <a:endParaRPr kumimoji="0" lang="ar-SA" sz="20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33" name="Title 1"/>
          <p:cNvSpPr>
            <a:spLocks noGrp="1"/>
          </p:cNvSpPr>
          <p:nvPr>
            <p:ph type="title"/>
          </p:nvPr>
        </p:nvSpPr>
        <p:spPr>
          <a:xfrm>
            <a:off x="457200" y="274638"/>
            <a:ext cx="8229600" cy="868346"/>
          </a:xfrm>
        </p:spPr>
        <p:style>
          <a:lnRef idx="1">
            <a:schemeClr val="accent5"/>
          </a:lnRef>
          <a:fillRef idx="3">
            <a:schemeClr val="accent5"/>
          </a:fillRef>
          <a:effectRef idx="2">
            <a:schemeClr val="accent5"/>
          </a:effectRef>
          <a:fontRef idx="minor">
            <a:schemeClr val="lt1"/>
          </a:fontRef>
        </p:style>
        <p:txBody>
          <a:bodyPr anchor="t" anchorCtr="1">
            <a:normAutofit/>
          </a:bodyPr>
          <a:lstStyle/>
          <a:p>
            <a:pPr lvl="0" fontAlgn="base">
              <a:spcAft>
                <a:spcPct val="0"/>
              </a:spcAft>
              <a:tabLst>
                <a:tab pos="504825" algn="l"/>
              </a:tabLst>
            </a:pPr>
            <a:r>
              <a:rPr lang="ar-IQ" b="1" dirty="0"/>
              <a:t>التمريض في عصر </a:t>
            </a:r>
            <a:r>
              <a:rPr lang="ar-IQ" b="1" dirty="0" err="1"/>
              <a:t>الاسلام</a:t>
            </a:r>
            <a:endParaRPr lang="en-US" sz="2000" b="1" dirty="0">
              <a:solidFill>
                <a:schemeClr val="bg1"/>
              </a:solidFill>
              <a:latin typeface="Arial" pitchFamily="34" charset="0"/>
              <a:cs typeface="Arial" pitchFamily="34" charset="0"/>
            </a:endParaRPr>
          </a:p>
        </p:txBody>
      </p:sp>
      <p:sp>
        <p:nvSpPr>
          <p:cNvPr id="1048734" name="Rectangle 1"/>
          <p:cNvSpPr>
            <a:spLocks noChangeArrowheads="1"/>
          </p:cNvSpPr>
          <p:nvPr/>
        </p:nvSpPr>
        <p:spPr bwMode="auto">
          <a:xfrm>
            <a:off x="500034" y="1533880"/>
            <a:ext cx="7929554" cy="491744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tab pos="962025" algn="l"/>
              </a:tabLst>
            </a:pPr>
            <a:r>
              <a:rPr kumimoji="0" lang="ar-IQ" sz="32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بعد انتشار الدعوة </a:t>
            </a:r>
            <a:r>
              <a:rPr kumimoji="0" lang="ar-IQ" sz="32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الاسلامية</a:t>
            </a:r>
            <a:r>
              <a:rPr kumimoji="0" lang="ar-IQ" sz="32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وما جاء </a:t>
            </a:r>
            <a:r>
              <a:rPr kumimoji="0" lang="ar-IQ" sz="32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به</a:t>
            </a:r>
            <a:r>
              <a:rPr kumimoji="0" lang="ar-IQ" sz="32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سيد المرسلين محمد (ص) من النظر </a:t>
            </a:r>
            <a:r>
              <a:rPr kumimoji="0" lang="ar-IQ" sz="32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الى</a:t>
            </a:r>
            <a:r>
              <a:rPr kumimoji="0" lang="ar-IQ" sz="32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المظلوم والضعيف وبدأت الحروب لنشر الدعوة </a:t>
            </a:r>
            <a:r>
              <a:rPr kumimoji="0" lang="ar-IQ" sz="32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الاسلامية</a:t>
            </a:r>
            <a:r>
              <a:rPr kumimoji="0" lang="ar-IQ" sz="32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كانت النساء المسلمات يرافقن المسلمين </a:t>
            </a:r>
            <a:r>
              <a:rPr kumimoji="0" lang="ar-IQ" sz="32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اثناء</a:t>
            </a:r>
            <a:r>
              <a:rPr kumimoji="0" lang="ar-IQ" sz="32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الحرب. </a:t>
            </a:r>
            <a:r>
              <a:rPr kumimoji="0" lang="ar-IQ" sz="32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وامثلة</a:t>
            </a:r>
            <a:r>
              <a:rPr kumimoji="0" lang="ar-IQ" sz="32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على كثير منهن (</a:t>
            </a:r>
            <a:r>
              <a:rPr kumimoji="0" lang="ar-IQ" sz="32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ام</a:t>
            </a:r>
            <a:r>
              <a:rPr kumimoji="0" lang="ar-IQ" sz="32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IQ" sz="32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الاسبات</a:t>
            </a:r>
            <a:r>
              <a:rPr kumimoji="0" lang="ar-IQ" sz="32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IQ" sz="32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او</a:t>
            </a:r>
            <a:r>
              <a:rPr kumimoji="0" lang="ar-IQ" sz="32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IQ" sz="32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الاواسي</a:t>
            </a:r>
            <a:r>
              <a:rPr kumimoji="0" lang="ar-IQ" sz="32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لعلاج الجرحى وتجبير العظام وغيرها ومنهن:</a:t>
            </a:r>
            <a:endParaRPr kumimoji="0" lang="en-US" sz="3200" b="0" i="0" u="none" strike="noStrike" cap="none" normalizeH="0" baseline="0" dirty="0">
              <a:ln>
                <a:noFill/>
              </a:ln>
              <a:solidFill>
                <a:schemeClr val="tx1"/>
              </a:solidFill>
              <a:effectLst/>
              <a:latin typeface="Arial" pitchFamily="34" charset="0"/>
              <a:cs typeface="Arial" pitchFamily="34" charset="0"/>
            </a:endParaRPr>
          </a:p>
          <a:p>
            <a:pPr marL="457200" marR="0" lvl="1" indent="0" algn="justLow" defTabSz="914400" rtl="1" eaLnBrk="0" fontAlgn="base" latinLnBrk="0" hangingPunct="0">
              <a:lnSpc>
                <a:spcPct val="100000"/>
              </a:lnSpc>
              <a:spcBef>
                <a:spcPct val="0"/>
              </a:spcBef>
              <a:spcAft>
                <a:spcPct val="0"/>
              </a:spcAft>
              <a:buClrTx/>
              <a:buSzTx/>
              <a:buFontTx/>
              <a:buAutoNum type="arabic1Minus"/>
              <a:tabLst>
                <a:tab pos="962025" algn="l"/>
              </a:tabLst>
            </a:pPr>
            <a:r>
              <a:rPr kumimoji="0" lang="ar-IQ" sz="32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امينة</a:t>
            </a:r>
            <a:r>
              <a:rPr kumimoji="0" lang="ar-IQ" sz="32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بنت قيس الغفاري</a:t>
            </a:r>
            <a:endParaRPr kumimoji="0" lang="en-US" sz="3200" b="0" i="0" u="none" strike="noStrike" cap="none" normalizeH="0" baseline="0" dirty="0">
              <a:ln>
                <a:noFill/>
              </a:ln>
              <a:solidFill>
                <a:schemeClr val="tx1"/>
              </a:solidFill>
              <a:effectLst/>
              <a:latin typeface="Arial" pitchFamily="34" charset="0"/>
              <a:cs typeface="Arial" pitchFamily="34" charset="0"/>
            </a:endParaRPr>
          </a:p>
          <a:p>
            <a:pPr marL="457200" marR="0" lvl="1" indent="0" algn="justLow" defTabSz="914400" rtl="1" eaLnBrk="0" fontAlgn="base" latinLnBrk="0" hangingPunct="0">
              <a:lnSpc>
                <a:spcPct val="100000"/>
              </a:lnSpc>
              <a:spcBef>
                <a:spcPct val="0"/>
              </a:spcBef>
              <a:spcAft>
                <a:spcPct val="0"/>
              </a:spcAft>
              <a:buClrTx/>
              <a:buSzTx/>
              <a:buFontTx/>
              <a:buAutoNum type="arabic1Minus"/>
              <a:tabLst>
                <a:tab pos="962025" algn="l"/>
              </a:tabLst>
            </a:pPr>
            <a:r>
              <a:rPr kumimoji="0" lang="ar-IQ" sz="32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نسيبة بنت كعب </a:t>
            </a:r>
            <a:r>
              <a:rPr kumimoji="0" lang="ar-IQ" sz="32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المازنية</a:t>
            </a:r>
            <a:endParaRPr kumimoji="0" lang="en-US" sz="3200" b="0" i="0" u="none" strike="noStrike" cap="none" normalizeH="0" baseline="0" dirty="0">
              <a:ln>
                <a:noFill/>
              </a:ln>
              <a:solidFill>
                <a:schemeClr val="tx1"/>
              </a:solidFill>
              <a:effectLst/>
              <a:latin typeface="Arial" pitchFamily="34" charset="0"/>
              <a:cs typeface="Arial" pitchFamily="34" charset="0"/>
            </a:endParaRPr>
          </a:p>
          <a:p>
            <a:pPr marL="457200" marR="0" lvl="1" indent="0" algn="justLow" defTabSz="914400" rtl="1" eaLnBrk="0" fontAlgn="base" latinLnBrk="0" hangingPunct="0">
              <a:lnSpc>
                <a:spcPct val="100000"/>
              </a:lnSpc>
              <a:spcBef>
                <a:spcPct val="0"/>
              </a:spcBef>
              <a:spcAft>
                <a:spcPct val="0"/>
              </a:spcAft>
              <a:buClrTx/>
              <a:buSzTx/>
              <a:buFontTx/>
              <a:buAutoNum type="arabic1Minus"/>
              <a:tabLst>
                <a:tab pos="962025" algn="l"/>
              </a:tabLst>
            </a:pPr>
            <a:r>
              <a:rPr kumimoji="0" lang="ar-IQ" sz="32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ام</a:t>
            </a:r>
            <a:r>
              <a:rPr kumimoji="0" lang="ar-IQ" sz="32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عطية </a:t>
            </a:r>
            <a:r>
              <a:rPr kumimoji="0" lang="ar-IQ" sz="32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الانصارية</a:t>
            </a:r>
            <a:endParaRPr kumimoji="0" lang="en-US" sz="3200" b="0" i="0" u="none" strike="noStrike" cap="none" normalizeH="0" baseline="0" dirty="0">
              <a:ln>
                <a:noFill/>
              </a:ln>
              <a:solidFill>
                <a:schemeClr val="tx1"/>
              </a:solidFill>
              <a:effectLst/>
              <a:latin typeface="Arial" pitchFamily="34" charset="0"/>
              <a:cs typeface="Arial" pitchFamily="34" charset="0"/>
            </a:endParaRPr>
          </a:p>
          <a:p>
            <a:pPr marL="457200" marR="0" lvl="1" indent="0" algn="justLow" defTabSz="914400" rtl="1" eaLnBrk="0" fontAlgn="base" latinLnBrk="0" hangingPunct="0">
              <a:lnSpc>
                <a:spcPct val="100000"/>
              </a:lnSpc>
              <a:spcBef>
                <a:spcPct val="0"/>
              </a:spcBef>
              <a:spcAft>
                <a:spcPct val="0"/>
              </a:spcAft>
              <a:buClrTx/>
              <a:buSzTx/>
              <a:buFontTx/>
              <a:buAutoNum type="arabic1Minus"/>
              <a:tabLst>
                <a:tab pos="962025" algn="l"/>
              </a:tabLst>
            </a:pPr>
            <a:r>
              <a:rPr kumimoji="0" lang="ar-IQ" sz="32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رفيدة</a:t>
            </a:r>
            <a:r>
              <a:rPr kumimoji="0" lang="ar-IQ" sz="32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IQ" sz="32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الاسلمية</a:t>
            </a:r>
            <a:endParaRPr kumimoji="0" lang="ar-IQ" sz="32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35" name="Title 1"/>
          <p:cNvSpPr>
            <a:spLocks noGrp="1"/>
          </p:cNvSpPr>
          <p:nvPr>
            <p:ph type="title"/>
          </p:nvPr>
        </p:nvSpPr>
        <p:spPr>
          <a:xfrm>
            <a:off x="457200" y="274638"/>
            <a:ext cx="8229600" cy="868346"/>
          </a:xfrm>
        </p:spPr>
        <p:style>
          <a:lnRef idx="1">
            <a:schemeClr val="accent5"/>
          </a:lnRef>
          <a:fillRef idx="3">
            <a:schemeClr val="accent5"/>
          </a:fillRef>
          <a:effectRef idx="2">
            <a:schemeClr val="accent5"/>
          </a:effectRef>
          <a:fontRef idx="minor">
            <a:schemeClr val="lt1"/>
          </a:fontRef>
        </p:style>
        <p:txBody>
          <a:bodyPr anchor="t" anchorCtr="1">
            <a:normAutofit/>
          </a:bodyPr>
          <a:lstStyle/>
          <a:p>
            <a:pPr lvl="0" fontAlgn="base">
              <a:spcAft>
                <a:spcPct val="0"/>
              </a:spcAft>
              <a:tabLst>
                <a:tab pos="504825" algn="l"/>
              </a:tabLst>
            </a:pPr>
            <a:r>
              <a:rPr lang="ar-IQ" b="1" dirty="0"/>
              <a:t>وظيفة التمريض والممرضة</a:t>
            </a:r>
            <a:endParaRPr lang="en-US" sz="2000" b="1" dirty="0">
              <a:solidFill>
                <a:schemeClr val="bg1"/>
              </a:solidFill>
              <a:latin typeface="Arial" pitchFamily="34" charset="0"/>
              <a:cs typeface="Arial" pitchFamily="34" charset="0"/>
            </a:endParaRPr>
          </a:p>
        </p:txBody>
      </p:sp>
      <p:sp>
        <p:nvSpPr>
          <p:cNvPr id="1048736" name="Rectangle 1"/>
          <p:cNvSpPr>
            <a:spLocks noChangeArrowheads="1"/>
          </p:cNvSpPr>
          <p:nvPr/>
        </p:nvSpPr>
        <p:spPr bwMode="auto">
          <a:xfrm>
            <a:off x="142844" y="1130611"/>
            <a:ext cx="8786874" cy="588263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tab pos="457200" algn="l"/>
              </a:tabLst>
            </a:pP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رغم الاختلافات في مفهوم التمريض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انه في الحقيقة لا يوجد ابتعادا كثيرا وهو كون هذه المهمة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انسانية</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ومساعدة في تهيئة ظروف الشفاء للمرضى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وانما</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الاختلاف في المفهوم ينتج من وجهات النظر التي يتعلق منها في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ابراز</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مؤشر محدد من مؤشرات هذه المهنة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الانسانية</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النبيلة.</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457200" algn="l"/>
              </a:tabLst>
            </a:pP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وهنالك عدد من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التعاريف</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اهمها</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ان</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مهنة التمريض هي علم وفن ومهارة يتم من خلالها تقديم الخدمات الصحية للمجتمع فهي علم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لانها</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تعتمد على كثير من العلوم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الاساسية</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كعلم التشريح ووظائف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الاعضاء</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وهي فن ومهارة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لانها</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تتطلب دقة العمل وسرعة البديهية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والاداء</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المخلص.</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457200" algn="l"/>
              </a:tabLst>
            </a:pP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يتم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الاستننتاج</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من هذا التعريف:</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457200" algn="l"/>
              </a:tabLst>
            </a:pP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كونها علم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لانها</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تستند على قواعد علمية</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457200" algn="l"/>
              </a:tabLst>
            </a:pP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كونها مهمة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انسانية</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ورغبة حقيقية في مساعدة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الاخرين</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457200" algn="l"/>
              </a:tabLst>
            </a:pP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تستوجب ممن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باداء</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هذا العمل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ان</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يتسم بمعطيات علمية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واخلاقية</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وقدرة على الاستجابة السريعة لكل حالة طارئة.</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457200" algn="l"/>
              </a:tabLst>
            </a:pP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لا تنحصر مهنة التمريض في متابعة انجاز الحالة العلاجية ولكن تمتد للمساهمة في حملات الوقاية من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الامراض</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457200" algn="l"/>
              </a:tabLst>
            </a:pP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ومن هنا يتم تعريف الممرضة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بانها</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(الشخص المؤهل فنيا لتقديم الخدمات الصحية في مجال العناية بالمريض ومساعدته على الشفاء والمحافظة على صحة الفرد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الجسمسية</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والنفسية وكذلك وقاية الفرد من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الامراض</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457200" algn="l"/>
              </a:tabLst>
            </a:pP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وعرف كذلك (هي الشخص المهني المؤهل لتقديم الخدمة الصحية في العناية التمريضية والتحكم بالمرض والوقاية منه مع رفع المستوى الصحي من خلال التوعية الصحية وكذلك التغلب على مشكلات واحتياجات المريض الجسمية والنفسية والاجتماعية.</a:t>
            </a:r>
            <a:endParaRPr kumimoji="0" lang="ar-IQ" sz="20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37" name="Rectangle 1"/>
          <p:cNvSpPr>
            <a:spLocks noChangeArrowheads="1"/>
          </p:cNvSpPr>
          <p:nvPr/>
        </p:nvSpPr>
        <p:spPr bwMode="auto">
          <a:xfrm>
            <a:off x="785786" y="433100"/>
            <a:ext cx="8000992" cy="553973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tab pos="504825" algn="l"/>
              </a:tabLst>
            </a:pPr>
            <a:r>
              <a:rPr kumimoji="0" lang="ar-IQ" sz="2800" b="1"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ويتم الاستنتاج من هذا التعريف:</a:t>
            </a:r>
            <a:endParaRPr kumimoji="0" lang="ar-SA" sz="2800" b="1"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endParaRPr>
          </a:p>
          <a:p>
            <a:pPr marL="0" marR="0" lvl="0" indent="0" algn="justLow" defTabSz="914400" rtl="1" eaLnBrk="1" fontAlgn="base" latinLnBrk="0" hangingPunct="1">
              <a:lnSpc>
                <a:spcPct val="100000"/>
              </a:lnSpc>
              <a:spcBef>
                <a:spcPct val="0"/>
              </a:spcBef>
              <a:spcAft>
                <a:spcPct val="0"/>
              </a:spcAft>
              <a:buClrTx/>
              <a:buSzTx/>
              <a:buFontTx/>
              <a:buNone/>
              <a:tabLst>
                <a:tab pos="504825" algn="l"/>
              </a:tabLst>
            </a:pP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Lst>
            </a:pP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يشترط </a:t>
            </a:r>
            <a:r>
              <a:rPr kumimoji="0" lang="ar-IQ"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ان</a:t>
            </a: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يكون مؤهلا علميا.</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Lst>
            </a:pP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يقوم بانجاز خدمات صحية للمريض</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Lst>
            </a:pP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مساعدة المريض بشكل حقيقي لتجاوز المشكلات النفسية والاجتماعية.</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Lst>
            </a:pP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يتطلب ممن يقوم بهذه المهنة </a:t>
            </a:r>
            <a:r>
              <a:rPr kumimoji="0" lang="ar-IQ"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ان</a:t>
            </a: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يتسم بصفات </a:t>
            </a:r>
            <a:r>
              <a:rPr kumimoji="0" lang="ar-IQ"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اخلاقية</a:t>
            </a: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Lst>
            </a:pP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المساهمة في رقع المستوى الصحي للمواطنين.</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Lst>
            </a:pP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اتسامها بالصبر لما تعرضه هذه المهنة من مشقة عالية ومتغيرات نفسية وسلوكية.</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Lst>
            </a:pP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تعزيز الثقة النفسية لدى المريض وقدرته على الشفاء.</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Lst>
            </a:pP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العمل على نشر قواعد النظام الصحي والاحترام في التعامل بين العاملين في المستشفى مع ذوي المريض.</a:t>
            </a:r>
            <a:endParaRPr kumimoji="0" lang="ar-IQ" sz="2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7" name="AutoShape 2"/>
          <p:cNvSpPr>
            <a:spLocks noChangeArrowheads="1"/>
          </p:cNvSpPr>
          <p:nvPr/>
        </p:nvSpPr>
        <p:spPr bwMode="auto">
          <a:xfrm>
            <a:off x="4071934" y="428604"/>
            <a:ext cx="4714900" cy="595313"/>
          </a:xfrm>
          <a:prstGeom prst="bevel">
            <a:avLst>
              <a:gd name="adj" fmla="val 12500"/>
            </a:avLst>
          </a:prstGeom>
          <a:gradFill rotWithShape="1">
            <a:gsLst>
              <a:gs pos="0">
                <a:srgbClr val="FBE4AE"/>
              </a:gs>
              <a:gs pos="13000">
                <a:srgbClr val="BD922A"/>
              </a:gs>
              <a:gs pos="21001">
                <a:srgbClr val="BD922A"/>
              </a:gs>
              <a:gs pos="63000">
                <a:srgbClr val="FBE4AE"/>
              </a:gs>
              <a:gs pos="67000">
                <a:srgbClr val="BD922A"/>
              </a:gs>
              <a:gs pos="69000">
                <a:srgbClr val="835E17"/>
              </a:gs>
              <a:gs pos="82001">
                <a:srgbClr val="A28949"/>
              </a:gs>
              <a:gs pos="100000">
                <a:srgbClr val="FAE3B7"/>
              </a:gs>
            </a:gsLst>
            <a:lin ang="2700000" scaled="1"/>
          </a:gradFill>
          <a:ln w="9525">
            <a:solidFill>
              <a:srgbClr val="000000"/>
            </a:solidFill>
            <a:miter lim="800000"/>
            <a:headEnd/>
            <a:tailEnd/>
          </a:ln>
          <a:effectLst>
            <a:outerShdw sy="-50000" kx="2453608" rotWithShape="0">
              <a:srgbClr val="808080">
                <a:alpha val="50000"/>
              </a:srgbClr>
            </a:outerShdw>
          </a:effectLst>
        </p:spPr>
        <p:txBody>
          <a:bodyPr vert="horz" wrap="square" lIns="91440" tIns="45720" rIns="91440" bIns="45720" numCol="1" anchor="t" anchorCtr="0" compatLnSpc="1">
            <a:prstTxWarp prst="textNoShape">
              <a:avLst/>
            </a:prstTxWarp>
          </a:bodyPr>
          <a:lstStyle/>
          <a:p>
            <a:pPr marL="0" marR="1143000" lvl="0" indent="0" algn="just" defTabSz="914400" rtl="1" eaLnBrk="1" fontAlgn="base" latinLnBrk="0" hangingPunct="1">
              <a:lnSpc>
                <a:spcPct val="100000"/>
              </a:lnSpc>
              <a:spcBef>
                <a:spcPct val="0"/>
              </a:spcBef>
              <a:spcAft>
                <a:spcPts val="1000"/>
              </a:spcAft>
              <a:buClrTx/>
              <a:buSzTx/>
              <a:buFont typeface="Times New Roman" pitchFamily="18" charset="0"/>
              <a:buChar char="‌"/>
            </a:pPr>
            <a:r>
              <a:rPr kumimoji="0" lang="ar-SA" sz="2400" b="1" i="0" u="none" strike="noStrike" cap="none" normalizeH="0" baseline="0">
                <a:ln>
                  <a:noFill/>
                </a:ln>
                <a:solidFill>
                  <a:schemeClr val="tx1"/>
                </a:solidFill>
                <a:effectLst/>
                <a:latin typeface="Simplified Arabic" pitchFamily="18" charset="-78"/>
                <a:ea typeface="Arial" pitchFamily="34" charset="0"/>
                <a:cs typeface="Simplified Arabic" pitchFamily="18" charset="-78"/>
              </a:rPr>
              <a:t>الفكرة المركزية </a:t>
            </a:r>
            <a:r>
              <a:rPr kumimoji="0" lang="en-US" sz="2400" b="1" i="0" u="none" strike="noStrike" cap="none" normalizeH="0" baseline="0">
                <a:ln>
                  <a:noFill/>
                </a:ln>
                <a:solidFill>
                  <a:schemeClr val="tx1"/>
                </a:solidFill>
                <a:effectLst/>
                <a:latin typeface="Times New Roman" pitchFamily="18" charset="0"/>
                <a:ea typeface="Arial" pitchFamily="34" charset="0"/>
                <a:cs typeface="Simplified Arabic" pitchFamily="18" charset="-78"/>
              </a:rPr>
              <a:t>central Idea</a:t>
            </a:r>
            <a:r>
              <a:rPr kumimoji="0" lang="en-US" sz="2400" b="1" i="0" u="none" strike="noStrike" cap="none" normalizeH="0" baseline="0">
                <a:ln>
                  <a:noFill/>
                </a:ln>
                <a:solidFill>
                  <a:schemeClr val="tx1"/>
                </a:solidFill>
                <a:effectLst/>
                <a:latin typeface="Simplified Arabic" pitchFamily="18" charset="-78"/>
                <a:ea typeface="Arial" pitchFamily="34" charset="0"/>
                <a:cs typeface="Simplified Arabic" pitchFamily="18" charset="-78"/>
              </a:rPr>
              <a:t>:</a:t>
            </a:r>
            <a:endParaRPr kumimoji="0" lang="en-US" sz="2400" b="1" i="0" u="none" strike="noStrike" cap="none" normalizeH="0" baseline="0">
              <a:ln>
                <a:noFill/>
              </a:ln>
              <a:solidFill>
                <a:schemeClr val="tx1"/>
              </a:solidFill>
              <a:effectLst/>
              <a:latin typeface="Times New Roman" pitchFamily="18" charset="0"/>
              <a:ea typeface="Arial" pitchFamily="34" charset="0"/>
              <a:cs typeface="Simplified Arabic" pitchFamily="18" charset="-78"/>
            </a:endParaRPr>
          </a:p>
          <a:p>
            <a:pPr marL="0" marR="0" lvl="0" indent="0" algn="r" defTabSz="914400" rtl="1" eaLnBrk="1" fontAlgn="base" latinLnBrk="0" hangingPunct="1">
              <a:lnSpc>
                <a:spcPct val="100000"/>
              </a:lnSpc>
              <a:spcBef>
                <a:spcPct val="0"/>
              </a:spcBef>
              <a:spcAft>
                <a:spcPct val="0"/>
              </a:spcAft>
              <a:buClrTx/>
              <a:buSzTx/>
              <a:buFontTx/>
              <a:buNone/>
            </a:pPr>
            <a:endParaRPr kumimoji="0" lang="ar-SA" sz="2400" b="0" i="0" u="none" strike="noStrike" cap="none" normalizeH="0" baseline="0">
              <a:ln>
                <a:noFill/>
              </a:ln>
              <a:solidFill>
                <a:schemeClr val="tx1"/>
              </a:solidFill>
              <a:effectLst/>
              <a:latin typeface="Arial" pitchFamily="34" charset="0"/>
              <a:cs typeface="Arial" pitchFamily="34" charset="0"/>
            </a:endParaRPr>
          </a:p>
        </p:txBody>
      </p:sp>
      <p:sp>
        <p:nvSpPr>
          <p:cNvPr id="1048608" name="Rectangle 1"/>
          <p:cNvSpPr>
            <a:spLocks noChangeArrowheads="1"/>
          </p:cNvSpPr>
          <p:nvPr/>
        </p:nvSpPr>
        <p:spPr bwMode="auto">
          <a:xfrm>
            <a:off x="642910" y="1142772"/>
            <a:ext cx="4929222" cy="132343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tab pos="457200" algn="l"/>
              </a:tabLst>
            </a:pP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تتضمن الفكرة المركزية دراسة المواضيع التالية:</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1" eaLnBrk="0" fontAlgn="base" latinLnBrk="0" hangingPunct="0">
              <a:lnSpc>
                <a:spcPct val="100000"/>
              </a:lnSpc>
              <a:spcBef>
                <a:spcPct val="0"/>
              </a:spcBef>
              <a:spcAft>
                <a:spcPct val="0"/>
              </a:spcAft>
              <a:buClrTx/>
              <a:buSzTx/>
              <a:buFontTx/>
              <a:buChar char="•"/>
              <a:tabLst>
                <a:tab pos="457200" algn="l"/>
              </a:tabLst>
            </a:pP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التطور التاريخي للخدمات الصحية في العصر اليوناني، العصر الهند، الروماني،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الاسلامي</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1" eaLnBrk="0" fontAlgn="base" latinLnBrk="0" hangingPunct="0">
              <a:lnSpc>
                <a:spcPct val="100000"/>
              </a:lnSpc>
              <a:spcBef>
                <a:spcPct val="0"/>
              </a:spcBef>
              <a:spcAft>
                <a:spcPct val="0"/>
              </a:spcAft>
              <a:buClrTx/>
              <a:buSzTx/>
              <a:buFontTx/>
              <a:buChar char="•"/>
              <a:tabLst>
                <a:tab pos="457200" algn="l"/>
              </a:tabLst>
            </a:pP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تطور الخدمات الصحية في العراق.</a:t>
            </a:r>
            <a:endParaRPr kumimoji="0" lang="ar-IQ" sz="2000" b="0" i="0" u="none" strike="noStrike" cap="none" normalizeH="0" baseline="0" dirty="0">
              <a:ln>
                <a:noFill/>
              </a:ln>
              <a:solidFill>
                <a:schemeClr val="tx1"/>
              </a:solidFill>
              <a:effectLst/>
              <a:latin typeface="Arial" pitchFamily="34" charset="0"/>
              <a:cs typeface="Arial" pitchFamily="34" charset="0"/>
            </a:endParaRPr>
          </a:p>
        </p:txBody>
      </p:sp>
      <p:sp>
        <p:nvSpPr>
          <p:cNvPr id="1048609" name="AutoShape 2"/>
          <p:cNvSpPr>
            <a:spLocks noChangeArrowheads="1"/>
          </p:cNvSpPr>
          <p:nvPr/>
        </p:nvSpPr>
        <p:spPr bwMode="auto">
          <a:xfrm>
            <a:off x="4000496" y="2743200"/>
            <a:ext cx="4786346" cy="595313"/>
          </a:xfrm>
          <a:prstGeom prst="bevel">
            <a:avLst>
              <a:gd name="adj" fmla="val 12500"/>
            </a:avLst>
          </a:prstGeom>
          <a:gradFill rotWithShape="1">
            <a:gsLst>
              <a:gs pos="0">
                <a:srgbClr val="FBE4AE"/>
              </a:gs>
              <a:gs pos="13000">
                <a:srgbClr val="BD922A"/>
              </a:gs>
              <a:gs pos="21001">
                <a:srgbClr val="BD922A"/>
              </a:gs>
              <a:gs pos="63000">
                <a:srgbClr val="FBE4AE"/>
              </a:gs>
              <a:gs pos="67000">
                <a:srgbClr val="BD922A"/>
              </a:gs>
              <a:gs pos="69000">
                <a:srgbClr val="835E17"/>
              </a:gs>
              <a:gs pos="82001">
                <a:srgbClr val="A28949"/>
              </a:gs>
              <a:gs pos="100000">
                <a:srgbClr val="FAE3B7"/>
              </a:gs>
            </a:gsLst>
            <a:lin ang="2700000" scaled="1"/>
          </a:gradFill>
          <a:ln w="9525">
            <a:solidFill>
              <a:srgbClr val="000000"/>
            </a:solidFill>
            <a:miter lim="800000"/>
            <a:headEnd/>
            <a:tailEnd/>
          </a:ln>
          <a:effectLst>
            <a:outerShdw sy="-50000" kx="2453608" rotWithShape="0">
              <a:srgbClr val="808080">
                <a:alpha val="50000"/>
              </a:srgbClr>
            </a:outerShdw>
          </a:effectLst>
        </p:spPr>
        <p:txBody>
          <a:bodyPr vert="horz" wrap="square" lIns="91440" tIns="45720" rIns="91440" bIns="45720" numCol="1" anchor="t" anchorCtr="0" compatLnSpc="1">
            <a:prstTxWarp prst="textNoShape">
              <a:avLst/>
            </a:prstTxWarp>
          </a:bodyPr>
          <a:lstStyle/>
          <a:p>
            <a:pPr marL="0" marR="1143000" lvl="0" indent="0" algn="just" defTabSz="914400" rtl="1" eaLnBrk="1" fontAlgn="base" latinLnBrk="0" hangingPunct="1">
              <a:lnSpc>
                <a:spcPct val="100000"/>
              </a:lnSpc>
              <a:spcBef>
                <a:spcPct val="0"/>
              </a:spcBef>
              <a:spcAft>
                <a:spcPts val="1000"/>
              </a:spcAft>
              <a:buClrTx/>
              <a:buSzTx/>
              <a:buFont typeface="Times New Roman" pitchFamily="18" charset="0"/>
              <a:buChar char="‌"/>
            </a:pPr>
            <a:r>
              <a:rPr kumimoji="0" lang="ar-SA" sz="2400" b="1" i="0" u="none" strike="noStrike" cap="none" normalizeH="0" baseline="0">
                <a:ln>
                  <a:noFill/>
                </a:ln>
                <a:solidFill>
                  <a:schemeClr val="tx1"/>
                </a:solidFill>
                <a:effectLst/>
                <a:latin typeface="Simplified Arabic" pitchFamily="18" charset="-78"/>
                <a:ea typeface="Arial" pitchFamily="34" charset="0"/>
                <a:cs typeface="Simplified Arabic" pitchFamily="18" charset="-78"/>
              </a:rPr>
              <a:t>اهداف الوحدة: </a:t>
            </a:r>
            <a:r>
              <a:rPr kumimoji="0" lang="en-US" sz="2400" b="1" i="0" u="none" strike="noStrike" cap="none" normalizeH="0" baseline="0">
                <a:ln>
                  <a:noFill/>
                </a:ln>
                <a:solidFill>
                  <a:schemeClr val="tx1"/>
                </a:solidFill>
                <a:effectLst/>
                <a:latin typeface="Times New Roman" pitchFamily="18" charset="0"/>
                <a:ea typeface="Arial" pitchFamily="34" charset="0"/>
                <a:cs typeface="Simplified Arabic" pitchFamily="18" charset="-78"/>
              </a:rPr>
              <a:t>(objectives)</a:t>
            </a:r>
            <a:r>
              <a:rPr kumimoji="0" lang="en-US" sz="2400" b="1" i="0" u="none" strike="noStrike" cap="none" normalizeH="0" baseline="0">
                <a:ln>
                  <a:noFill/>
                </a:ln>
                <a:solidFill>
                  <a:schemeClr val="tx1"/>
                </a:solidFill>
                <a:effectLst/>
                <a:latin typeface="Simplified Arabic" pitchFamily="18" charset="-78"/>
                <a:ea typeface="Arial" pitchFamily="34" charset="0"/>
                <a:cs typeface="Simplified Arabic" pitchFamily="18" charset="-78"/>
              </a:rPr>
              <a:t>:</a:t>
            </a:r>
            <a:endParaRPr kumimoji="0" lang="en-US" sz="2400" b="1" i="0" u="none" strike="noStrike" cap="none" normalizeH="0" baseline="0">
              <a:ln>
                <a:noFill/>
              </a:ln>
              <a:solidFill>
                <a:schemeClr val="tx1"/>
              </a:solidFill>
              <a:effectLst/>
              <a:latin typeface="Times New Roman" pitchFamily="18" charset="0"/>
              <a:ea typeface="Arial" pitchFamily="34" charset="0"/>
              <a:cs typeface="Simplified Arabic" pitchFamily="18" charset="-78"/>
            </a:endParaRPr>
          </a:p>
          <a:p>
            <a:pPr marL="0" marR="0" lvl="0" indent="0" algn="r" defTabSz="914400" rtl="1" eaLnBrk="1" fontAlgn="base" latinLnBrk="0" hangingPunct="1">
              <a:lnSpc>
                <a:spcPct val="100000"/>
              </a:lnSpc>
              <a:spcBef>
                <a:spcPct val="0"/>
              </a:spcBef>
              <a:spcAft>
                <a:spcPct val="0"/>
              </a:spcAft>
              <a:buClrTx/>
              <a:buSzTx/>
              <a:buFontTx/>
              <a:buNone/>
            </a:pPr>
            <a:endParaRPr kumimoji="0" lang="ar-SA" sz="2400" b="0" i="0" u="none" strike="noStrike" cap="none" normalizeH="0" baseline="0">
              <a:ln>
                <a:noFill/>
              </a:ln>
              <a:solidFill>
                <a:schemeClr val="tx1"/>
              </a:solidFill>
              <a:effectLst/>
              <a:latin typeface="Arial" pitchFamily="34" charset="0"/>
              <a:cs typeface="Arial" pitchFamily="34" charset="0"/>
            </a:endParaRPr>
          </a:p>
        </p:txBody>
      </p:sp>
      <p:sp>
        <p:nvSpPr>
          <p:cNvPr id="1048610" name="Rectangle 3"/>
          <p:cNvSpPr>
            <a:spLocks noChangeArrowheads="1"/>
          </p:cNvSpPr>
          <p:nvPr/>
        </p:nvSpPr>
        <p:spPr bwMode="auto">
          <a:xfrm>
            <a:off x="785787" y="3512296"/>
            <a:ext cx="4500594" cy="163121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pP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بعد دراسة الطالب لهذه الوحدة يتوقع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ان</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يكون قادرا على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ان</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pP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اولا</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يتعرف.</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pP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ثانياً: يميز بين.</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pP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ثالثاً: يحدد.</a:t>
            </a:r>
            <a:endParaRPr kumimoji="0" lang="ar-IQ" sz="20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38" name="Title 1"/>
          <p:cNvSpPr>
            <a:spLocks noGrp="1"/>
          </p:cNvSpPr>
          <p:nvPr>
            <p:ph type="title"/>
          </p:nvPr>
        </p:nvSpPr>
        <p:spPr>
          <a:xfrm>
            <a:off x="457200" y="274638"/>
            <a:ext cx="8229600" cy="868346"/>
          </a:xfrm>
        </p:spPr>
        <p:style>
          <a:lnRef idx="1">
            <a:schemeClr val="accent5"/>
          </a:lnRef>
          <a:fillRef idx="3">
            <a:schemeClr val="accent5"/>
          </a:fillRef>
          <a:effectRef idx="2">
            <a:schemeClr val="accent5"/>
          </a:effectRef>
          <a:fontRef idx="minor">
            <a:schemeClr val="lt1"/>
          </a:fontRef>
        </p:style>
        <p:txBody>
          <a:bodyPr anchor="t" anchorCtr="1">
            <a:normAutofit/>
          </a:bodyPr>
          <a:lstStyle/>
          <a:p>
            <a:r>
              <a:rPr lang="ar-IQ" b="1" dirty="0"/>
              <a:t>الهيكلية التنظيمية لهيأة التمريض</a:t>
            </a:r>
            <a:endParaRPr lang="en-US" dirty="0"/>
          </a:p>
        </p:txBody>
      </p:sp>
      <p:sp>
        <p:nvSpPr>
          <p:cNvPr id="1048739" name="Rectangle 1"/>
          <p:cNvSpPr>
            <a:spLocks noChangeArrowheads="1"/>
          </p:cNvSpPr>
          <p:nvPr/>
        </p:nvSpPr>
        <p:spPr bwMode="auto">
          <a:xfrm>
            <a:off x="428596" y="1585669"/>
            <a:ext cx="8358246" cy="258064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tab pos="504825" algn="l"/>
              </a:tabLst>
            </a:pP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يقصد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بها</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المستويات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الادارية</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التي تكون عليها الهيأة التمريضية في المستشفى وما تتحمله هذه من مسؤوليات على كل مستوى محدد.</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504825" algn="l"/>
              </a:tabLst>
            </a:pP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وتعكس الواقع الوظيفي وتكون على النحو التالي:</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Lst>
            </a:pP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رئيسة هيأة التمريض </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Lst>
            </a:pP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مشرفة التمريض</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Lst>
            </a:pP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رئيسة الممرضات في القسم</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Lst>
            </a:pP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الممرضات والممرضون</a:t>
            </a:r>
            <a:endParaRPr kumimoji="0" lang="ar-IQ" sz="2400" b="0" i="0" u="none" strike="noStrike" cap="none" normalizeH="0" baseline="0" dirty="0">
              <a:ln>
                <a:noFill/>
              </a:ln>
              <a:solidFill>
                <a:schemeClr val="tx1"/>
              </a:solidFill>
              <a:effectLst/>
              <a:latin typeface="Arial" pitchFamily="34" charset="0"/>
              <a:cs typeface="Arial" pitchFamily="34" charset="0"/>
            </a:endParaRPr>
          </a:p>
        </p:txBody>
      </p:sp>
      <p:sp>
        <p:nvSpPr>
          <p:cNvPr id="1048740" name="Rectangle 17"/>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ar-SA"/>
          </a:p>
        </p:txBody>
      </p:sp>
      <p:grpSp>
        <p:nvGrpSpPr>
          <p:cNvPr id="2" name=" 2"/>
          <p:cNvGrpSpPr>
            <a:grpSpLocks noChangeAspect="1"/>
          </p:cNvGrpSpPr>
          <p:nvPr/>
        </p:nvGrpSpPr>
        <p:grpSpPr bwMode="auto">
          <a:xfrm>
            <a:off x="500063" y="4357688"/>
            <a:ext cx="7858125" cy="2214562"/>
            <a:chOff x="2085" y="532"/>
            <a:chExt cx="14942" cy="1749"/>
          </a:xfrm>
        </p:grpSpPr>
        <p:cxnSp>
          <p:nvCxnSpPr>
            <p:cNvPr id="117775" name="_s117775"/>
            <p:cNvCxnSpPr>
              <a:cxnSpLocks noChangeShapeType="1"/>
              <a:stCxn id="4294967295" idx="0"/>
              <a:endCxn id="4294967295" idx="2"/>
            </p:cNvCxnSpPr>
            <p:nvPr/>
          </p:nvCxnSpPr>
          <p:spPr bwMode="auto">
            <a:xfrm rot="5400000" flipH="1">
              <a:off x="12605" y="-1766"/>
              <a:ext cx="247" cy="6345"/>
            </a:xfrm>
            <a:prstGeom prst="bentConnector3">
              <a:avLst>
                <a:gd name="adj1" fmla="val 36546"/>
              </a:avLst>
            </a:prstGeom>
            <a:noFill/>
            <a:ln w="28575">
              <a:solidFill>
                <a:srgbClr val="000000"/>
              </a:solidFill>
              <a:miter lim="800000"/>
              <a:headEnd/>
              <a:tailEnd/>
            </a:ln>
            <a:extLst>
              <a:ext uri="{909E8E84-426E-40DD-AFC4-6F175D3DCCD1}">
                <a14:hiddenFill xmlns:a14="http://schemas.microsoft.com/office/drawing/2010/main">
                  <a:noFill/>
                </a14:hiddenFill>
              </a:ext>
            </a:extLst>
          </p:spPr>
        </p:cxnSp>
        <p:cxnSp>
          <p:nvCxnSpPr>
            <p:cNvPr id="117774" name="_s117774"/>
            <p:cNvCxnSpPr>
              <a:cxnSpLocks noChangeShapeType="1"/>
              <a:stCxn id="4294967295" idx="0"/>
              <a:endCxn id="4294967295" idx="2"/>
            </p:cNvCxnSpPr>
            <p:nvPr/>
          </p:nvCxnSpPr>
          <p:spPr bwMode="auto">
            <a:xfrm rot="5400000" flipH="1">
              <a:off x="11335" y="-496"/>
              <a:ext cx="247" cy="3806"/>
            </a:xfrm>
            <a:prstGeom prst="bentConnector3">
              <a:avLst>
                <a:gd name="adj1" fmla="val 36546"/>
              </a:avLst>
            </a:prstGeom>
            <a:noFill/>
            <a:ln w="28575">
              <a:solidFill>
                <a:srgbClr val="000000"/>
              </a:solidFill>
              <a:miter lim="800000"/>
              <a:headEnd/>
              <a:tailEnd/>
            </a:ln>
            <a:extLst>
              <a:ext uri="{909E8E84-426E-40DD-AFC4-6F175D3DCCD1}">
                <a14:hiddenFill xmlns:a14="http://schemas.microsoft.com/office/drawing/2010/main">
                  <a:noFill/>
                </a14:hiddenFill>
              </a:ext>
            </a:extLst>
          </p:spPr>
        </p:cxnSp>
        <p:cxnSp>
          <p:nvCxnSpPr>
            <p:cNvPr id="117773" name="_s117773"/>
            <p:cNvCxnSpPr>
              <a:cxnSpLocks noChangeShapeType="1"/>
              <a:stCxn id="4294967295" idx="0"/>
              <a:endCxn id="4294967295" idx="2"/>
            </p:cNvCxnSpPr>
            <p:nvPr/>
          </p:nvCxnSpPr>
          <p:spPr bwMode="auto">
            <a:xfrm rot="5400000" flipH="1">
              <a:off x="10068" y="771"/>
              <a:ext cx="247" cy="1271"/>
            </a:xfrm>
            <a:prstGeom prst="bentConnector3">
              <a:avLst>
                <a:gd name="adj1" fmla="val 36546"/>
              </a:avLst>
            </a:prstGeom>
            <a:noFill/>
            <a:ln w="28575">
              <a:solidFill>
                <a:srgbClr val="000000"/>
              </a:solidFill>
              <a:miter lim="800000"/>
              <a:headEnd/>
              <a:tailEnd/>
            </a:ln>
            <a:extLst>
              <a:ext uri="{909E8E84-426E-40DD-AFC4-6F175D3DCCD1}">
                <a14:hiddenFill xmlns:a14="http://schemas.microsoft.com/office/drawing/2010/main">
                  <a:noFill/>
                </a14:hiddenFill>
              </a:ext>
            </a:extLst>
          </p:spPr>
        </p:cxnSp>
        <p:cxnSp>
          <p:nvCxnSpPr>
            <p:cNvPr id="117772" name="_s117772"/>
            <p:cNvCxnSpPr>
              <a:cxnSpLocks noChangeShapeType="1"/>
              <a:stCxn id="4294967295" idx="0"/>
              <a:endCxn id="4294967295" idx="2"/>
            </p:cNvCxnSpPr>
            <p:nvPr/>
          </p:nvCxnSpPr>
          <p:spPr bwMode="auto">
            <a:xfrm rot="16200000">
              <a:off x="8798" y="773"/>
              <a:ext cx="247" cy="1268"/>
            </a:xfrm>
            <a:prstGeom prst="bentConnector3">
              <a:avLst>
                <a:gd name="adj1" fmla="val 36546"/>
              </a:avLst>
            </a:prstGeom>
            <a:noFill/>
            <a:ln w="28575">
              <a:solidFill>
                <a:srgbClr val="000000"/>
              </a:solidFill>
              <a:miter lim="800000"/>
              <a:headEnd/>
              <a:tailEnd/>
            </a:ln>
            <a:extLst>
              <a:ext uri="{909E8E84-426E-40DD-AFC4-6F175D3DCCD1}">
                <a14:hiddenFill xmlns:a14="http://schemas.microsoft.com/office/drawing/2010/main">
                  <a:noFill/>
                </a14:hiddenFill>
              </a:ext>
            </a:extLst>
          </p:spPr>
        </p:cxnSp>
        <p:cxnSp>
          <p:nvCxnSpPr>
            <p:cNvPr id="117771" name="_s117771"/>
            <p:cNvCxnSpPr>
              <a:cxnSpLocks noChangeShapeType="1"/>
              <a:stCxn id="4294967295" idx="0"/>
              <a:endCxn id="4294967295" idx="2"/>
            </p:cNvCxnSpPr>
            <p:nvPr/>
          </p:nvCxnSpPr>
          <p:spPr bwMode="auto">
            <a:xfrm rot="16200000">
              <a:off x="7529" y="-496"/>
              <a:ext cx="247" cy="3806"/>
            </a:xfrm>
            <a:prstGeom prst="bentConnector3">
              <a:avLst>
                <a:gd name="adj1" fmla="val 36546"/>
              </a:avLst>
            </a:prstGeom>
            <a:noFill/>
            <a:ln w="28575">
              <a:solidFill>
                <a:srgbClr val="000000"/>
              </a:solidFill>
              <a:miter lim="800000"/>
              <a:headEnd/>
              <a:tailEnd/>
            </a:ln>
            <a:extLst>
              <a:ext uri="{909E8E84-426E-40DD-AFC4-6F175D3DCCD1}">
                <a14:hiddenFill xmlns:a14="http://schemas.microsoft.com/office/drawing/2010/main">
                  <a:noFill/>
                </a14:hiddenFill>
              </a:ext>
            </a:extLst>
          </p:spPr>
        </p:cxnSp>
        <p:cxnSp>
          <p:nvCxnSpPr>
            <p:cNvPr id="117770" name="_s117770"/>
            <p:cNvCxnSpPr>
              <a:cxnSpLocks noChangeShapeType="1"/>
              <a:stCxn id="4294967295" idx="0"/>
              <a:endCxn id="4294967295" idx="2"/>
            </p:cNvCxnSpPr>
            <p:nvPr/>
          </p:nvCxnSpPr>
          <p:spPr bwMode="auto">
            <a:xfrm rot="16200000">
              <a:off x="6261" y="-1764"/>
              <a:ext cx="247" cy="6342"/>
            </a:xfrm>
            <a:prstGeom prst="bentConnector3">
              <a:avLst>
                <a:gd name="adj1" fmla="val 36546"/>
              </a:avLst>
            </a:prstGeom>
            <a:noFill/>
            <a:ln w="28575">
              <a:solidFill>
                <a:srgbClr val="000000"/>
              </a:solidFill>
              <a:miter lim="800000"/>
              <a:headEnd/>
              <a:tailEnd/>
            </a:ln>
            <a:extLst>
              <a:ext uri="{909E8E84-426E-40DD-AFC4-6F175D3DCCD1}">
                <a14:hiddenFill xmlns:a14="http://schemas.microsoft.com/office/drawing/2010/main">
                  <a:noFill/>
                </a14:hiddenFill>
              </a:ext>
            </a:extLst>
          </p:spPr>
        </p:cxnSp>
        <p:sp>
          <p:nvSpPr>
            <p:cNvPr id="3" name="_s117769"/>
            <p:cNvSpPr>
              <a:spLocks noChangeArrowheads="1"/>
            </p:cNvSpPr>
            <p:nvPr/>
          </p:nvSpPr>
          <p:spPr bwMode="auto">
            <a:xfrm>
              <a:off x="8429" y="532"/>
              <a:ext cx="2254" cy="751"/>
            </a:xfrm>
            <a:prstGeom prst="roundRect">
              <a:avLst>
                <a:gd name="adj" fmla="val 16667"/>
              </a:avLst>
            </a:prstGeom>
            <a:solidFill>
              <a:srgbClr val="BBE0E3"/>
            </a:solidFill>
            <a:ln w="9525">
              <a:solidFill>
                <a:srgbClr val="000000"/>
              </a:solidFill>
              <a:round/>
              <a:headEnd/>
              <a:tailEnd/>
            </a:ln>
          </p:spPr>
          <p:txBody>
            <a:bodyPr vert="horz" wrap="square" lIns="0" tIns="0" rIns="0" bIns="0" numCol="1" anchor="ctr" anchorCtr="0" compatLnSpc="1">
              <a:prstTxWarp prst="textNoShape">
                <a:avLst/>
              </a:prstTxWarp>
            </a:bodyPr>
            <a:lstStyle/>
            <a:p>
              <a:endParaRPr lang="ar-IQ"/>
            </a:p>
          </p:txBody>
        </p:sp>
        <p:sp>
          <p:nvSpPr>
            <p:cNvPr id="4" name="_s117768"/>
            <p:cNvSpPr>
              <a:spLocks noChangeArrowheads="1"/>
            </p:cNvSpPr>
            <p:nvPr/>
          </p:nvSpPr>
          <p:spPr bwMode="auto">
            <a:xfrm>
              <a:off x="2085" y="1530"/>
              <a:ext cx="2254" cy="751"/>
            </a:xfrm>
            <a:prstGeom prst="roundRect">
              <a:avLst>
                <a:gd name="adj" fmla="val 16667"/>
              </a:avLst>
            </a:prstGeom>
            <a:solidFill>
              <a:srgbClr val="BBE0E3"/>
            </a:solidFill>
            <a:ln w="9525">
              <a:solidFill>
                <a:srgbClr val="000000"/>
              </a:solidFill>
              <a:round/>
              <a:headEnd/>
              <a:tailEnd/>
            </a:ln>
          </p:spPr>
          <p:txBody>
            <a:bodyPr vert="horz" wrap="square" lIns="0" tIns="0" rIns="0" bIns="0" numCol="1" anchor="ctr" anchorCtr="0" compatLnSpc="1">
              <a:prstTxWarp prst="textNoShape">
                <a:avLst/>
              </a:prstTxWarp>
            </a:bodyPr>
            <a:lstStyle/>
            <a:p>
              <a:endParaRPr lang="ar-IQ"/>
            </a:p>
          </p:txBody>
        </p:sp>
        <p:sp>
          <p:nvSpPr>
            <p:cNvPr id="5" name="_s117767"/>
            <p:cNvSpPr>
              <a:spLocks noChangeArrowheads="1"/>
            </p:cNvSpPr>
            <p:nvPr/>
          </p:nvSpPr>
          <p:spPr bwMode="auto">
            <a:xfrm>
              <a:off x="4623" y="1530"/>
              <a:ext cx="2254" cy="751"/>
            </a:xfrm>
            <a:prstGeom prst="roundRect">
              <a:avLst>
                <a:gd name="adj" fmla="val 16667"/>
              </a:avLst>
            </a:prstGeom>
            <a:solidFill>
              <a:srgbClr val="BBE0E3"/>
            </a:solidFill>
            <a:ln w="9525">
              <a:solidFill>
                <a:srgbClr val="000000"/>
              </a:solidFill>
              <a:round/>
              <a:headEnd/>
              <a:tailEnd/>
            </a:ln>
          </p:spPr>
          <p:txBody>
            <a:bodyPr vert="horz" wrap="square" lIns="0" tIns="0" rIns="0" bIns="0" numCol="1" anchor="ctr" anchorCtr="0" compatLnSpc="1">
              <a:prstTxWarp prst="textNoShape">
                <a:avLst/>
              </a:prstTxWarp>
            </a:bodyPr>
            <a:lstStyle/>
            <a:p>
              <a:endParaRPr lang="ar-IQ"/>
            </a:p>
          </p:txBody>
        </p:sp>
        <p:sp>
          <p:nvSpPr>
            <p:cNvPr id="6" name="_s117766"/>
            <p:cNvSpPr>
              <a:spLocks noChangeArrowheads="1"/>
            </p:cNvSpPr>
            <p:nvPr/>
          </p:nvSpPr>
          <p:spPr bwMode="auto">
            <a:xfrm>
              <a:off x="7161" y="1530"/>
              <a:ext cx="2254" cy="751"/>
            </a:xfrm>
            <a:prstGeom prst="roundRect">
              <a:avLst>
                <a:gd name="adj" fmla="val 16667"/>
              </a:avLst>
            </a:prstGeom>
            <a:solidFill>
              <a:srgbClr val="BBE0E3"/>
            </a:solidFill>
            <a:ln w="9525">
              <a:solidFill>
                <a:srgbClr val="000000"/>
              </a:solidFill>
              <a:round/>
              <a:headEnd/>
              <a:tailEnd/>
            </a:ln>
          </p:spPr>
          <p:txBody>
            <a:bodyPr vert="horz" wrap="square" lIns="0" tIns="0" rIns="0" bIns="0" numCol="1" anchor="ctr" anchorCtr="0" compatLnSpc="1">
              <a:prstTxWarp prst="textNoShape">
                <a:avLst/>
              </a:prstTxWarp>
            </a:bodyPr>
            <a:lstStyle/>
            <a:p>
              <a:endParaRPr lang="ar-IQ"/>
            </a:p>
          </p:txBody>
        </p:sp>
        <p:sp>
          <p:nvSpPr>
            <p:cNvPr id="7" name="_s117765"/>
            <p:cNvSpPr>
              <a:spLocks noChangeArrowheads="1"/>
            </p:cNvSpPr>
            <p:nvPr/>
          </p:nvSpPr>
          <p:spPr bwMode="auto">
            <a:xfrm>
              <a:off x="9699" y="1530"/>
              <a:ext cx="2253" cy="751"/>
            </a:xfrm>
            <a:prstGeom prst="roundRect">
              <a:avLst>
                <a:gd name="adj" fmla="val 16667"/>
              </a:avLst>
            </a:prstGeom>
            <a:solidFill>
              <a:srgbClr val="BBE0E3"/>
            </a:solidFill>
            <a:ln w="9525">
              <a:solidFill>
                <a:srgbClr val="000000"/>
              </a:solidFill>
              <a:round/>
              <a:headEnd/>
              <a:tailEnd/>
            </a:ln>
          </p:spPr>
          <p:txBody>
            <a:bodyPr vert="horz" wrap="square" lIns="0" tIns="0" rIns="0" bIns="0" numCol="1" anchor="ctr" anchorCtr="0" compatLnSpc="1">
              <a:prstTxWarp prst="textNoShape">
                <a:avLst/>
              </a:prstTxWarp>
            </a:bodyPr>
            <a:lstStyle/>
            <a:p>
              <a:endParaRPr lang="ar-IQ"/>
            </a:p>
          </p:txBody>
        </p:sp>
        <p:sp>
          <p:nvSpPr>
            <p:cNvPr id="8" name="_s117764"/>
            <p:cNvSpPr>
              <a:spLocks noChangeArrowheads="1"/>
            </p:cNvSpPr>
            <p:nvPr/>
          </p:nvSpPr>
          <p:spPr bwMode="auto">
            <a:xfrm>
              <a:off x="12236" y="1530"/>
              <a:ext cx="2253" cy="751"/>
            </a:xfrm>
            <a:prstGeom prst="roundRect">
              <a:avLst>
                <a:gd name="adj" fmla="val 16667"/>
              </a:avLst>
            </a:prstGeom>
            <a:solidFill>
              <a:srgbClr val="BBE0E3"/>
            </a:solidFill>
            <a:ln w="9525">
              <a:solidFill>
                <a:srgbClr val="000000"/>
              </a:solidFill>
              <a:round/>
              <a:headEnd/>
              <a:tailEnd/>
            </a:ln>
          </p:spPr>
          <p:txBody>
            <a:bodyPr vert="horz" wrap="square" lIns="0" tIns="0" rIns="0" bIns="0" numCol="1" anchor="ctr" anchorCtr="0" compatLnSpc="1">
              <a:prstTxWarp prst="textNoShape">
                <a:avLst/>
              </a:prstTxWarp>
            </a:bodyPr>
            <a:lstStyle/>
            <a:p>
              <a:endParaRPr lang="ar-IQ"/>
            </a:p>
          </p:txBody>
        </p:sp>
        <p:sp>
          <p:nvSpPr>
            <p:cNvPr id="9" name="_s117763"/>
            <p:cNvSpPr>
              <a:spLocks noChangeArrowheads="1"/>
            </p:cNvSpPr>
            <p:nvPr/>
          </p:nvSpPr>
          <p:spPr bwMode="auto">
            <a:xfrm>
              <a:off x="14773" y="1530"/>
              <a:ext cx="2254" cy="751"/>
            </a:xfrm>
            <a:prstGeom prst="roundRect">
              <a:avLst>
                <a:gd name="adj" fmla="val 16667"/>
              </a:avLst>
            </a:prstGeom>
            <a:solidFill>
              <a:srgbClr val="BBE0E3"/>
            </a:solidFill>
            <a:ln w="9525">
              <a:solidFill>
                <a:srgbClr val="000000"/>
              </a:solidFill>
              <a:round/>
              <a:headEnd/>
              <a:tailEnd/>
            </a:ln>
          </p:spPr>
          <p:txBody>
            <a:bodyPr vert="horz" wrap="square" lIns="0" tIns="0" rIns="0" bIns="0" numCol="1" anchor="ctr" anchorCtr="0" compatLnSpc="1">
              <a:prstTxWarp prst="textNoShape">
                <a:avLst/>
              </a:prstTxWarp>
            </a:bodyPr>
            <a:lstStyle/>
            <a:p>
              <a:endParaRPr lang="ar-IQ"/>
            </a:p>
          </p:txBody>
        </p:sp>
      </p:gr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41" name="Title 1"/>
          <p:cNvSpPr>
            <a:spLocks noGrp="1"/>
          </p:cNvSpPr>
          <p:nvPr>
            <p:ph type="title"/>
          </p:nvPr>
        </p:nvSpPr>
        <p:spPr>
          <a:xfrm>
            <a:off x="457200" y="274638"/>
            <a:ext cx="8229600" cy="868346"/>
          </a:xfrm>
        </p:spPr>
        <p:style>
          <a:lnRef idx="1">
            <a:schemeClr val="accent5"/>
          </a:lnRef>
          <a:fillRef idx="3">
            <a:schemeClr val="accent5"/>
          </a:fillRef>
          <a:effectRef idx="2">
            <a:schemeClr val="accent5"/>
          </a:effectRef>
          <a:fontRef idx="minor">
            <a:schemeClr val="lt1"/>
          </a:fontRef>
        </p:style>
        <p:txBody>
          <a:bodyPr anchor="t" anchorCtr="1">
            <a:normAutofit/>
          </a:bodyPr>
          <a:lstStyle/>
          <a:p>
            <a:r>
              <a:rPr lang="ar-SA" b="1" dirty="0"/>
              <a:t>الاختبار </a:t>
            </a:r>
            <a:r>
              <a:rPr lang="ar-SA" b="1" dirty="0" err="1"/>
              <a:t>البعدي</a:t>
            </a:r>
            <a:endParaRPr lang="en-US" dirty="0"/>
          </a:p>
        </p:txBody>
      </p:sp>
      <p:sp>
        <p:nvSpPr>
          <p:cNvPr id="1048742" name="Rectangle 1"/>
          <p:cNvSpPr>
            <a:spLocks noChangeArrowheads="1"/>
          </p:cNvSpPr>
          <p:nvPr/>
        </p:nvSpPr>
        <p:spPr bwMode="auto">
          <a:xfrm>
            <a:off x="142940" y="1068620"/>
            <a:ext cx="8858216" cy="578103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س1: هنالك نوعان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منلا</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هيكلة الهيأة الطبية هي النظام المغلق الصارم والنظام المفتوح المرن وضح الفرق بين الاثنين؟</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س2: هنالك عدد من الهيأة الطبية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او</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المجاميع للكادر الطبي في المستشفى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وماهي</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اهم</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الواجبات التي تقوم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بها</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س3: وضح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اهم</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الوظائف التي يمارسها القسم التخصصي لتحديد مسار عمل القسم الخاص بالكوادر الطبية؟</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س4: وضح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اهمية</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التمريض عبر التاريخ القديم؟</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س5: التمريض في العصر المسيحي وضح ابرز النساء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الللواتي</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عملت في مجال التمريض في ذلك العصر؟</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س6: مرت مهنة التمريض بمراحل منها العصر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الاسلامي</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وضح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اهمية</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تلك المرحلة؟</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س7: عرف التمريض مبينا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اهم</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الاستنتاجات من هذا التعريف؟</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س8: عرف الممرض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او</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الممرضة مبينا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اهم</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الاستنتاجات من هذا التعريف؟</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س9: الممرضون والممرضات هم من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المستزيات</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التنفيذية في الرعاية التمريضية وضح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ماهي</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مستوى تحصيلهم الدراسي والمهني؟</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س10: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ماهي</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الهيكلية التنظيمية لهيأة التمريض وما هي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اهم</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الواجبات التي تقدم بهم؟</a:t>
            </a:r>
            <a:endParaRPr kumimoji="0" lang="ar-SA" sz="24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43" name="AutoShape 1"/>
          <p:cNvSpPr>
            <a:spLocks noChangeArrowheads="1"/>
          </p:cNvSpPr>
          <p:nvPr/>
        </p:nvSpPr>
        <p:spPr bwMode="auto">
          <a:xfrm>
            <a:off x="1785918" y="214290"/>
            <a:ext cx="5753100" cy="628650"/>
          </a:xfrm>
          <a:prstGeom prst="ribbon">
            <a:avLst>
              <a:gd name="adj1" fmla="val 12500"/>
              <a:gd name="adj2" fmla="val 50000"/>
            </a:avLst>
          </a:prstGeom>
          <a:solidFill>
            <a:srgbClr val="D99594"/>
          </a:solidFill>
          <a:ln w="9525">
            <a:solidFill>
              <a:srgbClr val="000000"/>
            </a:solidFill>
            <a:round/>
            <a:headEnd/>
            <a:tailEnd/>
          </a:ln>
          <a:effectLst>
            <a:outerShdw dist="107763" dir="18900000" algn="ctr" rotWithShape="0">
              <a:srgbClr val="808080">
                <a:alpha val="50000"/>
              </a:srgbClr>
            </a:outerShdw>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pPr>
            <a:r>
              <a:rPr kumimoji="0" lang="ar-SA" sz="2000" b="1" i="0" u="none" strike="noStrike" cap="none" normalizeH="0" baseline="0">
                <a:ln>
                  <a:noFill/>
                </a:ln>
                <a:solidFill>
                  <a:schemeClr val="tx1"/>
                </a:solidFill>
                <a:effectLst/>
                <a:latin typeface="Simplified Arabic" pitchFamily="18" charset="-78"/>
                <a:ea typeface="Arial" pitchFamily="34" charset="0"/>
                <a:cs typeface="Simplified Arabic" pitchFamily="18" charset="-78"/>
              </a:rPr>
              <a:t>الوحدة السادسة</a:t>
            </a:r>
            <a:endParaRPr kumimoji="0" lang="en-US" sz="1800" b="1" i="0" u="none" strike="noStrike" cap="none" normalizeH="0" baseline="0">
              <a:ln>
                <a:noFill/>
              </a:ln>
              <a:solidFill>
                <a:schemeClr val="tx1"/>
              </a:solidFill>
              <a:effectLst/>
              <a:latin typeface="Simplified Arabic" pitchFamily="18" charset="-78"/>
              <a:ea typeface="Arial" pitchFamily="34" charset="0"/>
              <a:cs typeface="Simplified Arabic" pitchFamily="18" charset="-78"/>
            </a:endParaRPr>
          </a:p>
          <a:p>
            <a:pPr marL="0" marR="0" lvl="0" indent="0" algn="ctr" defTabSz="914400" rtl="0" eaLnBrk="1" fontAlgn="base" latinLnBrk="0" hangingPunct="1">
              <a:lnSpc>
                <a:spcPct val="100000"/>
              </a:lnSpc>
              <a:spcBef>
                <a:spcPct val="0"/>
              </a:spcBef>
              <a:spcAft>
                <a:spcPts val="1000"/>
              </a:spcAft>
              <a:buClrTx/>
              <a:buSzTx/>
              <a:buFontTx/>
              <a:buNone/>
            </a:pPr>
            <a:endParaRPr kumimoji="0" lang="en-US" sz="1600" b="1" i="0" u="none" strike="noStrike" cap="none" normalizeH="0" baseline="0">
              <a:ln>
                <a:noFill/>
              </a:ln>
              <a:solidFill>
                <a:schemeClr val="tx1"/>
              </a:solidFill>
              <a:effectLst/>
              <a:latin typeface="Simplified Arabic" pitchFamily="18" charset="-78"/>
              <a:ea typeface="Arial" pitchFamily="34" charset="0"/>
              <a:cs typeface="Simplified Arabic" pitchFamily="18" charset="-78"/>
            </a:endParaRPr>
          </a:p>
          <a:p>
            <a:pPr marL="0" marR="0" lvl="0" indent="0" algn="r" defTabSz="914400" rtl="1" eaLnBrk="1" fontAlgn="base" latinLnBrk="0" hangingPunct="1">
              <a:lnSpc>
                <a:spcPct val="100000"/>
              </a:lnSpc>
              <a:spcBef>
                <a:spcPct val="0"/>
              </a:spcBef>
              <a:spcAft>
                <a:spcPct val="0"/>
              </a:spcAft>
              <a:buClrTx/>
              <a:buSzTx/>
              <a:buFontTx/>
              <a:buNone/>
            </a:pPr>
            <a:endParaRPr kumimoji="0" lang="ar-SA" sz="1800" b="0" i="0" u="none" strike="noStrike" cap="none" normalizeH="0" baseline="0">
              <a:ln>
                <a:noFill/>
              </a:ln>
              <a:solidFill>
                <a:schemeClr val="tx1"/>
              </a:solidFill>
              <a:effectLst/>
              <a:latin typeface="Arial" pitchFamily="34" charset="0"/>
              <a:cs typeface="Arial" pitchFamily="34" charset="0"/>
            </a:endParaRPr>
          </a:p>
        </p:txBody>
      </p:sp>
      <p:sp>
        <p:nvSpPr>
          <p:cNvPr id="1048744" name="AutoShape 2"/>
          <p:cNvSpPr>
            <a:spLocks noChangeArrowheads="1"/>
          </p:cNvSpPr>
          <p:nvPr/>
        </p:nvSpPr>
        <p:spPr bwMode="auto">
          <a:xfrm>
            <a:off x="1500166" y="928670"/>
            <a:ext cx="5073650" cy="1028700"/>
          </a:xfrm>
          <a:prstGeom prst="cloudCallout">
            <a:avLst>
              <a:gd name="adj1" fmla="val 47608"/>
              <a:gd name="adj2" fmla="val 71886"/>
            </a:avLst>
          </a:prstGeom>
          <a:solidFill>
            <a:srgbClr val="243F60"/>
          </a:solidFill>
          <a:ln w="38100">
            <a:solidFill>
              <a:srgbClr val="F2F2F2"/>
            </a:solidFill>
            <a:round/>
            <a:headEnd/>
            <a:tailEnd/>
          </a:ln>
          <a:effectLst>
            <a:outerShdw dist="28398" dir="3806097" algn="ctr" rotWithShape="0">
              <a:srgbClr val="243F60">
                <a:alpha val="50000"/>
              </a:srgbClr>
            </a:outerShdw>
          </a:effectLst>
        </p:spPr>
        <p:txBody>
          <a:bodyPr vert="horz" wrap="square" lIns="91440" tIns="45720" rIns="91440" bIns="45720" numCol="1" anchor="t" anchorCtr="0" compatLnSpc="1">
            <a:prstTxWarp prst="textNoShape">
              <a:avLst/>
            </a:prstTxWarp>
          </a:bodyPr>
          <a:lstStyle/>
          <a:p>
            <a:pPr marL="0" marR="774700" lvl="0" indent="0" algn="ctr" defTabSz="914400" rtl="1" eaLnBrk="1" fontAlgn="base" latinLnBrk="0" hangingPunct="1">
              <a:lnSpc>
                <a:spcPct val="100000"/>
              </a:lnSpc>
              <a:spcBef>
                <a:spcPct val="0"/>
              </a:spcBef>
              <a:spcAft>
                <a:spcPts val="1000"/>
              </a:spcAft>
              <a:buClr>
                <a:srgbClr val="FFFFFF"/>
              </a:buClr>
              <a:buSzTx/>
              <a:buFont typeface="Times New Roman" pitchFamily="18" charset="0"/>
              <a:buChar char="1"/>
            </a:pPr>
            <a:r>
              <a:rPr kumimoji="0" lang="ar-SA" sz="1800" b="1" i="0" u="none" strike="noStrike" cap="none" normalizeH="0" baseline="0">
                <a:ln>
                  <a:noFill/>
                </a:ln>
                <a:solidFill>
                  <a:srgbClr val="FFFFFF"/>
                </a:solidFill>
                <a:effectLst/>
                <a:latin typeface="Simplified Arabic" pitchFamily="18" charset="-78"/>
                <a:ea typeface="Arial" pitchFamily="34" charset="0"/>
                <a:cs typeface="Simplified Arabic" pitchFamily="18" charset="-78"/>
              </a:rPr>
              <a:t>النظرة الشاملة للوحدة السادسة </a:t>
            </a:r>
            <a:r>
              <a:rPr kumimoji="0" lang="en-US" sz="1800" b="1" i="0" u="none" strike="noStrike" cap="none" normalizeH="0" baseline="0">
                <a:ln>
                  <a:noFill/>
                </a:ln>
                <a:solidFill>
                  <a:srgbClr val="FFFFFF"/>
                </a:solidFill>
                <a:effectLst/>
                <a:latin typeface="Times New Roman" pitchFamily="18" charset="0"/>
                <a:ea typeface="Arial" pitchFamily="34" charset="0"/>
                <a:cs typeface="Simplified Arabic" pitchFamily="18" charset="-78"/>
              </a:rPr>
              <a:t>Over View</a:t>
            </a:r>
          </a:p>
          <a:p>
            <a:pPr marL="0" marR="0" lvl="0" indent="0" algn="r" defTabSz="914400" rtl="1" eaLnBrk="1" fontAlgn="base" latinLnBrk="0" hangingPunct="1">
              <a:lnSpc>
                <a:spcPct val="100000"/>
              </a:lnSpc>
              <a:spcBef>
                <a:spcPct val="0"/>
              </a:spcBef>
              <a:spcAft>
                <a:spcPct val="0"/>
              </a:spcAft>
              <a:buClrTx/>
              <a:buSzTx/>
              <a:buFontTx/>
              <a:buNone/>
            </a:pPr>
            <a:endParaRPr kumimoji="0" lang="ar-SA" sz="1800" b="0" i="0" u="none" strike="noStrike" cap="none" normalizeH="0" baseline="0">
              <a:ln>
                <a:noFill/>
              </a:ln>
              <a:solidFill>
                <a:schemeClr val="tx1"/>
              </a:solidFill>
              <a:effectLst/>
              <a:latin typeface="Arial" pitchFamily="34" charset="0"/>
              <a:cs typeface="Arial" pitchFamily="34" charset="0"/>
            </a:endParaRPr>
          </a:p>
        </p:txBody>
      </p:sp>
      <p:sp>
        <p:nvSpPr>
          <p:cNvPr id="1048745" name="AutoShape 5"/>
          <p:cNvSpPr>
            <a:spLocks noChangeArrowheads="1"/>
          </p:cNvSpPr>
          <p:nvPr/>
        </p:nvSpPr>
        <p:spPr bwMode="auto">
          <a:xfrm>
            <a:off x="5429256" y="2500306"/>
            <a:ext cx="3449646" cy="541338"/>
          </a:xfrm>
          <a:prstGeom prst="bevel">
            <a:avLst>
              <a:gd name="adj" fmla="val 12500"/>
            </a:avLst>
          </a:prstGeom>
          <a:gradFill rotWithShape="1">
            <a:gsLst>
              <a:gs pos="0">
                <a:srgbClr val="FBE4AE"/>
              </a:gs>
              <a:gs pos="13000">
                <a:srgbClr val="BD922A"/>
              </a:gs>
              <a:gs pos="21001">
                <a:srgbClr val="BD922A"/>
              </a:gs>
              <a:gs pos="63000">
                <a:srgbClr val="FBE4AE"/>
              </a:gs>
              <a:gs pos="67000">
                <a:srgbClr val="BD922A"/>
              </a:gs>
              <a:gs pos="69000">
                <a:srgbClr val="835E17"/>
              </a:gs>
              <a:gs pos="82001">
                <a:srgbClr val="A28949"/>
              </a:gs>
              <a:gs pos="100000">
                <a:srgbClr val="FAE3B7"/>
              </a:gs>
            </a:gsLst>
            <a:lin ang="2700000" scaled="1"/>
          </a:gradFill>
          <a:ln w="9525">
            <a:solidFill>
              <a:srgbClr val="000000"/>
            </a:solidFill>
            <a:miter lim="800000"/>
            <a:headEnd/>
            <a:tailEnd/>
          </a:ln>
          <a:effectLst>
            <a:outerShdw sy="-50000" kx="2453608" rotWithShape="0">
              <a:srgbClr val="808080">
                <a:alpha val="50000"/>
              </a:srgbClr>
            </a:outerShdw>
          </a:effectLst>
        </p:spPr>
        <p:txBody>
          <a:bodyPr vert="horz" wrap="square" lIns="91440" tIns="45720" rIns="91440" bIns="45720" numCol="1" anchor="t" anchorCtr="0" compatLnSpc="1">
            <a:prstTxWarp prst="textNoShape">
              <a:avLst/>
            </a:prstTxWarp>
          </a:bodyPr>
          <a:lstStyle/>
          <a:p>
            <a:pPr marL="0" marR="1143000" lvl="0" indent="0" algn="just" defTabSz="914400" rtl="1" eaLnBrk="1" fontAlgn="base" latinLnBrk="0" hangingPunct="1">
              <a:lnSpc>
                <a:spcPct val="100000"/>
              </a:lnSpc>
              <a:spcBef>
                <a:spcPct val="0"/>
              </a:spcBef>
              <a:spcAft>
                <a:spcPts val="1000"/>
              </a:spcAft>
              <a:buClrTx/>
              <a:buSzTx/>
              <a:buFont typeface="Times New Roman" pitchFamily="18" charset="0"/>
              <a:buChar char="أ"/>
            </a:pPr>
            <a:r>
              <a:rPr kumimoji="0" lang="ar-SA" sz="2000" b="1" i="0" u="none" strike="noStrike" cap="none" normalizeH="0" baseline="0" dirty="0">
                <a:ln>
                  <a:noFill/>
                </a:ln>
                <a:solidFill>
                  <a:schemeClr val="tx1"/>
                </a:solidFill>
                <a:effectLst/>
                <a:latin typeface="Simplified Arabic" pitchFamily="18" charset="-78"/>
                <a:ea typeface="Arial" pitchFamily="34" charset="0"/>
                <a:cs typeface="Simplified Arabic" pitchFamily="18" charset="-78"/>
              </a:rPr>
              <a:t>الفئة المستهدفة:</a:t>
            </a:r>
            <a:endParaRPr kumimoji="0" lang="en-US" sz="2000" b="1" i="0" u="none" strike="noStrike" cap="none" normalizeH="0" baseline="0" dirty="0">
              <a:ln>
                <a:noFill/>
              </a:ln>
              <a:solidFill>
                <a:schemeClr val="tx1"/>
              </a:solidFill>
              <a:effectLst/>
              <a:latin typeface="Times New Roman" pitchFamily="18" charset="0"/>
              <a:ea typeface="Arial" pitchFamily="34" charset="0"/>
              <a:cs typeface="Simplified Arabic" pitchFamily="18" charset="-78"/>
            </a:endParaRPr>
          </a:p>
          <a:p>
            <a:pPr marL="0" marR="0" lvl="0" indent="0" algn="r" defTabSz="914400" rtl="1" eaLnBrk="1" fontAlgn="base" latinLnBrk="0" hangingPunct="1">
              <a:lnSpc>
                <a:spcPct val="100000"/>
              </a:lnSpc>
              <a:spcBef>
                <a:spcPct val="0"/>
              </a:spcBef>
              <a:spcAft>
                <a:spcPct val="0"/>
              </a:spcAft>
              <a:buClrTx/>
              <a:buSzTx/>
              <a:buFontTx/>
              <a:buNone/>
            </a:pPr>
            <a:endParaRPr kumimoji="0" lang="ar-SA" sz="2000" b="0" i="0" u="none" strike="noStrike" cap="none" normalizeH="0" baseline="0" dirty="0">
              <a:ln>
                <a:noFill/>
              </a:ln>
              <a:solidFill>
                <a:schemeClr val="tx1"/>
              </a:solidFill>
              <a:effectLst/>
              <a:latin typeface="Arial" pitchFamily="34" charset="0"/>
              <a:cs typeface="Arial" pitchFamily="34" charset="0"/>
            </a:endParaRPr>
          </a:p>
        </p:txBody>
      </p:sp>
      <p:sp>
        <p:nvSpPr>
          <p:cNvPr id="1048746" name="AutoShape 6"/>
          <p:cNvSpPr>
            <a:spLocks noChangeArrowheads="1"/>
          </p:cNvSpPr>
          <p:nvPr/>
        </p:nvSpPr>
        <p:spPr bwMode="auto">
          <a:xfrm>
            <a:off x="5429256" y="4173546"/>
            <a:ext cx="3444885" cy="541338"/>
          </a:xfrm>
          <a:prstGeom prst="bevel">
            <a:avLst>
              <a:gd name="adj" fmla="val 12500"/>
            </a:avLst>
          </a:prstGeom>
          <a:gradFill rotWithShape="1">
            <a:gsLst>
              <a:gs pos="0">
                <a:srgbClr val="FBE4AE"/>
              </a:gs>
              <a:gs pos="13000">
                <a:srgbClr val="BD922A"/>
              </a:gs>
              <a:gs pos="21001">
                <a:srgbClr val="BD922A"/>
              </a:gs>
              <a:gs pos="63000">
                <a:srgbClr val="FBE4AE"/>
              </a:gs>
              <a:gs pos="67000">
                <a:srgbClr val="BD922A"/>
              </a:gs>
              <a:gs pos="69000">
                <a:srgbClr val="835E17"/>
              </a:gs>
              <a:gs pos="82001">
                <a:srgbClr val="A28949"/>
              </a:gs>
              <a:gs pos="100000">
                <a:srgbClr val="FAE3B7"/>
              </a:gs>
            </a:gsLst>
            <a:lin ang="2700000" scaled="1"/>
          </a:gradFill>
          <a:ln w="9525">
            <a:solidFill>
              <a:srgbClr val="000000"/>
            </a:solidFill>
            <a:miter lim="800000"/>
            <a:headEnd/>
            <a:tailEnd/>
          </a:ln>
          <a:effectLst>
            <a:outerShdw sy="-50000" kx="2453608" rotWithShape="0">
              <a:srgbClr val="808080">
                <a:alpha val="50000"/>
              </a:srgbClr>
            </a:outerShdw>
          </a:effectLst>
        </p:spPr>
        <p:txBody>
          <a:bodyPr vert="horz" wrap="square" lIns="91440" tIns="45720" rIns="91440" bIns="45720" numCol="1" anchor="t" anchorCtr="0" compatLnSpc="1">
            <a:prstTxWarp prst="textNoShape">
              <a:avLst/>
            </a:prstTxWarp>
          </a:bodyPr>
          <a:lstStyle/>
          <a:p>
            <a:pPr marL="0" marR="571500" lvl="0" indent="0" algn="just" defTabSz="914400" rtl="1" eaLnBrk="1" fontAlgn="base" latinLnBrk="0" hangingPunct="1">
              <a:lnSpc>
                <a:spcPct val="100000"/>
              </a:lnSpc>
              <a:spcBef>
                <a:spcPct val="0"/>
              </a:spcBef>
              <a:spcAft>
                <a:spcPts val="1000"/>
              </a:spcAft>
              <a:buClrTx/>
              <a:buSzTx/>
              <a:buFontTx/>
              <a:buNone/>
            </a:pPr>
            <a:r>
              <a:rPr kumimoji="0" lang="ar-SA" sz="2000" b="1" i="0" u="none" strike="noStrike" cap="none" normalizeH="0" baseline="0" dirty="0">
                <a:ln>
                  <a:noFill/>
                </a:ln>
                <a:solidFill>
                  <a:schemeClr val="tx1"/>
                </a:solidFill>
                <a:effectLst/>
                <a:latin typeface="Simplified Arabic" pitchFamily="18" charset="-78"/>
                <a:ea typeface="Arial" pitchFamily="34" charset="0"/>
                <a:cs typeface="Simplified Arabic" pitchFamily="18" charset="-78"/>
              </a:rPr>
              <a:t>ب- المبررات: </a:t>
            </a:r>
            <a:r>
              <a:rPr kumimoji="0" lang="en-US" sz="2000" b="1" i="0" u="none" strike="noStrike" cap="none" normalizeH="0" baseline="0" dirty="0">
                <a:ln>
                  <a:noFill/>
                </a:ln>
                <a:solidFill>
                  <a:schemeClr val="tx1"/>
                </a:solidFill>
                <a:effectLst/>
                <a:latin typeface="Times New Roman" pitchFamily="18" charset="0"/>
                <a:ea typeface="Arial" pitchFamily="34" charset="0"/>
                <a:cs typeface="Simplified Arabic" pitchFamily="18" charset="-78"/>
              </a:rPr>
              <a:t>Rationale</a:t>
            </a:r>
            <a:r>
              <a:rPr kumimoji="0" lang="en-US" sz="2000" b="1" i="0" u="none" strike="noStrike" cap="none" normalizeH="0" baseline="0" dirty="0">
                <a:ln>
                  <a:noFill/>
                </a:ln>
                <a:solidFill>
                  <a:schemeClr val="tx1"/>
                </a:solidFill>
                <a:effectLst/>
                <a:latin typeface="Simplified Arabic" pitchFamily="18" charset="-78"/>
                <a:ea typeface="Arial" pitchFamily="34" charset="0"/>
                <a:cs typeface="Simplified Arabic" pitchFamily="18" charset="-78"/>
              </a:rPr>
              <a:t> </a:t>
            </a:r>
            <a:endParaRPr kumimoji="0" lang="en-US" sz="2000" b="1" i="0" u="none" strike="noStrike" cap="none" normalizeH="0" baseline="0" dirty="0">
              <a:ln>
                <a:noFill/>
              </a:ln>
              <a:solidFill>
                <a:schemeClr val="tx1"/>
              </a:solidFill>
              <a:effectLst/>
              <a:latin typeface="Times New Roman" pitchFamily="18" charset="0"/>
              <a:ea typeface="Arial" pitchFamily="34" charset="0"/>
              <a:cs typeface="Simplified Arabic" pitchFamily="18" charset="-78"/>
            </a:endParaRPr>
          </a:p>
          <a:p>
            <a:pPr marL="0" marR="0" lvl="0" indent="0" algn="r" defTabSz="914400" rtl="1" eaLnBrk="1" fontAlgn="base" latinLnBrk="0" hangingPunct="1">
              <a:lnSpc>
                <a:spcPct val="100000"/>
              </a:lnSpc>
              <a:spcBef>
                <a:spcPct val="0"/>
              </a:spcBef>
              <a:spcAft>
                <a:spcPct val="0"/>
              </a:spcAft>
              <a:buClrTx/>
              <a:buSzTx/>
              <a:buFontTx/>
              <a:buNone/>
            </a:pPr>
            <a:endParaRPr kumimoji="0" lang="ar-SA" sz="2000" b="0" i="0" u="none" strike="noStrike" cap="none" normalizeH="0" baseline="0" dirty="0">
              <a:ln>
                <a:noFill/>
              </a:ln>
              <a:solidFill>
                <a:schemeClr val="tx1"/>
              </a:solidFill>
              <a:effectLst/>
              <a:latin typeface="Arial" pitchFamily="34" charset="0"/>
              <a:cs typeface="Arial" pitchFamily="34" charset="0"/>
            </a:endParaRPr>
          </a:p>
        </p:txBody>
      </p:sp>
      <p:sp>
        <p:nvSpPr>
          <p:cNvPr id="1048747" name="Rectangle 3"/>
          <p:cNvSpPr>
            <a:spLocks noChangeArrowheads="1"/>
          </p:cNvSpPr>
          <p:nvPr/>
        </p:nvSpPr>
        <p:spPr bwMode="auto">
          <a:xfrm>
            <a:off x="1071538" y="3196957"/>
            <a:ext cx="5072034" cy="8026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طلبة المرحلة الثانية/ قسم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الادارة</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الصحية/ المعهد الطبي التقني/ الديوانية</a:t>
            </a:r>
            <a:endParaRPr kumimoji="0" lang="ar-SA" sz="2400" b="0" i="0" u="none" strike="noStrike" cap="none" normalizeH="0" baseline="0" dirty="0">
              <a:ln>
                <a:noFill/>
              </a:ln>
              <a:solidFill>
                <a:schemeClr val="tx1"/>
              </a:solidFill>
              <a:effectLst/>
              <a:latin typeface="Arial" pitchFamily="34" charset="0"/>
              <a:cs typeface="Arial" pitchFamily="34" charset="0"/>
            </a:endParaRPr>
          </a:p>
        </p:txBody>
      </p:sp>
      <p:sp>
        <p:nvSpPr>
          <p:cNvPr id="1048748" name="Rectangle 4"/>
          <p:cNvSpPr>
            <a:spLocks noChangeArrowheads="1"/>
          </p:cNvSpPr>
          <p:nvPr/>
        </p:nvSpPr>
        <p:spPr bwMode="auto">
          <a:xfrm>
            <a:off x="1142976" y="4914728"/>
            <a:ext cx="5072098" cy="8026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التعرف على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اهم</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الاقسام</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التشخيصية والعلاجية في المستشفى.</a:t>
            </a:r>
            <a:endParaRPr kumimoji="0" lang="ar-SA" sz="24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49" name="AutoShape 16"/>
          <p:cNvSpPr>
            <a:spLocks noChangeArrowheads="1"/>
          </p:cNvSpPr>
          <p:nvPr/>
        </p:nvSpPr>
        <p:spPr bwMode="auto">
          <a:xfrm>
            <a:off x="4071934" y="3000372"/>
            <a:ext cx="4845063" cy="595313"/>
          </a:xfrm>
          <a:prstGeom prst="bevel">
            <a:avLst>
              <a:gd name="adj" fmla="val 12500"/>
            </a:avLst>
          </a:prstGeom>
          <a:gradFill rotWithShape="1">
            <a:gsLst>
              <a:gs pos="0">
                <a:srgbClr val="FBE4AE"/>
              </a:gs>
              <a:gs pos="13000">
                <a:srgbClr val="BD922A"/>
              </a:gs>
              <a:gs pos="21001">
                <a:srgbClr val="BD922A"/>
              </a:gs>
              <a:gs pos="63000">
                <a:srgbClr val="FBE4AE"/>
              </a:gs>
              <a:gs pos="67000">
                <a:srgbClr val="BD922A"/>
              </a:gs>
              <a:gs pos="69000">
                <a:srgbClr val="835E17"/>
              </a:gs>
              <a:gs pos="82001">
                <a:srgbClr val="A28949"/>
              </a:gs>
              <a:gs pos="100000">
                <a:srgbClr val="FAE3B7"/>
              </a:gs>
            </a:gsLst>
            <a:lin ang="2700000" scaled="1"/>
          </a:gradFill>
          <a:ln w="9525">
            <a:solidFill>
              <a:srgbClr val="000000"/>
            </a:solidFill>
            <a:miter lim="800000"/>
            <a:headEnd/>
            <a:tailEnd/>
          </a:ln>
          <a:effectLst>
            <a:outerShdw sy="-50000" kx="2453608" rotWithShape="0">
              <a:srgbClr val="808080">
                <a:alpha val="50000"/>
              </a:srgbClr>
            </a:outerShdw>
          </a:effectLst>
        </p:spPr>
        <p:txBody>
          <a:bodyPr vert="horz" wrap="square" lIns="91440" tIns="45720" rIns="91440" bIns="45720" numCol="1" anchor="t" anchorCtr="0" compatLnSpc="1">
            <a:prstTxWarp prst="textNoShape">
              <a:avLst/>
            </a:prstTxWarp>
          </a:bodyPr>
          <a:lstStyle/>
          <a:p>
            <a:pPr marL="0" marR="0" lvl="0" indent="0" algn="justLow" defTabSz="914400" rtl="1" eaLnBrk="1" fontAlgn="base" latinLnBrk="0" hangingPunct="1">
              <a:lnSpc>
                <a:spcPct val="100000"/>
              </a:lnSpc>
              <a:spcBef>
                <a:spcPct val="0"/>
              </a:spcBef>
              <a:spcAft>
                <a:spcPct val="0"/>
              </a:spcAft>
              <a:buClrTx/>
              <a:buSzTx/>
              <a:buFontTx/>
              <a:buChar char="•"/>
            </a:pPr>
            <a:r>
              <a:rPr kumimoji="0" lang="ar-SA" sz="2400" b="1" i="0" u="none" strike="noStrike" cap="none" normalizeH="0" baseline="0">
                <a:ln>
                  <a:noFill/>
                </a:ln>
                <a:solidFill>
                  <a:schemeClr val="tx1"/>
                </a:solidFill>
                <a:effectLst/>
                <a:latin typeface="Simplified Arabic" pitchFamily="18" charset="-78"/>
                <a:ea typeface="Times New Roman" pitchFamily="18" charset="0"/>
                <a:cs typeface="Simplified Arabic" pitchFamily="18" charset="-78"/>
              </a:rPr>
              <a:t>اهداف الوحدة: </a:t>
            </a:r>
            <a:r>
              <a:rPr kumimoji="0" lang="en-US" sz="2400" b="1" i="0" u="none" strike="noStrike" cap="none" normalizeH="0" baseline="0">
                <a:ln>
                  <a:noFill/>
                </a:ln>
                <a:solidFill>
                  <a:schemeClr val="tx1"/>
                </a:solidFill>
                <a:effectLst/>
                <a:latin typeface="Calibri" pitchFamily="34" charset="0"/>
                <a:ea typeface="Times New Roman" pitchFamily="18" charset="0"/>
                <a:cs typeface="Simplified Arabic" pitchFamily="18" charset="-78"/>
              </a:rPr>
              <a:t>(objectives</a:t>
            </a:r>
            <a:r>
              <a:rPr kumimoji="0" lang="ar-SA" sz="2400" b="1" i="0" u="none" strike="noStrike" cap="none" normalizeH="0" baseline="0">
                <a:ln>
                  <a:noFill/>
                </a:ln>
                <a:solidFill>
                  <a:schemeClr val="tx1"/>
                </a:solidFill>
                <a:effectLst/>
                <a:latin typeface="Calibri" pitchFamily="34" charset="0"/>
                <a:ea typeface="Times New Roman" pitchFamily="18" charset="0"/>
                <a:cs typeface="Simplified Arabic" pitchFamily="18" charset="-78"/>
              </a:rPr>
              <a:t>)</a:t>
            </a:r>
            <a:r>
              <a:rPr kumimoji="0" lang="ar-SA" sz="2400" b="1" i="0" u="none" strike="noStrike" cap="none" normalizeH="0" baseline="0">
                <a:ln>
                  <a:noFill/>
                </a:ln>
                <a:solidFill>
                  <a:schemeClr val="tx1"/>
                </a:solidFill>
                <a:effectLst/>
                <a:latin typeface="Simplified Arabic" pitchFamily="18" charset="-78"/>
                <a:ea typeface="Times New Roman" pitchFamily="18" charset="0"/>
                <a:cs typeface="Simplified Arabic" pitchFamily="18" charset="-78"/>
              </a:rPr>
              <a:t>:</a:t>
            </a:r>
            <a:endParaRPr kumimoji="0" lang="ar-SA" sz="2400" b="0" i="0" u="none" strike="noStrike" cap="none" normalizeH="0" baseline="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pPr>
            <a:endParaRPr kumimoji="0" lang="ar-SA" sz="2400" b="0" i="0" u="none" strike="noStrike" cap="none" normalizeH="0" baseline="0">
              <a:ln>
                <a:noFill/>
              </a:ln>
              <a:solidFill>
                <a:schemeClr val="tx1"/>
              </a:solidFill>
              <a:effectLst/>
              <a:latin typeface="Arial" pitchFamily="34" charset="0"/>
              <a:cs typeface="Arial" pitchFamily="34" charset="0"/>
            </a:endParaRPr>
          </a:p>
        </p:txBody>
      </p:sp>
      <p:sp>
        <p:nvSpPr>
          <p:cNvPr id="1048750" name="AutoShape 11"/>
          <p:cNvSpPr>
            <a:spLocks noChangeArrowheads="1"/>
          </p:cNvSpPr>
          <p:nvPr/>
        </p:nvSpPr>
        <p:spPr bwMode="auto">
          <a:xfrm>
            <a:off x="4429124" y="500042"/>
            <a:ext cx="4451359" cy="595313"/>
          </a:xfrm>
          <a:prstGeom prst="bevel">
            <a:avLst>
              <a:gd name="adj" fmla="val 12500"/>
            </a:avLst>
          </a:prstGeom>
          <a:gradFill rotWithShape="1">
            <a:gsLst>
              <a:gs pos="0">
                <a:srgbClr val="FBE4AE"/>
              </a:gs>
              <a:gs pos="13000">
                <a:srgbClr val="BD922A"/>
              </a:gs>
              <a:gs pos="21001">
                <a:srgbClr val="BD922A"/>
              </a:gs>
              <a:gs pos="63000">
                <a:srgbClr val="FBE4AE"/>
              </a:gs>
              <a:gs pos="67000">
                <a:srgbClr val="BD922A"/>
              </a:gs>
              <a:gs pos="69000">
                <a:srgbClr val="835E17"/>
              </a:gs>
              <a:gs pos="82001">
                <a:srgbClr val="A28949"/>
              </a:gs>
              <a:gs pos="100000">
                <a:srgbClr val="FAE3B7"/>
              </a:gs>
            </a:gsLst>
            <a:lin ang="2700000" scaled="1"/>
          </a:gradFill>
          <a:ln w="9525">
            <a:solidFill>
              <a:srgbClr val="000000"/>
            </a:solidFill>
            <a:miter lim="800000"/>
            <a:headEnd/>
            <a:tailEnd/>
          </a:ln>
          <a:effectLst>
            <a:outerShdw sy="-50000" kx="2453608" rotWithShape="0">
              <a:srgbClr val="808080">
                <a:alpha val="50000"/>
              </a:srgbClr>
            </a:outerShdw>
          </a:effectLst>
        </p:spPr>
        <p:txBody>
          <a:bodyPr vert="horz" wrap="square" lIns="91440" tIns="45720" rIns="91440" bIns="45720" numCol="1" anchor="t" anchorCtr="0" compatLnSpc="1">
            <a:prstTxWarp prst="textNoShape">
              <a:avLst/>
            </a:prstTxWarp>
          </a:bodyPr>
          <a:lstStyle/>
          <a:p>
            <a:pPr marL="0" marR="1143000" lvl="0" indent="0" algn="just" defTabSz="914400" rtl="1" eaLnBrk="1" fontAlgn="base" latinLnBrk="0" hangingPunct="1">
              <a:lnSpc>
                <a:spcPct val="100000"/>
              </a:lnSpc>
              <a:spcBef>
                <a:spcPct val="0"/>
              </a:spcBef>
              <a:spcAft>
                <a:spcPts val="1000"/>
              </a:spcAft>
              <a:buClrTx/>
              <a:buSzTx/>
              <a:buFont typeface="Times New Roman" pitchFamily="18" charset="0"/>
              <a:buChar char="ج"/>
            </a:pPr>
            <a:r>
              <a:rPr kumimoji="0" lang="ar-SA" sz="2000" b="1" i="0" u="none" strike="noStrike" cap="none" normalizeH="0" baseline="0" dirty="0">
                <a:ln>
                  <a:noFill/>
                </a:ln>
                <a:solidFill>
                  <a:schemeClr val="tx1"/>
                </a:solidFill>
                <a:effectLst/>
                <a:latin typeface="Simplified Arabic" pitchFamily="18" charset="-78"/>
                <a:ea typeface="Arial" pitchFamily="34" charset="0"/>
                <a:cs typeface="Simplified Arabic" pitchFamily="18" charset="-78"/>
              </a:rPr>
              <a:t>الفكرة المركزية </a:t>
            </a:r>
            <a:r>
              <a:rPr kumimoji="0" lang="en-US" sz="2000" b="1" i="0" u="none" strike="noStrike" cap="none" normalizeH="0" baseline="0" dirty="0">
                <a:ln>
                  <a:noFill/>
                </a:ln>
                <a:solidFill>
                  <a:schemeClr val="tx1"/>
                </a:solidFill>
                <a:effectLst/>
                <a:latin typeface="Times New Roman" pitchFamily="18" charset="0"/>
                <a:ea typeface="Arial" pitchFamily="34" charset="0"/>
                <a:cs typeface="Simplified Arabic" pitchFamily="18" charset="-78"/>
              </a:rPr>
              <a:t>central Idea</a:t>
            </a:r>
            <a:r>
              <a:rPr kumimoji="0" lang="en-US" sz="2000" b="1" i="0" u="none" strike="noStrike" cap="none" normalizeH="0" baseline="0" dirty="0">
                <a:ln>
                  <a:noFill/>
                </a:ln>
                <a:solidFill>
                  <a:schemeClr val="tx1"/>
                </a:solidFill>
                <a:effectLst/>
                <a:latin typeface="Simplified Arabic" pitchFamily="18" charset="-78"/>
                <a:ea typeface="Arial" pitchFamily="34" charset="0"/>
                <a:cs typeface="Simplified Arabic" pitchFamily="18" charset="-78"/>
              </a:rPr>
              <a:t>:</a:t>
            </a:r>
            <a:endParaRPr kumimoji="0" lang="en-US" sz="2000" b="1" i="0" u="none" strike="noStrike" cap="none" normalizeH="0" baseline="0" dirty="0">
              <a:ln>
                <a:noFill/>
              </a:ln>
              <a:solidFill>
                <a:schemeClr val="tx1"/>
              </a:solidFill>
              <a:effectLst/>
              <a:latin typeface="Times New Roman" pitchFamily="18" charset="0"/>
              <a:ea typeface="Arial" pitchFamily="34" charset="0"/>
              <a:cs typeface="Simplified Arabic" pitchFamily="18" charset="-78"/>
            </a:endParaRPr>
          </a:p>
          <a:p>
            <a:pPr marL="0" marR="0" lvl="0" indent="0" algn="r" defTabSz="914400" rtl="1" eaLnBrk="1" fontAlgn="base" latinLnBrk="0" hangingPunct="1">
              <a:lnSpc>
                <a:spcPct val="100000"/>
              </a:lnSpc>
              <a:spcBef>
                <a:spcPct val="0"/>
              </a:spcBef>
              <a:spcAft>
                <a:spcPct val="0"/>
              </a:spcAft>
              <a:buClrTx/>
              <a:buSzTx/>
              <a:buFontTx/>
              <a:buNone/>
            </a:pPr>
            <a:endParaRPr kumimoji="0" lang="ar-SA" sz="1800" b="0" i="0" u="none" strike="noStrike" cap="none" normalizeH="0" baseline="0" dirty="0">
              <a:ln>
                <a:noFill/>
              </a:ln>
              <a:solidFill>
                <a:schemeClr val="tx1"/>
              </a:solidFill>
              <a:effectLst/>
              <a:latin typeface="Arial" pitchFamily="34" charset="0"/>
              <a:cs typeface="Arial" pitchFamily="34" charset="0"/>
            </a:endParaRPr>
          </a:p>
        </p:txBody>
      </p:sp>
      <p:sp>
        <p:nvSpPr>
          <p:cNvPr id="1048751" name="Rectangle 1"/>
          <p:cNvSpPr>
            <a:spLocks noChangeArrowheads="1"/>
          </p:cNvSpPr>
          <p:nvPr/>
        </p:nvSpPr>
        <p:spPr bwMode="auto">
          <a:xfrm>
            <a:off x="642910" y="993094"/>
            <a:ext cx="7429488" cy="186944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يختص هذا الموضوع في تأشير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اهمية</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الاقسام</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التشخيصية والعلاجية في المستشفى وحسب حجم وعمل وتخصص تلك المستشفيات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وماهي</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المؤهلات المطلوبة سواء من رئيس القسم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او</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العاملين من مختلف التخصصات من تأشير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اهم</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الاعمال</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والواجبات التي ستقوم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بها</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الاقسام</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الطبية.</a:t>
            </a:r>
            <a:endParaRPr kumimoji="0" lang="ar-SA" sz="2400" b="0" i="0" u="none" strike="noStrike" cap="none" normalizeH="0" baseline="0" dirty="0">
              <a:ln>
                <a:noFill/>
              </a:ln>
              <a:solidFill>
                <a:schemeClr val="tx1"/>
              </a:solidFill>
              <a:effectLst/>
              <a:latin typeface="Arial" pitchFamily="34" charset="0"/>
              <a:cs typeface="Arial" pitchFamily="34" charset="0"/>
            </a:endParaRPr>
          </a:p>
        </p:txBody>
      </p:sp>
      <p:sp>
        <p:nvSpPr>
          <p:cNvPr id="1048752" name="Rectangle 2"/>
          <p:cNvSpPr>
            <a:spLocks noChangeArrowheads="1"/>
          </p:cNvSpPr>
          <p:nvPr/>
        </p:nvSpPr>
        <p:spPr bwMode="auto">
          <a:xfrm>
            <a:off x="857224" y="3787801"/>
            <a:ext cx="7215174" cy="186944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tab pos="457200" algn="l"/>
              </a:tabLst>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بعد دراسة الطالب لهذه الوحدة يتوقع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ان</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يكون قادرا على:</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457200" algn="l"/>
              </a:tabLst>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التعرف على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الاقسام</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التشخيصية والعلاجية في المستشفى.</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457200" algn="l"/>
              </a:tabLst>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يميز بين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الاقسام</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العلاجية والتشخيصية.</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457200" algn="l"/>
              </a:tabLst>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يحدد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اهم</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الواجبات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والاعمال</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والنشاطات التي تقوم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بها</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تلك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الاقسام</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a:t>
            </a:r>
            <a:endParaRPr kumimoji="0" lang="ar-SA" sz="24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53" name="Title 1"/>
          <p:cNvSpPr>
            <a:spLocks noGrp="1"/>
          </p:cNvSpPr>
          <p:nvPr>
            <p:ph type="title"/>
          </p:nvPr>
        </p:nvSpPr>
        <p:spPr>
          <a:xfrm>
            <a:off x="457200" y="274638"/>
            <a:ext cx="8229600" cy="868346"/>
          </a:xfrm>
        </p:spPr>
        <p:style>
          <a:lnRef idx="1">
            <a:schemeClr val="accent5"/>
          </a:lnRef>
          <a:fillRef idx="3">
            <a:schemeClr val="accent5"/>
          </a:fillRef>
          <a:effectRef idx="2">
            <a:schemeClr val="accent5"/>
          </a:effectRef>
          <a:fontRef idx="minor">
            <a:schemeClr val="lt1"/>
          </a:fontRef>
        </p:style>
        <p:txBody>
          <a:bodyPr anchor="t" anchorCtr="1">
            <a:normAutofit fontScale="90000"/>
          </a:bodyPr>
          <a:lstStyle/>
          <a:p>
            <a:r>
              <a:rPr lang="ar-SA" b="1" dirty="0" err="1"/>
              <a:t>الاقسام</a:t>
            </a:r>
            <a:r>
              <a:rPr lang="ar-SA" b="1" dirty="0"/>
              <a:t> التشخيصية والعلاجية في المستشفى</a:t>
            </a:r>
            <a:endParaRPr lang="en-US" dirty="0"/>
          </a:p>
        </p:txBody>
      </p:sp>
      <p:sp>
        <p:nvSpPr>
          <p:cNvPr id="1048754" name="Rectangle 1"/>
          <p:cNvSpPr>
            <a:spLocks noChangeArrowheads="1"/>
          </p:cNvSpPr>
          <p:nvPr/>
        </p:nvSpPr>
        <p:spPr bwMode="auto">
          <a:xfrm>
            <a:off x="357158" y="1377392"/>
            <a:ext cx="8501090" cy="496824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pP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يهتم هذا الموضوع في تأشير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اهمية</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الاقسام</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التشخيصية والعلاجية في المستشفى وذلك حسب اتساع نطاق عمل المستشفى والتخصصات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والامكانات</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المتاحة مع المستلزمات المادية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والاجهزة</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والمعدات وكوادر التخصصية في مجال عملها.</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pP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ماهي</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مؤهلات رئيس القسم الطبي في المستشفى تتمثل بحصوله على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اعلى</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شهادة بالاختصاص نفسه وكونه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اكثر</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الاطباء</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الذين بمعيته خبرة وممارسة.</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pPr>
            <a:r>
              <a:rPr kumimoji="0" lang="ar-SA" sz="2000" b="1"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اهم</a:t>
            </a:r>
            <a:r>
              <a:rPr kumimoji="0" lang="ar-SA" sz="2000" b="1"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الواجبات:</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pP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يشرف على تمشية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الاعمال</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الفنية والعلمية للقسم.</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pP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يشرف على توحيد وتنظيم طلبات القسم</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pP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يشرف على تنظيم جداول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خفارات</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الاطباء</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pP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الاشراف</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والاطلاع على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الاجازات</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بانواع</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وانتظام الدوام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للاطباء</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وبقية العاملين.</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pP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يشرف على تنظيم جداول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الاطباء</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الاختصاصيين.</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pP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الاشراف</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على تنظيم عمل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الاطباء</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المقيمين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الاقدمين</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والدوريين وبرامج التدريب.</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pP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الاشراف</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على توزيع الكوادر التمريضية.</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pP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يشرف على كفاءة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اداء</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الشعب.</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pP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الاشراف</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على تدريب الكوادر الطبية والصحية.</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pP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تقييم عمل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الاطباء</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كافة وكذلك الفنيين العاملين في القسم.</a:t>
            </a:r>
            <a:endParaRPr kumimoji="0" lang="ar-SA" sz="20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55" name="Rectangle 1"/>
          <p:cNvSpPr>
            <a:spLocks noChangeArrowheads="1"/>
          </p:cNvSpPr>
          <p:nvPr/>
        </p:nvSpPr>
        <p:spPr bwMode="auto">
          <a:xfrm>
            <a:off x="500034" y="111017"/>
            <a:ext cx="8001056" cy="649223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tab pos="457200" algn="l"/>
              </a:tabLst>
            </a:pPr>
            <a:r>
              <a:rPr kumimoji="0" lang="ar-SA" sz="2400" b="1" i="0" u="none" strike="noStrike" cap="none" normalizeH="0" baseline="0" dirty="0">
                <a:ln>
                  <a:noFill/>
                </a:ln>
                <a:solidFill>
                  <a:schemeClr val="accent1"/>
                </a:solidFill>
                <a:effectLst/>
                <a:latin typeface="Simplified Arabic" pitchFamily="18" charset="-78"/>
                <a:ea typeface="Times New Roman" pitchFamily="18" charset="0"/>
                <a:cs typeface="Simplified Arabic" pitchFamily="18" charset="-78"/>
              </a:rPr>
              <a:t>قسم </a:t>
            </a:r>
            <a:r>
              <a:rPr kumimoji="0" lang="ar-SA" sz="2400" b="1" i="0" u="none" strike="noStrike" cap="none" normalizeH="0" baseline="0" dirty="0" err="1">
                <a:ln>
                  <a:noFill/>
                </a:ln>
                <a:solidFill>
                  <a:schemeClr val="accent1"/>
                </a:solidFill>
                <a:effectLst/>
                <a:latin typeface="Simplified Arabic" pitchFamily="18" charset="-78"/>
                <a:ea typeface="Times New Roman" pitchFamily="18" charset="0"/>
                <a:cs typeface="Simplified Arabic" pitchFamily="18" charset="-78"/>
              </a:rPr>
              <a:t>الاشعة</a:t>
            </a:r>
            <a:r>
              <a:rPr kumimoji="0" lang="ar-SA" sz="2400" b="1" i="0" u="none" strike="noStrike" cap="none" normalizeH="0" baseline="0" dirty="0">
                <a:ln>
                  <a:noFill/>
                </a:ln>
                <a:solidFill>
                  <a:schemeClr val="accent1"/>
                </a:solidFill>
                <a:effectLst/>
                <a:latin typeface="Simplified Arabic" pitchFamily="18" charset="-78"/>
                <a:ea typeface="Times New Roman" pitchFamily="18" charset="0"/>
                <a:cs typeface="Simplified Arabic" pitchFamily="18" charset="-78"/>
              </a:rPr>
              <a:t>:</a:t>
            </a:r>
          </a:p>
          <a:p>
            <a:pPr marL="0" marR="0" lvl="0" indent="0" algn="justLow" defTabSz="914400" rtl="1" eaLnBrk="1" fontAlgn="base" latinLnBrk="0" hangingPunct="1">
              <a:lnSpc>
                <a:spcPct val="100000"/>
              </a:lnSpc>
              <a:spcBef>
                <a:spcPct val="0"/>
              </a:spcBef>
              <a:spcAft>
                <a:spcPct val="0"/>
              </a:spcAft>
              <a:buClrTx/>
              <a:buSzTx/>
              <a:buFontTx/>
              <a:buNone/>
              <a:tabLst>
                <a:tab pos="457200" algn="l"/>
              </a:tabLst>
            </a:pPr>
            <a:endParaRPr kumimoji="0" lang="en-US" sz="2400" b="0" i="0" u="none" strike="noStrike" cap="none" normalizeH="0" baseline="0" dirty="0">
              <a:ln>
                <a:noFill/>
              </a:ln>
              <a:solidFill>
                <a:schemeClr val="accent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457200" algn="l"/>
              </a:tabLst>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تعد الفحوصات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الشعاعية</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من الوسائل من الوسائل التشخيصية المهمة والتي لا يمكن الاستغناء عنها في أي مستشفى سواء في العيادة الاستشارية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او</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الطوارئ وهناك نوعين هما:</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457200" algn="l"/>
              </a:tabLst>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الفحوصات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الشعاعية</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التقليدية:</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457200" algn="l"/>
              </a:tabLst>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الفحوصات الاعتيادية.</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457200" algn="l"/>
              </a:tabLst>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الفحوصات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الشعاعية</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الملونة/ فحوصات الكليتين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والامعاء</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والمرارة.</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457200" algn="l"/>
              </a:tabLst>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الفحوصات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الشعاعية</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المتطورة وتشمل فحوصات الرنين المغناطيسي وكذلك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السوناروالاشعة</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المقطعية ويتخصص في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الامراض</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الخطرة والدقيقة جدا.</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457200" algn="l"/>
              </a:tabLst>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وهذا يتطلب التنسيق والاتفاق المسبق مع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الاقسام</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السريرية</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في تحديد المواعيد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لاجراء</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تلك الفحوصات.</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457200" algn="l"/>
              </a:tabLst>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والموقع يجب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ان</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يكون في وسط المستشفى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الى</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حدما</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او</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قريباً من العيادة الخارجية والطوارئ.</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457200" algn="l"/>
              </a:tabLst>
            </a:pP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الاجهزة</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المتطورة ومواد الداخلة بالتصوير.</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457200" algn="l"/>
              </a:tabLst>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كفاءة العاملين من المختصين.</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457200" algn="l"/>
              </a:tabLst>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توفير الحماية للعاملين والمرض من تسرب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الاشعاع</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a:t>
            </a:r>
            <a:endParaRPr kumimoji="0" lang="ar-SA" sz="24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56" name="Rectangle 1"/>
          <p:cNvSpPr>
            <a:spLocks noChangeArrowheads="1"/>
          </p:cNvSpPr>
          <p:nvPr/>
        </p:nvSpPr>
        <p:spPr bwMode="auto">
          <a:xfrm>
            <a:off x="285720" y="90450"/>
            <a:ext cx="8572496" cy="660653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Char char="•"/>
            </a:pPr>
            <a:r>
              <a:rPr kumimoji="0" lang="ar-SA" sz="2800" b="1" i="0" u="none" strike="noStrike" cap="none" normalizeH="0" baseline="0" dirty="0">
                <a:ln>
                  <a:noFill/>
                </a:ln>
                <a:solidFill>
                  <a:schemeClr val="accent1"/>
                </a:solidFill>
                <a:effectLst/>
                <a:latin typeface="Simplified Arabic" pitchFamily="18" charset="-78"/>
                <a:ea typeface="Times New Roman" pitchFamily="18" charset="0"/>
                <a:cs typeface="Simplified Arabic" pitchFamily="18" charset="-78"/>
              </a:rPr>
              <a:t>قسم العلاج الطبيعي: </a:t>
            </a:r>
          </a:p>
          <a:p>
            <a:pPr marL="0" marR="0" lvl="0" indent="0" algn="justLow" defTabSz="914400" rtl="1" eaLnBrk="1" fontAlgn="base" latinLnBrk="0" hangingPunct="1">
              <a:lnSpc>
                <a:spcPct val="100000"/>
              </a:lnSpc>
              <a:spcBef>
                <a:spcPct val="0"/>
              </a:spcBef>
              <a:spcAft>
                <a:spcPct val="0"/>
              </a:spcAft>
              <a:buClrTx/>
              <a:buSzTx/>
            </a:pPr>
            <a:r>
              <a:rPr lang="ar-SA" sz="2000" dirty="0">
                <a:latin typeface="Simplified Arabic" pitchFamily="18" charset="-78"/>
                <a:ea typeface="Times New Roman" pitchFamily="18" charset="0"/>
                <a:cs typeface="Simplified Arabic" pitchFamily="18" charset="-78"/>
              </a:rPr>
              <a:t>      </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يقصد بالطب العلاجي (ذلك العلم الذي يبحث في استخدام الوسائل الطبيعية والفيزيائية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لاغراض</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التشخيص وعلاج العديد من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الامراض</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والعلل من دون استخدام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الادوية</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والعقاقير والمواد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الكيمياوية</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لاعادة</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قسم من وظائف الجسم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الى</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حالتها الطبيعية والبدنية والنفسية وبقدر المستطاع بعد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ان</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فقدت جزء من فعاليتها الحقيقية).</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pP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هدف القسم: جعل المعوقين والمصابين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بامراض</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مزمنة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ان</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يعيشوا معيشة تتفق مع رغباتهم وطموحاتهم المشروعة والقائمة على الاعتماد على النفس وبحدود المستطاع.</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pP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وتقسم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الاهداف</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الى</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ما يلي:</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pP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الاسراع</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في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انهاء</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دور النقاهة للمرضى وتقليل مدة نقاءهم في المستشفى.</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pP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ازالة</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وتقليل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الالام</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الجسدية والنفسية التي يعاني من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الامراض</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pP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تقليل العاهة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والعوق</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pP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منع التشوهات الثانوية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او</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الحد منها قدر المستطاع.</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pP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تحسين وتطوير النتائج الوظيفية في القسم.</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pP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الحالات التي يتم معالجتها هي: </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pP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اصابات</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الكسور.</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pP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العلل العصبية كشلل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الاطفال</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والشلل الدماغي.</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pP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الامراض</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الناجمة عن داء السكري.</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pP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امراض</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المفاصل.</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pP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عاهات اليد في الجسم.</a:t>
            </a:r>
          </a:p>
          <a:p>
            <a:pPr algn="justLow" eaLnBrk="0" fontAlgn="base" hangingPunct="0">
              <a:spcBef>
                <a:spcPct val="0"/>
              </a:spcBef>
              <a:spcAft>
                <a:spcPct val="0"/>
              </a:spcAft>
            </a:pPr>
            <a:r>
              <a:rPr lang="ar-SA" sz="2000" dirty="0"/>
              <a:t>موقع القسم: يكون موقع القسم في مكان يسهل الوصول </a:t>
            </a:r>
            <a:r>
              <a:rPr lang="ar-SA" sz="2000" dirty="0" err="1"/>
              <a:t>اليه</a:t>
            </a:r>
            <a:r>
              <a:rPr lang="ar-SA" sz="2000" dirty="0"/>
              <a:t> وتتوفر ظروف التهوية </a:t>
            </a:r>
            <a:r>
              <a:rPr lang="ar-SA" sz="2000" dirty="0" err="1"/>
              <a:t>والانارة</a:t>
            </a:r>
            <a:r>
              <a:rPr lang="ar-SA" sz="2000" dirty="0"/>
              <a:t> والسعة بما يحقق الفائدة الجسدية والنفسية للمريض </a:t>
            </a:r>
            <a:r>
              <a:rPr lang="ar-SA" sz="2000" dirty="0" err="1"/>
              <a:t>والاسراع</a:t>
            </a:r>
            <a:r>
              <a:rPr lang="ar-SA" sz="2000" dirty="0"/>
              <a:t> في </a:t>
            </a:r>
            <a:r>
              <a:rPr lang="ar-SA" sz="2000" dirty="0" err="1"/>
              <a:t>اعادة</a:t>
            </a:r>
            <a:r>
              <a:rPr lang="ar-SA" sz="2000" dirty="0"/>
              <a:t> تأهيله.</a:t>
            </a:r>
            <a:endParaRPr lang="en-US" sz="2000" dirty="0"/>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57" name="Rectangle 1"/>
          <p:cNvSpPr>
            <a:spLocks noChangeArrowheads="1"/>
          </p:cNvSpPr>
          <p:nvPr/>
        </p:nvSpPr>
        <p:spPr bwMode="auto">
          <a:xfrm>
            <a:off x="357158" y="13105"/>
            <a:ext cx="8501090" cy="620014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0" fontAlgn="base" latinLnBrk="0" hangingPunct="0">
              <a:lnSpc>
                <a:spcPct val="100000"/>
              </a:lnSpc>
              <a:spcBef>
                <a:spcPct val="0"/>
              </a:spcBef>
              <a:spcAft>
                <a:spcPct val="0"/>
              </a:spcAft>
              <a:buClrTx/>
              <a:buSzTx/>
              <a:buFontTx/>
              <a:buNone/>
            </a:pPr>
            <a:r>
              <a:rPr kumimoji="0" lang="ar-SA" sz="2800" b="1" i="0" u="none" strike="noStrike" cap="none" normalizeH="0" baseline="0" dirty="0">
                <a:ln>
                  <a:noFill/>
                </a:ln>
                <a:solidFill>
                  <a:schemeClr val="accent1"/>
                </a:solidFill>
                <a:effectLst/>
                <a:latin typeface="Simplified Arabic" pitchFamily="18" charset="-78"/>
                <a:ea typeface="Times New Roman" pitchFamily="18" charset="0"/>
                <a:cs typeface="Simplified Arabic" pitchFamily="18" charset="-78"/>
              </a:rPr>
              <a:t>العيادة الاستشارية:</a:t>
            </a:r>
            <a:endParaRPr kumimoji="0" lang="en-US" sz="2800" b="0" i="0" u="none" strike="noStrike" cap="none" normalizeH="0" baseline="0" dirty="0">
              <a:ln>
                <a:noFill/>
              </a:ln>
              <a:solidFill>
                <a:schemeClr val="accent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زاد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الاقبال</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على مراجعة العيادة الاستشارية وذلك نتيجة لزيادة الوعي لدى المراجعين لتقديم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افضل</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الخدمات الطبية للمراجعين ومن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اهم</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الواجبات:</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القيام بتقديم الخدمات الطبية للمرجعين.</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التعليم والتدريب.</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المساعدة في انجاز البحوث العلمية والطبية.</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المساهمة في نشر التوعية والثقافة الصحية.</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المساهمة في تقليل العبء والزخم عن العيادات الخارجية.</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pPr>
            <a:r>
              <a:rPr kumimoji="0" lang="ar-SA" sz="2400" b="1"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قسم النسائية والتوليد:</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يعد هذا القسم احد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الاقسام</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المهمة من بين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الاقسام</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السريرية</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لما لها من اثر كبير على حياة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الام</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المتمثلة بالولادة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او</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ما سبقها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او</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ما بعدها عندما تحدث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الاشكالات</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والصعاب من جراء الولادة.</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وهناك قسمان هما:</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تتمثل بالنساء المريضات واللواتي يتم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احالتها</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من الطبيبة الاختصاصية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بامراض</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النساء.</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تتمثل باستقبال النساء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لاغراض</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الولادة وهي نوعين هما الولادة الطبيعية/ غير الطبيعية.</a:t>
            </a:r>
            <a:endParaRPr kumimoji="0" lang="ar-SA" sz="24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58" name="Rectangle 1"/>
          <p:cNvSpPr>
            <a:spLocks noChangeArrowheads="1"/>
          </p:cNvSpPr>
          <p:nvPr/>
        </p:nvSpPr>
        <p:spPr bwMode="auto">
          <a:xfrm>
            <a:off x="571472" y="289667"/>
            <a:ext cx="8215370" cy="61366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pPr>
            <a:r>
              <a:rPr kumimoji="0" lang="ar-SA" sz="2400" b="1" i="0" u="none" strike="noStrike" cap="none" normalizeH="0" baseline="0" dirty="0">
                <a:ln>
                  <a:noFill/>
                </a:ln>
                <a:solidFill>
                  <a:schemeClr val="accent1"/>
                </a:solidFill>
                <a:effectLst/>
                <a:latin typeface="Simplified Arabic" pitchFamily="18" charset="-78"/>
                <a:ea typeface="Times New Roman" pitchFamily="18" charset="0"/>
                <a:cs typeface="Simplified Arabic" pitchFamily="18" charset="-78"/>
              </a:rPr>
              <a:t>شروط استقبال الولادة</a:t>
            </a:r>
            <a:r>
              <a:rPr kumimoji="0" lang="ar-SA" sz="2400" b="0" i="0" u="none" strike="noStrike" cap="none" normalizeH="0" baseline="0" dirty="0">
                <a:ln>
                  <a:noFill/>
                </a:ln>
                <a:solidFill>
                  <a:schemeClr val="accent1"/>
                </a:solidFill>
                <a:effectLst/>
                <a:latin typeface="Simplified Arabic" pitchFamily="18" charset="-78"/>
                <a:ea typeface="Times New Roman" pitchFamily="18" charset="0"/>
                <a:cs typeface="Simplified Arabic" pitchFamily="18" charset="-78"/>
              </a:rPr>
              <a:t>:</a:t>
            </a:r>
            <a:endParaRPr kumimoji="0" lang="en-US" sz="2400" b="0" i="0" u="none" strike="noStrike" cap="none" normalizeH="0" baseline="0" dirty="0">
              <a:ln>
                <a:noFill/>
              </a:ln>
              <a:solidFill>
                <a:schemeClr val="accent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pP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اعداد</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الطبلة والاستمارة الخاصة بالمريضة.</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تهيئة صالة الولادة.</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استقبال المولود.</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تهيئة حاضنات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الاطفال</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الخدج</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تهيئة صالة العناية المركزة.</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pP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اثبات</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البيانات الخاصة بالمولود.</a:t>
            </a:r>
          </a:p>
          <a:p>
            <a:pPr marL="0" marR="0" lvl="0" indent="0" algn="justLow" defTabSz="914400" rtl="1" eaLnBrk="0" fontAlgn="base" latinLnBrk="0" hangingPunct="0">
              <a:lnSpc>
                <a:spcPct val="100000"/>
              </a:lnSpc>
              <a:spcBef>
                <a:spcPct val="0"/>
              </a:spcBef>
              <a:spcAft>
                <a:spcPct val="0"/>
              </a:spcAft>
              <a:buClrTx/>
              <a:buSzTx/>
            </a:pP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pPr>
            <a:r>
              <a:rPr kumimoji="0" lang="ar-SA" sz="2400" b="1" i="0" u="none" strike="noStrike" cap="none" normalizeH="0" baseline="0" dirty="0">
                <a:ln>
                  <a:noFill/>
                </a:ln>
                <a:solidFill>
                  <a:schemeClr val="accent1"/>
                </a:solidFill>
                <a:effectLst/>
                <a:latin typeface="Simplified Arabic" pitchFamily="18" charset="-78"/>
                <a:ea typeface="Times New Roman" pitchFamily="18" charset="0"/>
                <a:cs typeface="Simplified Arabic" pitchFamily="18" charset="-78"/>
              </a:rPr>
              <a:t>سجلات التنظيم:</a:t>
            </a:r>
            <a:endParaRPr kumimoji="0" lang="en-US" sz="2400" b="1" i="0" u="none" strike="noStrike" cap="none" normalizeH="0" baseline="0" dirty="0">
              <a:ln>
                <a:noFill/>
              </a:ln>
              <a:solidFill>
                <a:schemeClr val="accent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السجل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الاحصائي</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لحالات الولادة.</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السجل العلاجي/ للمولود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والام</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سجل للسوائل المغذية من سجل تسلم وتسليم الموجودات الفعلية.</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سجل تسلم وتسليم الطبلات بالمريض.</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سجل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الادوية</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سجل الدخول والخروج للمريضات.</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سجل خاص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بالاطباء</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والتداوي</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وصرفيات الدواء والسجلات الفرعية/ الخاص بالممرضات وذوي المهن الصحية.</a:t>
            </a:r>
            <a:endParaRPr kumimoji="0" lang="ar-SA" sz="24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59" name="Rectangle 1"/>
          <p:cNvSpPr>
            <a:spLocks noChangeArrowheads="1"/>
          </p:cNvSpPr>
          <p:nvPr/>
        </p:nvSpPr>
        <p:spPr bwMode="auto">
          <a:xfrm>
            <a:off x="357158" y="200386"/>
            <a:ext cx="8358246" cy="649223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eaLnBrk="1" fontAlgn="base" latinLnBrk="0" hangingPunct="1">
              <a:lnSpc>
                <a:spcPct val="100000"/>
              </a:lnSpc>
              <a:spcBef>
                <a:spcPct val="0"/>
              </a:spcBef>
              <a:spcAft>
                <a:spcPct val="0"/>
              </a:spcAft>
              <a:buClrTx/>
              <a:buSzTx/>
              <a:buFontTx/>
              <a:buNone/>
            </a:pPr>
            <a:r>
              <a:rPr kumimoji="0" lang="ar-SA" sz="2000" b="1" i="0" u="none" strike="noStrike" cap="none" normalizeH="0" baseline="0" dirty="0">
                <a:ln>
                  <a:noFill/>
                </a:ln>
                <a:solidFill>
                  <a:schemeClr val="accent1"/>
                </a:solidFill>
                <a:effectLst/>
                <a:latin typeface="Simplified Arabic" pitchFamily="18" charset="-78"/>
                <a:ea typeface="Times New Roman" pitchFamily="18" charset="0"/>
                <a:cs typeface="Simplified Arabic" pitchFamily="18" charset="-78"/>
              </a:rPr>
              <a:t>قسم الطوارئ:</a:t>
            </a:r>
            <a:endParaRPr kumimoji="0" lang="en-US" sz="2000" b="0" i="0" u="none" strike="noStrike" cap="none" normalizeH="0" baseline="0" dirty="0">
              <a:ln>
                <a:noFill/>
              </a:ln>
              <a:solidFill>
                <a:schemeClr val="accent1"/>
              </a:solidFill>
              <a:effectLst/>
              <a:latin typeface="Arial" pitchFamily="34" charset="0"/>
              <a:cs typeface="Arial" pitchFamily="34" charset="0"/>
            </a:endParaRPr>
          </a:p>
          <a:p>
            <a:pPr marL="0" marR="0" lvl="0" indent="0" algn="just" defTabSz="914400" eaLnBrk="0" fontAlgn="base" latinLnBrk="0" hangingPunct="0">
              <a:lnSpc>
                <a:spcPct val="100000"/>
              </a:lnSpc>
              <a:spcBef>
                <a:spcPct val="0"/>
              </a:spcBef>
              <a:spcAft>
                <a:spcPct val="0"/>
              </a:spcAft>
              <a:buClrTx/>
              <a:buSzTx/>
              <a:buFontTx/>
              <a:buNone/>
            </a:pP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قسم الطوارئ من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الاقسام</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المهمة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لانها</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تستقبل الحالات الطارئة التي تتطلب علاجا سريعا ومباشرا للتقليل من الخطورة.</a:t>
            </a:r>
            <a:endParaRPr lang="ar-SA" sz="2000" dirty="0">
              <a:latin typeface="Simplified Arabic" pitchFamily="18" charset="-78"/>
              <a:ea typeface="Times New Roman" pitchFamily="18" charset="0"/>
              <a:cs typeface="Simplified Arabic" pitchFamily="18" charset="-78"/>
            </a:endParaRPr>
          </a:p>
          <a:p>
            <a:pPr marL="0" marR="0" lvl="0" indent="0" algn="just" defTabSz="914400" eaLnBrk="0" fontAlgn="base" latinLnBrk="0" hangingPunct="0">
              <a:lnSpc>
                <a:spcPct val="100000"/>
              </a:lnSpc>
              <a:spcBef>
                <a:spcPct val="0"/>
              </a:spcBef>
              <a:spcAft>
                <a:spcPct val="0"/>
              </a:spcAft>
              <a:buClrTx/>
              <a:buSzTx/>
              <a:buFontTx/>
              <a:buNone/>
            </a:pP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eaLnBrk="0" fontAlgn="base" latinLnBrk="0" hangingPunct="0">
              <a:lnSpc>
                <a:spcPct val="100000"/>
              </a:lnSpc>
              <a:spcBef>
                <a:spcPct val="0"/>
              </a:spcBef>
              <a:spcAft>
                <a:spcPct val="0"/>
              </a:spcAft>
              <a:buClrTx/>
              <a:buSzTx/>
              <a:buFontTx/>
              <a:buNone/>
            </a:pPr>
            <a:r>
              <a:rPr kumimoji="0" lang="ar-SA" sz="2000" b="1" i="0" u="none" strike="noStrike" cap="none" normalizeH="0" baseline="0" dirty="0" err="1">
                <a:ln>
                  <a:noFill/>
                </a:ln>
                <a:solidFill>
                  <a:schemeClr val="accent1"/>
                </a:solidFill>
                <a:effectLst/>
                <a:latin typeface="Simplified Arabic" pitchFamily="18" charset="-78"/>
                <a:ea typeface="Times New Roman" pitchFamily="18" charset="0"/>
                <a:cs typeface="Simplified Arabic" pitchFamily="18" charset="-78"/>
              </a:rPr>
              <a:t>الاسباب</a:t>
            </a:r>
            <a:r>
              <a:rPr kumimoji="0" lang="ar-SA" sz="2000" b="1" i="0" u="none" strike="noStrike" cap="none" normalizeH="0" baseline="0" dirty="0">
                <a:ln>
                  <a:noFill/>
                </a:ln>
                <a:solidFill>
                  <a:schemeClr val="accent1"/>
                </a:solidFill>
                <a:effectLst/>
                <a:latin typeface="Simplified Arabic" pitchFamily="18" charset="-78"/>
                <a:ea typeface="Times New Roman" pitchFamily="18" charset="0"/>
                <a:cs typeface="Simplified Arabic" pitchFamily="18" charset="-78"/>
              </a:rPr>
              <a:t> التي تجعل هذا القسم مهم: </a:t>
            </a:r>
            <a:endParaRPr kumimoji="0" lang="en-US" sz="2000" b="1" i="0" u="none" strike="noStrike" cap="none" normalizeH="0" baseline="0" dirty="0">
              <a:ln>
                <a:noFill/>
              </a:ln>
              <a:solidFill>
                <a:schemeClr val="accent1"/>
              </a:solidFill>
              <a:effectLst/>
              <a:latin typeface="Arial" pitchFamily="34" charset="0"/>
              <a:cs typeface="Arial" pitchFamily="34" charset="0"/>
            </a:endParaRPr>
          </a:p>
          <a:p>
            <a:pPr marL="0" marR="0" lvl="0" indent="0" algn="just" defTabSz="914400" eaLnBrk="0" fontAlgn="base" latinLnBrk="0" hangingPunct="0">
              <a:lnSpc>
                <a:spcPct val="100000"/>
              </a:lnSpc>
              <a:spcBef>
                <a:spcPct val="0"/>
              </a:spcBef>
              <a:spcAft>
                <a:spcPct val="0"/>
              </a:spcAft>
              <a:buClrTx/>
              <a:buSzTx/>
              <a:buFontTx/>
              <a:buChar char="•"/>
            </a:pP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الارتفاع الكبير في نسبة المصابين من جراء الحوادث المفاجئة، حروق، صعق كهربائي، تسمم، اختناق،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واعمال</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عنف.</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eaLnBrk="0" fontAlgn="base" latinLnBrk="0" hangingPunct="0">
              <a:lnSpc>
                <a:spcPct val="100000"/>
              </a:lnSpc>
              <a:spcBef>
                <a:spcPct val="0"/>
              </a:spcBef>
              <a:spcAft>
                <a:spcPct val="0"/>
              </a:spcAft>
              <a:buClrTx/>
              <a:buSzTx/>
              <a:buFontTx/>
              <a:buChar char="•"/>
            </a:pP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الزيادة المتصاعدة في عدد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اصابات</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المرورز</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eaLnBrk="0" fontAlgn="base" latinLnBrk="0" hangingPunct="0">
              <a:lnSpc>
                <a:spcPct val="100000"/>
              </a:lnSpc>
              <a:spcBef>
                <a:spcPct val="0"/>
              </a:spcBef>
              <a:spcAft>
                <a:spcPct val="0"/>
              </a:spcAft>
              <a:buClrTx/>
              <a:buSzTx/>
              <a:buFontTx/>
              <a:buChar char="•"/>
            </a:pP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انعكاس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اثار</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التمدن والتحضر غير المنضبط وظهور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الامراض</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النفسية والانفعالية، حالات الانتحار.</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eaLnBrk="0" fontAlgn="base" latinLnBrk="0" hangingPunct="0">
              <a:lnSpc>
                <a:spcPct val="100000"/>
              </a:lnSpc>
              <a:spcBef>
                <a:spcPct val="0"/>
              </a:spcBef>
              <a:spcAft>
                <a:spcPct val="0"/>
              </a:spcAft>
              <a:buClrTx/>
              <a:buSzTx/>
              <a:buFontTx/>
              <a:buChar char="•"/>
            </a:pP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زيادة نسبة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الاصابة</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بتصلب الشرايين.</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eaLnBrk="0" fontAlgn="base" latinLnBrk="0" hangingPunct="0">
              <a:lnSpc>
                <a:spcPct val="100000"/>
              </a:lnSpc>
              <a:spcBef>
                <a:spcPct val="0"/>
              </a:spcBef>
              <a:spcAft>
                <a:spcPct val="0"/>
              </a:spcAft>
              <a:buClrTx/>
              <a:buSzTx/>
              <a:buFontTx/>
              <a:buChar char="•"/>
            </a:pP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عدم توفر السلامة المهنية في بعض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الاعمال</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المستخدمة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بها</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المعدات الثقيلة.</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eaLnBrk="0" fontAlgn="base" latinLnBrk="0" hangingPunct="0">
              <a:lnSpc>
                <a:spcPct val="100000"/>
              </a:lnSpc>
              <a:spcBef>
                <a:spcPct val="0"/>
              </a:spcBef>
              <a:spcAft>
                <a:spcPct val="0"/>
              </a:spcAft>
              <a:buClrTx/>
              <a:buSzTx/>
              <a:buFontTx/>
              <a:buChar char="•"/>
            </a:pP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الكوارث الطبيعية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والاوبئة</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المفاجئة.</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eaLnBrk="0" fontAlgn="base" latinLnBrk="0" hangingPunct="0">
              <a:lnSpc>
                <a:spcPct val="100000"/>
              </a:lnSpc>
              <a:spcBef>
                <a:spcPct val="0"/>
              </a:spcBef>
              <a:spcAft>
                <a:spcPct val="0"/>
              </a:spcAft>
              <a:buClrTx/>
              <a:buSzTx/>
              <a:buFontTx/>
              <a:buNone/>
            </a:pP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لذلك لابد من توفير بعض المميزات لهذا القسم:</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eaLnBrk="0" fontAlgn="base" latinLnBrk="0" hangingPunct="0">
              <a:lnSpc>
                <a:spcPct val="100000"/>
              </a:lnSpc>
              <a:spcBef>
                <a:spcPct val="0"/>
              </a:spcBef>
              <a:spcAft>
                <a:spcPct val="0"/>
              </a:spcAft>
              <a:buClrTx/>
              <a:buSzTx/>
              <a:buFontTx/>
              <a:buChar char="•"/>
            </a:pP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الخدمات التي تقدم من هذا القسم علاجية وليست وقائية.</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eaLnBrk="0" fontAlgn="base" latinLnBrk="0" hangingPunct="0">
              <a:lnSpc>
                <a:spcPct val="100000"/>
              </a:lnSpc>
              <a:spcBef>
                <a:spcPct val="0"/>
              </a:spcBef>
              <a:spcAft>
                <a:spcPct val="0"/>
              </a:spcAft>
              <a:buClrTx/>
              <a:buSzTx/>
              <a:buFontTx/>
              <a:buChar char="•"/>
            </a:pP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عامل الوقت والزمن والسرعة مسألة مهمة وفي غاية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الاهمية</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عند تقديم الخدمة العلاجية.</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eaLnBrk="0" fontAlgn="base" latinLnBrk="0" hangingPunct="0">
              <a:lnSpc>
                <a:spcPct val="100000"/>
              </a:lnSpc>
              <a:spcBef>
                <a:spcPct val="0"/>
              </a:spcBef>
              <a:spcAft>
                <a:spcPct val="0"/>
              </a:spcAft>
              <a:buClrTx/>
              <a:buSzTx/>
              <a:buFontTx/>
              <a:buChar char="•"/>
            </a:pP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العمل في هذا القسم يتسم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بالانذار</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القصوى وعلى مدار الساعة.</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eaLnBrk="0" fontAlgn="base" latinLnBrk="0" hangingPunct="0">
              <a:lnSpc>
                <a:spcPct val="100000"/>
              </a:lnSpc>
              <a:spcBef>
                <a:spcPct val="0"/>
              </a:spcBef>
              <a:spcAft>
                <a:spcPct val="0"/>
              </a:spcAft>
              <a:buClrTx/>
              <a:buSzTx/>
              <a:buFontTx/>
              <a:buChar char="•"/>
            </a:pP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مدة بقاء المصاب في قسم مدة 24 ساعة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الى</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ان</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يغادر المستشفى بعد التحسن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او</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ينقل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الى</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الاقسام</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التخصصية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الاخرى</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eaLnBrk="0" fontAlgn="base" latinLnBrk="0" hangingPunct="0">
              <a:lnSpc>
                <a:spcPct val="100000"/>
              </a:lnSpc>
              <a:spcBef>
                <a:spcPct val="0"/>
              </a:spcBef>
              <a:spcAft>
                <a:spcPct val="0"/>
              </a:spcAft>
              <a:buClrTx/>
              <a:buSzTx/>
              <a:buFontTx/>
              <a:buChar char="•"/>
            </a:pP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يتطلب من الكادر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ان</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يكون متخصص في مجال العمل الطبي.</a:t>
            </a:r>
          </a:p>
          <a:p>
            <a:pPr marL="0" marR="0" lvl="0" indent="0" algn="just" defTabSz="914400" eaLnBrk="0" fontAlgn="base" latinLnBrk="0" hangingPunct="0">
              <a:lnSpc>
                <a:spcPct val="100000"/>
              </a:lnSpc>
              <a:spcBef>
                <a:spcPct val="0"/>
              </a:spcBef>
              <a:spcAft>
                <a:spcPct val="0"/>
              </a:spcAft>
              <a:buClrTx/>
              <a:buSzTx/>
              <a:buFontTx/>
              <a:buNone/>
            </a:pP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يستوجب توفر المستلزمات المادية والعلاجية كافة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لانقاذ</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المرضى.</a:t>
            </a:r>
            <a:r>
              <a:rPr kumimoji="0" lang="en-US" sz="2000" b="0" i="0" u="none" strike="noStrike" cap="none" normalizeH="0" baseline="0" dirty="0">
                <a:ln>
                  <a:noFill/>
                </a:ln>
                <a:solidFill>
                  <a:schemeClr val="tx1"/>
                </a:solidFill>
                <a:effectLst/>
                <a:latin typeface="Arial" pitchFamily="34" charset="0"/>
                <a:cs typeface="Arial" pitchFamily="34" charset="0"/>
              </a:rPr>
              <a:t>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11" name="AutoShape 2"/>
          <p:cNvSpPr>
            <a:spLocks noChangeArrowheads="1"/>
          </p:cNvSpPr>
          <p:nvPr/>
        </p:nvSpPr>
        <p:spPr bwMode="auto">
          <a:xfrm>
            <a:off x="4572000" y="357166"/>
            <a:ext cx="4295792" cy="595313"/>
          </a:xfrm>
          <a:prstGeom prst="bevel">
            <a:avLst>
              <a:gd name="adj" fmla="val 12500"/>
            </a:avLst>
          </a:prstGeom>
          <a:gradFill rotWithShape="1">
            <a:gsLst>
              <a:gs pos="0">
                <a:srgbClr val="FBE4AE"/>
              </a:gs>
              <a:gs pos="13000">
                <a:srgbClr val="BD922A"/>
              </a:gs>
              <a:gs pos="21001">
                <a:srgbClr val="BD922A"/>
              </a:gs>
              <a:gs pos="63000">
                <a:srgbClr val="FBE4AE"/>
              </a:gs>
              <a:gs pos="67000">
                <a:srgbClr val="BD922A"/>
              </a:gs>
              <a:gs pos="69000">
                <a:srgbClr val="835E17"/>
              </a:gs>
              <a:gs pos="82001">
                <a:srgbClr val="A28949"/>
              </a:gs>
              <a:gs pos="100000">
                <a:srgbClr val="FAE3B7"/>
              </a:gs>
            </a:gsLst>
            <a:lin ang="2700000" scaled="1"/>
          </a:gradFill>
          <a:ln w="9525">
            <a:solidFill>
              <a:srgbClr val="000000"/>
            </a:solidFill>
            <a:miter lim="800000"/>
            <a:headEnd/>
            <a:tailEnd/>
          </a:ln>
          <a:effectLst>
            <a:outerShdw sy="-50000" kx="2453608" rotWithShape="0">
              <a:srgbClr val="808080">
                <a:alpha val="50000"/>
              </a:srgbClr>
            </a:outerShdw>
          </a:effectLst>
        </p:spPr>
        <p:txBody>
          <a:bodyPr vert="horz" wrap="square" lIns="91440" tIns="45720" rIns="91440" bIns="45720" numCol="1" anchor="t" anchorCtr="0" compatLnSpc="1">
            <a:prstTxWarp prst="textNoShape">
              <a:avLst/>
            </a:prstTxWarp>
          </a:bodyPr>
          <a:lstStyle/>
          <a:p>
            <a:pPr marL="0" marR="1143000" lvl="0" indent="0" algn="just" defTabSz="914400" rtl="1" eaLnBrk="1" fontAlgn="base" latinLnBrk="0" hangingPunct="1">
              <a:lnSpc>
                <a:spcPct val="100000"/>
              </a:lnSpc>
              <a:spcBef>
                <a:spcPct val="0"/>
              </a:spcBef>
              <a:spcAft>
                <a:spcPts val="1000"/>
              </a:spcAft>
              <a:buClrTx/>
              <a:buSzTx/>
              <a:buFont typeface="Times New Roman" pitchFamily="18" charset="0"/>
              <a:buChar char="‌"/>
            </a:pPr>
            <a:r>
              <a:rPr kumimoji="0" lang="ar-SA" sz="2400" b="1" i="0" u="none" strike="noStrike" cap="none" normalizeH="0" baseline="0">
                <a:ln>
                  <a:noFill/>
                </a:ln>
                <a:solidFill>
                  <a:schemeClr val="tx1"/>
                </a:solidFill>
                <a:effectLst/>
                <a:latin typeface="Simplified Arabic" pitchFamily="18" charset="-78"/>
                <a:ea typeface="Arial" pitchFamily="34" charset="0"/>
                <a:cs typeface="Simplified Arabic" pitchFamily="18" charset="-78"/>
              </a:rPr>
              <a:t>التعليمات </a:t>
            </a:r>
            <a:r>
              <a:rPr kumimoji="0" lang="en-US" sz="2400" b="1" i="0" u="none" strike="noStrike" cap="none" normalizeH="0" baseline="0">
                <a:ln>
                  <a:noFill/>
                </a:ln>
                <a:solidFill>
                  <a:schemeClr val="tx1"/>
                </a:solidFill>
                <a:effectLst/>
                <a:latin typeface="Times New Roman" pitchFamily="18" charset="0"/>
                <a:ea typeface="Arial" pitchFamily="34" charset="0"/>
                <a:cs typeface="Simplified Arabic" pitchFamily="18" charset="-78"/>
              </a:rPr>
              <a:t>Instruction</a:t>
            </a:r>
            <a:r>
              <a:rPr kumimoji="0" lang="en-US" sz="2400" b="1" i="0" u="none" strike="noStrike" cap="none" normalizeH="0" baseline="0">
                <a:ln>
                  <a:noFill/>
                </a:ln>
                <a:solidFill>
                  <a:schemeClr val="tx1"/>
                </a:solidFill>
                <a:effectLst/>
                <a:latin typeface="Simplified Arabic" pitchFamily="18" charset="-78"/>
                <a:ea typeface="Arial" pitchFamily="34" charset="0"/>
                <a:cs typeface="Simplified Arabic" pitchFamily="18" charset="-78"/>
              </a:rPr>
              <a:t>:</a:t>
            </a:r>
            <a:endParaRPr kumimoji="0" lang="en-US" sz="2400" b="1" i="0" u="none" strike="noStrike" cap="none" normalizeH="0" baseline="0">
              <a:ln>
                <a:noFill/>
              </a:ln>
              <a:solidFill>
                <a:schemeClr val="tx1"/>
              </a:solidFill>
              <a:effectLst/>
              <a:latin typeface="Times New Roman" pitchFamily="18" charset="0"/>
              <a:ea typeface="Arial" pitchFamily="34" charset="0"/>
              <a:cs typeface="Simplified Arabic" pitchFamily="18" charset="-78"/>
            </a:endParaRPr>
          </a:p>
          <a:p>
            <a:pPr marL="0" marR="0" lvl="0" indent="0" algn="r" defTabSz="914400" rtl="1" eaLnBrk="1" fontAlgn="base" latinLnBrk="0" hangingPunct="1">
              <a:lnSpc>
                <a:spcPct val="100000"/>
              </a:lnSpc>
              <a:spcBef>
                <a:spcPct val="0"/>
              </a:spcBef>
              <a:spcAft>
                <a:spcPct val="0"/>
              </a:spcAft>
              <a:buClrTx/>
              <a:buSzTx/>
              <a:buFontTx/>
              <a:buNone/>
            </a:pPr>
            <a:endParaRPr kumimoji="0" lang="ar-SA" sz="2400" b="0" i="0" u="none" strike="noStrike" cap="none" normalizeH="0" baseline="0">
              <a:ln>
                <a:noFill/>
              </a:ln>
              <a:solidFill>
                <a:schemeClr val="tx1"/>
              </a:solidFill>
              <a:effectLst/>
              <a:latin typeface="Arial" pitchFamily="34" charset="0"/>
              <a:cs typeface="Arial" pitchFamily="34" charset="0"/>
            </a:endParaRPr>
          </a:p>
        </p:txBody>
      </p:sp>
      <p:sp>
        <p:nvSpPr>
          <p:cNvPr id="1048612" name="Rectangle 3"/>
          <p:cNvSpPr>
            <a:spLocks noChangeArrowheads="1"/>
          </p:cNvSpPr>
          <p:nvPr/>
        </p:nvSpPr>
        <p:spPr bwMode="auto">
          <a:xfrm>
            <a:off x="1285852" y="1174435"/>
            <a:ext cx="6286544" cy="43586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Char char="•"/>
              <a:tabLst>
                <a:tab pos="914400" algn="r"/>
                <a:tab pos="1028700" algn="r"/>
              </a:tabLst>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ادرس النظرة الشاملة جيداً.</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914400" algn="r"/>
                <a:tab pos="1028700" algn="r"/>
              </a:tabLst>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تعرف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الى</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اهداف</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الوحدة.</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914400" algn="r"/>
                <a:tab pos="1028700" algn="r"/>
              </a:tabLst>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قم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باداء</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الاختبار القبلي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فاذا</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حصلت على:- </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914400" algn="r"/>
                <a:tab pos="1028700" algn="r"/>
              </a:tabLst>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على (9) درجات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فاكثر</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فانت</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لاتحتاج</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الى</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دراسة الوحدة راجع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او</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المدرس.</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914400" algn="r"/>
                <a:tab pos="1028700" algn="r"/>
              </a:tabLst>
            </a:pP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اما</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اذا</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حصلت على درجة اقل من (9) فانك تحتاج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الى</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دراسة الوحدة النمطية.</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914400" algn="r"/>
                <a:tab pos="1028700" algn="r"/>
              </a:tabLst>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بعد دراستك محتويات الوحدة النمطية قم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باداء</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الاختبار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البعدي</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فاذا</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حصلت على.</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914400" algn="r"/>
                <a:tab pos="1028700" algn="r"/>
              </a:tabLst>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على (9) درجات فانتقل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الى</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دراسة الوحدة النمطية الثانية.</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914400" algn="r"/>
                <a:tab pos="1028700" algn="r"/>
              </a:tabLst>
            </a:pP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اذا</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حصلت على درجة اقل فاعد دراسة الوحدة النمطية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او</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أي جزء منها ثم ارجع للاختبار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البعدي</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a:t>
            </a:r>
            <a:endParaRPr kumimoji="0" lang="ar-SA" sz="24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60" name="Rectangle 1"/>
          <p:cNvSpPr>
            <a:spLocks noChangeArrowheads="1"/>
          </p:cNvSpPr>
          <p:nvPr/>
        </p:nvSpPr>
        <p:spPr bwMode="auto">
          <a:xfrm>
            <a:off x="642910" y="467467"/>
            <a:ext cx="7929554" cy="57810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pPr>
            <a:r>
              <a:rPr kumimoji="0" lang="ar-SA" sz="2400" b="1" i="0" u="none" strike="noStrike" cap="none" normalizeH="0" baseline="0" dirty="0">
                <a:ln>
                  <a:noFill/>
                </a:ln>
                <a:solidFill>
                  <a:schemeClr val="accent1"/>
                </a:solidFill>
                <a:effectLst/>
                <a:latin typeface="Simplified Arabic" pitchFamily="18" charset="-78"/>
                <a:ea typeface="Times New Roman" pitchFamily="18" charset="0"/>
                <a:cs typeface="Simplified Arabic" pitchFamily="18" charset="-78"/>
              </a:rPr>
              <a:t>موقع القسم: </a:t>
            </a:r>
            <a:endParaRPr kumimoji="0" lang="en-US" sz="2400" b="1" i="0" u="none" strike="noStrike" cap="none" normalizeH="0" baseline="0" dirty="0">
              <a:ln>
                <a:noFill/>
              </a:ln>
              <a:solidFill>
                <a:schemeClr val="accent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يجب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ان</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يكون قريب من العيادة الخارجية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والاقسام</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المختبرية</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المختلفة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اضافة</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الى</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احتواء القسم على صالة للعمليات الكبرى والصغرى ومزود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بالاجهزة</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والمعدات المطلوبة.</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pPr>
            <a:r>
              <a:rPr kumimoji="0" lang="ar-SA" sz="2400" b="1" i="0" u="none" strike="noStrike" cap="none" normalizeH="0" baseline="0" dirty="0">
                <a:ln>
                  <a:noFill/>
                </a:ln>
                <a:solidFill>
                  <a:schemeClr val="accent1"/>
                </a:solidFill>
                <a:effectLst/>
                <a:latin typeface="Simplified Arabic" pitchFamily="18" charset="-78"/>
                <a:ea typeface="Times New Roman" pitchFamily="18" charset="0"/>
                <a:cs typeface="Simplified Arabic" pitchFamily="18" charset="-78"/>
              </a:rPr>
              <a:t>يستقبل هذا القسم المرضى من الجهات التالية:</a:t>
            </a:r>
            <a:endParaRPr kumimoji="0" lang="en-US" sz="2400" b="1" i="0" u="none" strike="noStrike" cap="none" normalizeH="0" baseline="0" dirty="0">
              <a:ln>
                <a:noFill/>
              </a:ln>
              <a:solidFill>
                <a:schemeClr val="accent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العيادات الخارجية.</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مراكز الرعاية الصحية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الاولية</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العيادات الاستشارية.</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مصابون بصورة مباشرة من جراء الحوادث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الانية</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مرضى مصابين سبق لهم الدخول في قسم الطوارئ.</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مرضى ومصابين من العاملين في المستشفى.</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وبعد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اجراء</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العلاج المناسب يكون المريض:</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pP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اما</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الخروج متحسناً 24 ساعة.</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يحال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الى</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المستشفى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لاكمال</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العلاج.</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pP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احالته</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الى</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مستشفى اختصاصي.</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pP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اجراء</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حالة وفاة.</a:t>
            </a:r>
            <a:endParaRPr kumimoji="0" lang="ar-SA" sz="24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61" name="Rectangle 1"/>
          <p:cNvSpPr>
            <a:spLocks noChangeArrowheads="1"/>
          </p:cNvSpPr>
          <p:nvPr/>
        </p:nvSpPr>
        <p:spPr bwMode="auto">
          <a:xfrm>
            <a:off x="428596" y="218230"/>
            <a:ext cx="8501058" cy="613663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pPr>
            <a:r>
              <a:rPr kumimoji="0" lang="ar-SA" sz="2400" b="1" i="0" u="none" strike="noStrike" cap="none" normalizeH="0" baseline="0" dirty="0">
                <a:ln>
                  <a:noFill/>
                </a:ln>
                <a:solidFill>
                  <a:schemeClr val="accent1"/>
                </a:solidFill>
                <a:effectLst/>
                <a:latin typeface="Simplified Arabic" pitchFamily="18" charset="-78"/>
                <a:ea typeface="Times New Roman" pitchFamily="18" charset="0"/>
                <a:cs typeface="Simplified Arabic" pitchFamily="18" charset="-78"/>
              </a:rPr>
              <a:t>المختبرات:</a:t>
            </a:r>
            <a:endParaRPr kumimoji="0" lang="en-US" sz="2400" b="0" i="0" u="none" strike="noStrike" cap="none" normalizeH="0" baseline="0" dirty="0">
              <a:ln>
                <a:noFill/>
              </a:ln>
              <a:solidFill>
                <a:schemeClr val="accent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تعتمد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الاقسام</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بشكل عام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والاقسام</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السريرية</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بشكل خاص على ما تقدمه المختبرات الخاصة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او</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المركزية من نتائج تحليلية تمكن من تشخيص الحالة الصحية المطلوبة ومعالجتها.</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ويمكن القول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ان</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الارتقاء بالخدمات الصحية تعتمد بالدرجة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الاساس</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على النتائج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المختبرية</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الدقيقة المقدمة للطبيب الاختصاص التي تعرض في المعالجة الطبية.</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pPr>
            <a:r>
              <a:rPr kumimoji="0" lang="ar-SA" sz="2400" b="1" i="0" u="none" strike="noStrike" cap="none" normalizeH="0" baseline="0" dirty="0">
                <a:ln>
                  <a:noFill/>
                </a:ln>
                <a:solidFill>
                  <a:schemeClr val="accent1"/>
                </a:solidFill>
                <a:effectLst/>
                <a:latin typeface="Simplified Arabic" pitchFamily="18" charset="-78"/>
                <a:ea typeface="Times New Roman" pitchFamily="18" charset="0"/>
                <a:cs typeface="Simplified Arabic" pitchFamily="18" charset="-78"/>
              </a:rPr>
              <a:t>مهام المختبر:</a:t>
            </a:r>
            <a:endParaRPr kumimoji="0" lang="en-US" sz="2400" b="0" i="0" u="none" strike="noStrike" cap="none" normalizeH="0" baseline="0" dirty="0">
              <a:ln>
                <a:noFill/>
              </a:ln>
              <a:solidFill>
                <a:schemeClr val="accent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تحديد التشخيص الدقيق من الطبيب بالاعتماد على النتائج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المختبرية</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متابعة حالة المريض بعد تلقيه العلاج، يستوجب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اعادة</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اختبار النتائج للوقوف على التقدم الصحي للمريض.</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تقديم الاستشارة العلمية للحالات المطلوب  دراستها وتحليلها.</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انجاز مهام التدريب والتعليم لطلبة الكليات والمعاهد في هذا المجال.</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انجاز الفحوصات والتحاليل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المختبرية</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في مجال الرقابة على الصحة العامة وسلامة المواد الغذائية.</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المساهمة في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اجراء</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البحوث والدراسات العلمية بالاستفادة من النتائج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المختبرية</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المتحققة.</a:t>
            </a:r>
            <a:endParaRPr kumimoji="0" lang="ar-SA" sz="24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62" name="Rectangle 1"/>
          <p:cNvSpPr>
            <a:spLocks noChangeArrowheads="1"/>
          </p:cNvSpPr>
          <p:nvPr/>
        </p:nvSpPr>
        <p:spPr bwMode="auto">
          <a:xfrm>
            <a:off x="642910" y="460601"/>
            <a:ext cx="8143932" cy="54254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pPr>
            <a:r>
              <a:rPr kumimoji="0" lang="ar-SA" sz="2400" b="1" i="0" u="none" strike="noStrike" cap="none" normalizeH="0" baseline="0" dirty="0">
                <a:ln>
                  <a:noFill/>
                </a:ln>
                <a:solidFill>
                  <a:schemeClr val="accent1"/>
                </a:solidFill>
                <a:effectLst/>
                <a:latin typeface="Simplified Arabic" pitchFamily="18" charset="-78"/>
                <a:ea typeface="Times New Roman" pitchFamily="18" charset="0"/>
                <a:cs typeface="Simplified Arabic" pitchFamily="18" charset="-78"/>
              </a:rPr>
              <a:t>تقسيم المختبرات الطبية من حيث </a:t>
            </a:r>
            <a:r>
              <a:rPr kumimoji="0" lang="ar-SA" sz="2400" b="1" i="0" u="none" strike="noStrike" cap="none" normalizeH="0" baseline="0" dirty="0" err="1">
                <a:ln>
                  <a:noFill/>
                </a:ln>
                <a:solidFill>
                  <a:schemeClr val="accent1"/>
                </a:solidFill>
                <a:effectLst/>
                <a:latin typeface="Simplified Arabic" pitchFamily="18" charset="-78"/>
                <a:ea typeface="Times New Roman" pitchFamily="18" charset="0"/>
                <a:cs typeface="Simplified Arabic" pitchFamily="18" charset="-78"/>
              </a:rPr>
              <a:t>الاداء</a:t>
            </a:r>
            <a:r>
              <a:rPr kumimoji="0" lang="ar-SA" sz="2400" b="1" i="0" u="none" strike="noStrike" cap="none" normalizeH="0" baseline="0" dirty="0">
                <a:ln>
                  <a:noFill/>
                </a:ln>
                <a:solidFill>
                  <a:schemeClr val="accent1"/>
                </a:solidFill>
                <a:effectLst/>
                <a:latin typeface="Simplified Arabic" pitchFamily="18" charset="-78"/>
                <a:ea typeface="Times New Roman" pitchFamily="18" charset="0"/>
                <a:cs typeface="Simplified Arabic" pitchFamily="18" charset="-78"/>
              </a:rPr>
              <a:t> </a:t>
            </a:r>
            <a:r>
              <a:rPr kumimoji="0" lang="ar-SA" sz="2400" b="1" i="0" u="none" strike="noStrike" cap="none" normalizeH="0" baseline="0" dirty="0" err="1">
                <a:ln>
                  <a:noFill/>
                </a:ln>
                <a:solidFill>
                  <a:schemeClr val="accent1"/>
                </a:solidFill>
                <a:effectLst/>
                <a:latin typeface="Simplified Arabic" pitchFamily="18" charset="-78"/>
                <a:ea typeface="Times New Roman" pitchFamily="18" charset="0"/>
                <a:cs typeface="Simplified Arabic" pitchFamily="18" charset="-78"/>
              </a:rPr>
              <a:t>الى</a:t>
            </a:r>
            <a:r>
              <a:rPr kumimoji="0" lang="ar-SA" sz="2400" b="1" i="0" u="none" strike="noStrike" cap="none" normalizeH="0" baseline="0" dirty="0">
                <a:ln>
                  <a:noFill/>
                </a:ln>
                <a:solidFill>
                  <a:schemeClr val="accent1"/>
                </a:solidFill>
                <a:effectLst/>
                <a:latin typeface="Simplified Arabic" pitchFamily="18" charset="-78"/>
                <a:ea typeface="Times New Roman" pitchFamily="18" charset="0"/>
                <a:cs typeface="Simplified Arabic" pitchFamily="18" charset="-78"/>
              </a:rPr>
              <a:t>:</a:t>
            </a:r>
            <a:endParaRPr kumimoji="0" lang="en-US" sz="2400" b="1" i="0" u="none" strike="noStrike" cap="none" normalizeH="0" baseline="0" dirty="0">
              <a:ln>
                <a:noFill/>
              </a:ln>
              <a:solidFill>
                <a:schemeClr val="accent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المختبرات المركزية: وهي المختبرات التي تقوم بمهام مختلفة وتتميز بدرجة عالية من الدقة والتنوع والتفرد وهي تمتلك معدات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واجهزة</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متقدمة.</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المختبرات التعليمية: وهي مرتبطة بالمستشفيات الكبيرة المستخدمة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لاغراض</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تعليم الطلبة وتكون قريبة من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اماكن</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الجامعات.</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مختبرات المستشفى: وهي موجودة داخل المستشفى وتؤدي مختلف المهام المطلوبة منها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السريرية</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والعيادات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الحارجية</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المختبرات التخصصية: وهي تلك المختبرات التي تتميز بدرجة عالية من التخصص نظرا لدرجة التعمق التي تحتاجها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الامراض</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التي يتم معالجتها مثلا،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امراض</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الانسجة</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الهرمونات</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والمناعة والعظام والكلية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الصناعيةوالعقم</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المختبرات الفرعية: وهي شائعة في المراكز الصحية التي تقوم بمهام بسيطة ومحددة وتتوافق مع حجم الخدمات الصحية التي يمكن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ان</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تقدمها للمرضى.</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pP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اما</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بالنسبة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الى</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الموقع والمكان الخاص بالمختبرات: يفضل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ان</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يكون قريب من العيادات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الخاجية</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لتسهيل مهمة تغطية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اعمال</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المرضى وكذلك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الاقسام</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الجراحية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اضافة</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الى</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الاخذ</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بنظر الاعتبار التوسعات المستقبلية.</a:t>
            </a:r>
            <a:endParaRPr kumimoji="0" lang="ar-SA" sz="24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63" name="Rectangle 1"/>
          <p:cNvSpPr>
            <a:spLocks noChangeArrowheads="1"/>
          </p:cNvSpPr>
          <p:nvPr/>
        </p:nvSpPr>
        <p:spPr bwMode="auto">
          <a:xfrm>
            <a:off x="571472" y="147348"/>
            <a:ext cx="8143932" cy="553973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tab pos="504825" algn="l"/>
              </a:tabLst>
            </a:pPr>
            <a:r>
              <a:rPr kumimoji="0" lang="ar-SA" sz="2800" b="1" i="0" u="none" strike="noStrike" cap="none" normalizeH="0" baseline="0" dirty="0">
                <a:ln>
                  <a:noFill/>
                </a:ln>
                <a:solidFill>
                  <a:schemeClr val="accent1"/>
                </a:solidFill>
                <a:effectLst/>
                <a:latin typeface="Simplified Arabic" pitchFamily="18" charset="-78"/>
                <a:ea typeface="Times New Roman" pitchFamily="18" charset="0"/>
                <a:cs typeface="Simplified Arabic" pitchFamily="18" charset="-78"/>
              </a:rPr>
              <a:t>وحدة العلاج العصبي والنفسي</a:t>
            </a:r>
            <a:endParaRPr kumimoji="0" lang="en-US" sz="2800" b="0" i="0" u="none" strike="noStrike" cap="none" normalizeH="0" baseline="0" dirty="0">
              <a:ln>
                <a:noFill/>
              </a:ln>
              <a:solidFill>
                <a:schemeClr val="accent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504825" algn="l"/>
              </a:tabLst>
            </a:pP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يعد هذا القسم نتيجة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الافرازات</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البيئية المحيطة بالفرد وانعكاساتها السلبية عليه والتي تقود لان يكون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الانسان</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غير سوي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او</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طبيعي في السلوك والتعرف مما يستوجب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اعادة</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تأهيله النفسي ليس عن طريق الدواء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وانما</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عن طريق الحوار ويتعامل مع زاوية مصدره بذلك لذا يمكن القول:</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Lst>
            </a:pP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ان</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جميع العلاج يتم عبر الحوار والتبادل الفكري.</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Lst>
            </a:pP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الاعتماد على العلاقة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الانسانية</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بين الطبيب والمريض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مستخدا</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الارتباط العاطفي.</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Lst>
            </a:pP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انها</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تهدف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الى</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مساعدة المريض نفسيا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وادراك</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ذاته وقابليته بما يكفي للعودة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الى</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الحالة الطبيعية.</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Lst>
            </a:pP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ان</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المريض عندما يتحدث بجدية لا يشعر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ان</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يعترف</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امام</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قاضي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او</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محقق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وانما</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يعترف</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ضمن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اخلاقيات</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العلاج.</a:t>
            </a:r>
            <a:endParaRPr kumimoji="0" lang="ar-SA" sz="2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64" name="Rectangle 1"/>
          <p:cNvSpPr>
            <a:spLocks noChangeArrowheads="1"/>
          </p:cNvSpPr>
          <p:nvPr/>
        </p:nvSpPr>
        <p:spPr bwMode="auto">
          <a:xfrm>
            <a:off x="571472" y="413895"/>
            <a:ext cx="8358182" cy="57810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tab pos="504825" algn="l"/>
              </a:tabLst>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هذا القسم يعالج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الامراض</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النفسية والانفعالية والتي لا تصل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الى</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حد الجنون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وانما</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امراض</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نفسية وكآبة، الانفعالية الهستيريا، الوسوسة، الخوف. وهذا ناتج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الى</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عدم التوافق العائلي لدى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الاطفال</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من الجمل التردد، العنف،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التأتأة</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504825" algn="l"/>
              </a:tabLst>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الشروط الواجب توفرها في قبول المتقدمين للعلاج:</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Lst>
            </a:pP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ان</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يكون مصابا بالخوف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او</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الانحطاط الذهني بحيث لا يفهم العلاج.</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Lst>
            </a:pP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ان</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ثيكون</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متمتعا بذكاء وثقافة مقبولة.</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Lst>
            </a:pP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ان</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تكون الحالة في بدايتها قدر المستطاع.</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Lst>
            </a:pP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ان</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يكون هنالك روح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للتعاو</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بين المريض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او</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ذوي المريض للمعالجة.</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504825" algn="l"/>
              </a:tabLst>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وهنالك قسمان من العلاج هما </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Lst>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العلاج النفسي الفردي.</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Lst>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العلاج النفسي الجماعي.</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504825" algn="l"/>
              </a:tabLst>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الوسائل المستخدمة للعلاج:</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Lst>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الرياضة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والمساج</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Lst>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الحمامات معدنية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او</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طبيعية.</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Lst>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استخدام الموسيقى الهادئة.</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Lst>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استخدام بعض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الادوية</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المهدئة للحالات الطارئة.</a:t>
            </a:r>
            <a:endParaRPr kumimoji="0" lang="ar-SA" sz="24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65" name="Rectangle 1"/>
          <p:cNvSpPr>
            <a:spLocks noChangeArrowheads="1"/>
          </p:cNvSpPr>
          <p:nvPr/>
        </p:nvSpPr>
        <p:spPr bwMode="auto">
          <a:xfrm>
            <a:off x="428596" y="80207"/>
            <a:ext cx="8358246" cy="63017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tab pos="504825" algn="l"/>
              </a:tabLst>
            </a:pPr>
            <a:r>
              <a:rPr kumimoji="0" lang="ar-SA" sz="2800" b="1" i="0" u="none" strike="noStrike" cap="none" normalizeH="0" baseline="0" dirty="0">
                <a:ln>
                  <a:noFill/>
                </a:ln>
                <a:solidFill>
                  <a:schemeClr val="accent1"/>
                </a:solidFill>
                <a:effectLst/>
                <a:latin typeface="Simplified Arabic" pitchFamily="18" charset="-78"/>
                <a:ea typeface="Times New Roman" pitchFamily="18" charset="0"/>
                <a:cs typeface="Simplified Arabic" pitchFamily="18" charset="-78"/>
              </a:rPr>
              <a:t>قسم الجراحية:</a:t>
            </a:r>
            <a:endParaRPr kumimoji="0" lang="en-US" sz="2800" b="1" i="0" u="none" strike="noStrike" cap="none" normalizeH="0" baseline="0" dirty="0">
              <a:ln>
                <a:noFill/>
              </a:ln>
              <a:solidFill>
                <a:schemeClr val="accent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504825" algn="l"/>
              </a:tabLst>
            </a:pP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يعد هذا القسم من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اكثر</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الاقسام</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ارتباطا ببقية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الاقسام</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الاخرى</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للحاجة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الى</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الخدمات الجراحية وهذا القسم يعتمد تنظيمه على اتساع حجم المستشفى.</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504825" algn="l"/>
              </a:tabLst>
            </a:pP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اهم</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سياقات العمل في الوحدة الجراحية للحالات الطارئة:</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Lst>
            </a:pP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يتم الفحص من قبل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اطباء</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اختصاص.</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Lst>
            </a:pP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العناية المركزة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واعطاء</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الدواء، السائل، الدم، المضادات.</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Lst>
            </a:pP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الموافقة من المريض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او</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ذوي المريض على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اجراء</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العملية.</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Lst>
            </a:pP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اخذ رأي الاختصاص حسب نوعية المرض ومكان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اجراء</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العملية.</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Lst>
            </a:pP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تحضير صالة العمليات ومستلزماتها.</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504825" algn="l"/>
              </a:tabLst>
            </a:pP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سياقات العمل في الوحدة الجراحية (اعتيادية):</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504825" algn="l"/>
              </a:tabLst>
            </a:pP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قبل الدخول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الى</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القسم-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اجراء</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فحوصات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سريرية</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اشعة</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مختبرية</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اجراءات</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اخرى</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-سب رأي الاختصاصي- تحديد موعد العملية.</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504825" algn="l"/>
              </a:tabLst>
            </a:pP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في دخول الوحدة الجراحية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لاجراء</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العملية يتم ما يلي:</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Lst>
            </a:pP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تبديل الملابس.</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Lst>
            </a:pP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الفحص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السريري</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الكامل للمريض.</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Lst>
            </a:pP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تنظيف قاعة العمليات.</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Lst>
            </a:pP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الموافقة على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اجراء</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العملية.</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Lst>
            </a:pP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تحضير المريض دون تناول الطعام.</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Lst>
            </a:pP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يحضر دم حسب الحاجة.</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Lst>
            </a:pP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ملاحظات الطبيب الاختصاصي.</a:t>
            </a:r>
            <a:endParaRPr kumimoji="0" lang="ar-SA" sz="20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66" name="Rectangle 1"/>
          <p:cNvSpPr>
            <a:spLocks noChangeArrowheads="1"/>
          </p:cNvSpPr>
          <p:nvPr/>
        </p:nvSpPr>
        <p:spPr bwMode="auto">
          <a:xfrm>
            <a:off x="285720" y="481354"/>
            <a:ext cx="8501122" cy="54254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eaLnBrk="1" fontAlgn="base" latinLnBrk="0" hangingPunct="1">
              <a:lnSpc>
                <a:spcPct val="100000"/>
              </a:lnSpc>
              <a:spcBef>
                <a:spcPct val="0"/>
              </a:spcBef>
              <a:spcAft>
                <a:spcPct val="0"/>
              </a:spcAft>
              <a:buClrTx/>
              <a:buSzTx/>
              <a:buFontTx/>
              <a:buNone/>
              <a:tabLst>
                <a:tab pos="504825" algn="l"/>
              </a:tabLst>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وفي يوم العملية يتم:</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eaLnBrk="0" fontAlgn="base" latinLnBrk="0" hangingPunct="0">
              <a:lnSpc>
                <a:spcPct val="100000"/>
              </a:lnSpc>
              <a:spcBef>
                <a:spcPct val="0"/>
              </a:spcBef>
              <a:spcAft>
                <a:spcPct val="0"/>
              </a:spcAft>
              <a:buClrTx/>
              <a:buSzTx/>
              <a:buFontTx/>
              <a:buChar char="•"/>
              <a:tabLst>
                <a:tab pos="504825" algn="l"/>
              </a:tabLst>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يتأكد الطبيب المقيم من وجود المرضى في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اماكنهم</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المقررة.</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eaLnBrk="0" fontAlgn="base" latinLnBrk="0" hangingPunct="0">
              <a:lnSpc>
                <a:spcPct val="100000"/>
              </a:lnSpc>
              <a:spcBef>
                <a:spcPct val="0"/>
              </a:spcBef>
              <a:spcAft>
                <a:spcPct val="0"/>
              </a:spcAft>
              <a:buClrTx/>
              <a:buSzTx/>
              <a:buFontTx/>
              <a:buChar char="•"/>
              <a:tabLst>
                <a:tab pos="504825" algn="l"/>
              </a:tabLst>
            </a:pP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اعطاء</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الدواء الدواء المخدر من قبل طبيب التخدير.</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eaLnBrk="0" fontAlgn="base" latinLnBrk="0" hangingPunct="0">
              <a:lnSpc>
                <a:spcPct val="100000"/>
              </a:lnSpc>
              <a:spcBef>
                <a:spcPct val="0"/>
              </a:spcBef>
              <a:spcAft>
                <a:spcPct val="0"/>
              </a:spcAft>
              <a:buClrTx/>
              <a:buSzTx/>
              <a:buFontTx/>
              <a:buChar char="•"/>
              <a:tabLst>
                <a:tab pos="504825" algn="l"/>
              </a:tabLst>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يرسل المريض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الى</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صالة العمليات.</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eaLnBrk="0" fontAlgn="base" latinLnBrk="0" hangingPunct="0">
              <a:lnSpc>
                <a:spcPct val="100000"/>
              </a:lnSpc>
              <a:spcBef>
                <a:spcPct val="0"/>
              </a:spcBef>
              <a:spcAft>
                <a:spcPct val="0"/>
              </a:spcAft>
              <a:buClrTx/>
              <a:buSzTx/>
              <a:buFontTx/>
              <a:buNone/>
              <a:tabLst>
                <a:tab pos="504825" algn="l"/>
              </a:tabLst>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في صالة العمليات يتم:</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eaLnBrk="0" fontAlgn="base" latinLnBrk="0" hangingPunct="0">
              <a:lnSpc>
                <a:spcPct val="100000"/>
              </a:lnSpc>
              <a:spcBef>
                <a:spcPct val="0"/>
              </a:spcBef>
              <a:spcAft>
                <a:spcPct val="0"/>
              </a:spcAft>
              <a:buClrTx/>
              <a:buSzTx/>
              <a:buFontTx/>
              <a:buChar char="•"/>
              <a:tabLst>
                <a:tab pos="504825" algn="l"/>
              </a:tabLst>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استلام المريض من قبل طبيب التخدير ومساعده.</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eaLnBrk="0" fontAlgn="base" latinLnBrk="0" hangingPunct="0">
              <a:lnSpc>
                <a:spcPct val="100000"/>
              </a:lnSpc>
              <a:spcBef>
                <a:spcPct val="0"/>
              </a:spcBef>
              <a:spcAft>
                <a:spcPct val="0"/>
              </a:spcAft>
              <a:buClrTx/>
              <a:buSzTx/>
              <a:buFontTx/>
              <a:buChar char="•"/>
              <a:tabLst>
                <a:tab pos="504825" algn="l"/>
              </a:tabLst>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تطابق الطبلة مع اسم المريض.</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eaLnBrk="0" fontAlgn="base" latinLnBrk="0" hangingPunct="0">
              <a:lnSpc>
                <a:spcPct val="100000"/>
              </a:lnSpc>
              <a:spcBef>
                <a:spcPct val="0"/>
              </a:spcBef>
              <a:spcAft>
                <a:spcPct val="0"/>
              </a:spcAft>
              <a:buClrTx/>
              <a:buSzTx/>
              <a:buFontTx/>
              <a:buChar char="•"/>
              <a:tabLst>
                <a:tab pos="504825" algn="l"/>
              </a:tabLst>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يعطى يعطى التخدير.</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eaLnBrk="0" fontAlgn="base" latinLnBrk="0" hangingPunct="0">
              <a:lnSpc>
                <a:spcPct val="100000"/>
              </a:lnSpc>
              <a:spcBef>
                <a:spcPct val="0"/>
              </a:spcBef>
              <a:spcAft>
                <a:spcPct val="0"/>
              </a:spcAft>
              <a:buClrTx/>
              <a:buSzTx/>
              <a:buFontTx/>
              <a:buChar char="•"/>
              <a:tabLst>
                <a:tab pos="504825" algn="l"/>
              </a:tabLst>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يتحرى عن العملية من قبل الطبيب الجراح وتثبت كافة خطوات العملية على استمارة مع كافة الملاحظات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واعطاء</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الدواء بعد العملية.</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eaLnBrk="0" fontAlgn="base" latinLnBrk="0" hangingPunct="0">
              <a:lnSpc>
                <a:spcPct val="100000"/>
              </a:lnSpc>
              <a:spcBef>
                <a:spcPct val="0"/>
              </a:spcBef>
              <a:spcAft>
                <a:spcPct val="0"/>
              </a:spcAft>
              <a:buClrTx/>
              <a:buSzTx/>
              <a:buFontTx/>
              <a:buNone/>
              <a:tabLst>
                <a:tab pos="504825" algn="l"/>
              </a:tabLst>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بعد العملية يتم:</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eaLnBrk="0" fontAlgn="base" latinLnBrk="0" hangingPunct="0">
              <a:lnSpc>
                <a:spcPct val="100000"/>
              </a:lnSpc>
              <a:spcBef>
                <a:spcPct val="0"/>
              </a:spcBef>
              <a:spcAft>
                <a:spcPct val="0"/>
              </a:spcAft>
              <a:buClrTx/>
              <a:buSzTx/>
              <a:buFontTx/>
              <a:buChar char="•"/>
              <a:tabLst>
                <a:tab pos="504825" algn="l"/>
              </a:tabLst>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تثبيت العلاج والملاحظات.</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eaLnBrk="0" fontAlgn="base" latinLnBrk="0" hangingPunct="0">
              <a:lnSpc>
                <a:spcPct val="100000"/>
              </a:lnSpc>
              <a:spcBef>
                <a:spcPct val="0"/>
              </a:spcBef>
              <a:spcAft>
                <a:spcPct val="0"/>
              </a:spcAft>
              <a:buClrTx/>
              <a:buSzTx/>
              <a:buFontTx/>
              <a:buChar char="•"/>
              <a:tabLst>
                <a:tab pos="504825" algn="l"/>
              </a:tabLst>
            </a:pP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الاشراف</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الدقيق على المريض من قبل الطبيب المقيم.</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eaLnBrk="0" fontAlgn="base" latinLnBrk="0" hangingPunct="0">
              <a:lnSpc>
                <a:spcPct val="100000"/>
              </a:lnSpc>
              <a:spcBef>
                <a:spcPct val="0"/>
              </a:spcBef>
              <a:spcAft>
                <a:spcPct val="0"/>
              </a:spcAft>
              <a:buClrTx/>
              <a:buSzTx/>
              <a:buFontTx/>
              <a:buChar char="•"/>
              <a:tabLst>
                <a:tab pos="504825" algn="l"/>
              </a:tabLst>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فحص المريض من قبل الجراح بعد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اكمال</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العملية والتأكد من حالة المريض.</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eaLnBrk="0" fontAlgn="base" latinLnBrk="0" hangingPunct="0">
              <a:lnSpc>
                <a:spcPct val="100000"/>
              </a:lnSpc>
              <a:spcBef>
                <a:spcPct val="0"/>
              </a:spcBef>
              <a:spcAft>
                <a:spcPct val="0"/>
              </a:spcAft>
              <a:buClrTx/>
              <a:buSzTx/>
              <a:buFontTx/>
              <a:buNone/>
              <a:tabLst>
                <a:tab pos="504825" algn="l"/>
              </a:tabLst>
            </a:pPr>
            <a:endParaRPr kumimoji="0" lang="en-US" sz="24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67" name="Rectangle 1"/>
          <p:cNvSpPr>
            <a:spLocks noChangeArrowheads="1"/>
          </p:cNvSpPr>
          <p:nvPr/>
        </p:nvSpPr>
        <p:spPr bwMode="auto">
          <a:xfrm>
            <a:off x="714348" y="243695"/>
            <a:ext cx="8000992" cy="578103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tab pos="504825" algn="l"/>
              </a:tabLst>
            </a:pPr>
            <a:r>
              <a:rPr kumimoji="0" lang="ar-IQ" sz="2400" b="1" i="0" u="none" strike="noStrike" cap="none" normalizeH="0" baseline="0" dirty="0">
                <a:ln>
                  <a:noFill/>
                </a:ln>
                <a:solidFill>
                  <a:schemeClr val="accent1"/>
                </a:solidFill>
                <a:effectLst/>
                <a:latin typeface="Simplified Arabic" pitchFamily="18" charset="-78"/>
                <a:ea typeface="Times New Roman" pitchFamily="18" charset="0"/>
                <a:cs typeface="Simplified Arabic" pitchFamily="18" charset="-78"/>
              </a:rPr>
              <a:t>قسم التخدير:</a:t>
            </a:r>
            <a:endParaRPr kumimoji="0" lang="en-US" sz="2400" b="0" i="0" u="none" strike="noStrike" cap="none" normalizeH="0" baseline="0" dirty="0">
              <a:ln>
                <a:noFill/>
              </a:ln>
              <a:solidFill>
                <a:schemeClr val="accent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504825" algn="l"/>
              </a:tabLst>
            </a:pP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سياقات العمل في قسم التخدير.</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Lst>
            </a:pP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صالة العمليات تحتوي على صالات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الاقامة</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لاداء</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عمل قسم التخدير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وتتوفرر</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فيها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الاجهزة</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والمعدات.</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Lst>
            </a:pP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يحدد موعد العملية من قبل الطبيب الجراح، اليوم والساعة.</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Lst>
            </a:pP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يحضر المريض قبل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العملاية</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ويتم التعاون مع الطبيب الجراح واختصاص التخدير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لاجراء</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مايلي</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Lst>
            </a:pP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الفحص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السريري</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التأكد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ان</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الفحوصات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السريرية</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كاملة ويتأكد من حالة النبض، الحرارة، حالة التنفس...الخ.</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Lst>
            </a:pP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اعتماد صيغة التعامل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الانساني</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Lst>
            </a:pP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استغلال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الاسرة</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المتاحة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لادخال</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المرضى.</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504825" algn="l"/>
              </a:tabLst>
            </a:pP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الاختصاص: طبيب الاختصاص تخدير وواجباته:</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Lst>
            </a:pP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الاشراف</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على كافة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الاعمال</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المناطة</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بالقسم، ممارسة عمله في حدود الاختصاص.</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Lst>
            </a:pP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الاشراف</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والتدريب والبحوث.</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Lst>
            </a:pP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الاشراف</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على المريض قبل العملية، متابعة الكادر العامل.</a:t>
            </a:r>
            <a:endParaRPr kumimoji="0" lang="ar-IQ" sz="24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68" name="Rectangle 1"/>
          <p:cNvSpPr>
            <a:spLocks noChangeArrowheads="1"/>
          </p:cNvSpPr>
          <p:nvPr/>
        </p:nvSpPr>
        <p:spPr bwMode="auto">
          <a:xfrm>
            <a:off x="1071538" y="565317"/>
            <a:ext cx="7786742" cy="470154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eaLnBrk="1" fontAlgn="base" latinLnBrk="0" hangingPunct="1">
              <a:lnSpc>
                <a:spcPct val="100000"/>
              </a:lnSpc>
              <a:spcBef>
                <a:spcPct val="0"/>
              </a:spcBef>
              <a:spcAft>
                <a:spcPct val="0"/>
              </a:spcAft>
              <a:buClrTx/>
              <a:buSzTx/>
              <a:buFontTx/>
              <a:buNone/>
              <a:tabLst>
                <a:tab pos="504825" algn="l"/>
              </a:tabLst>
            </a:pPr>
            <a:r>
              <a:rPr kumimoji="0" lang="ar-IQ" sz="2800" b="1" i="0" u="none" strike="noStrike" cap="none" normalizeH="0" baseline="0" dirty="0">
                <a:ln>
                  <a:noFill/>
                </a:ln>
                <a:solidFill>
                  <a:schemeClr val="accent1"/>
                </a:solidFill>
                <a:effectLst/>
                <a:latin typeface="Simplified Arabic" pitchFamily="18" charset="-78"/>
                <a:ea typeface="Times New Roman" pitchFamily="18" charset="0"/>
                <a:cs typeface="Simplified Arabic" pitchFamily="18" charset="-78"/>
              </a:rPr>
              <a:t>مواصفات شعبة التخدير:</a:t>
            </a:r>
            <a:endParaRPr kumimoji="0" lang="en-US" sz="2800" b="1" i="0" u="none" strike="noStrike" cap="none" normalizeH="0" baseline="0" dirty="0">
              <a:ln>
                <a:noFill/>
              </a:ln>
              <a:solidFill>
                <a:schemeClr val="accent1"/>
              </a:solidFill>
              <a:effectLst/>
              <a:latin typeface="Arial" pitchFamily="34" charset="0"/>
              <a:cs typeface="Arial" pitchFamily="34" charset="0"/>
            </a:endParaRPr>
          </a:p>
          <a:p>
            <a:pPr marL="0" marR="0" lvl="0" indent="0" algn="just" defTabSz="914400" eaLnBrk="0" fontAlgn="base" latinLnBrk="0" hangingPunct="0">
              <a:lnSpc>
                <a:spcPct val="100000"/>
              </a:lnSpc>
              <a:spcBef>
                <a:spcPct val="0"/>
              </a:spcBef>
              <a:spcAft>
                <a:spcPct val="0"/>
              </a:spcAft>
              <a:buClrTx/>
              <a:buSzTx/>
              <a:buFontTx/>
              <a:buChar char="•"/>
              <a:tabLst>
                <a:tab pos="504825" algn="l"/>
              </a:tabLst>
            </a:pP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جهاز التخدير.</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eaLnBrk="0" fontAlgn="base" latinLnBrk="0" hangingPunct="0">
              <a:lnSpc>
                <a:spcPct val="100000"/>
              </a:lnSpc>
              <a:spcBef>
                <a:spcPct val="0"/>
              </a:spcBef>
              <a:spcAft>
                <a:spcPct val="0"/>
              </a:spcAft>
              <a:buClrTx/>
              <a:buSzTx/>
              <a:buFontTx/>
              <a:buChar char="•"/>
              <a:tabLst>
                <a:tab pos="504825" algn="l"/>
              </a:tabLst>
            </a:pP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جهاز صدامات القلب.</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eaLnBrk="0" fontAlgn="base" latinLnBrk="0" hangingPunct="0">
              <a:lnSpc>
                <a:spcPct val="100000"/>
              </a:lnSpc>
              <a:spcBef>
                <a:spcPct val="0"/>
              </a:spcBef>
              <a:spcAft>
                <a:spcPct val="0"/>
              </a:spcAft>
              <a:buClrTx/>
              <a:buSzTx/>
              <a:buFontTx/>
              <a:buChar char="•"/>
              <a:tabLst>
                <a:tab pos="504825" algn="l"/>
              </a:tabLst>
            </a:pP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جهاز التنفس.</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eaLnBrk="0" fontAlgn="base" latinLnBrk="0" hangingPunct="0">
              <a:lnSpc>
                <a:spcPct val="100000"/>
              </a:lnSpc>
              <a:spcBef>
                <a:spcPct val="0"/>
              </a:spcBef>
              <a:spcAft>
                <a:spcPct val="0"/>
              </a:spcAft>
              <a:buClrTx/>
              <a:buSzTx/>
              <a:buFontTx/>
              <a:buChar char="•"/>
              <a:tabLst>
                <a:tab pos="504825" algn="l"/>
              </a:tabLst>
            </a:pP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جهاز قياس الدم وحسب الحاجة.</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eaLnBrk="0" fontAlgn="base" latinLnBrk="0" hangingPunct="0">
              <a:lnSpc>
                <a:spcPct val="100000"/>
              </a:lnSpc>
              <a:spcBef>
                <a:spcPct val="0"/>
              </a:spcBef>
              <a:spcAft>
                <a:spcPct val="0"/>
              </a:spcAft>
              <a:buClrTx/>
              <a:buSzTx/>
              <a:buFontTx/>
              <a:buChar char="•"/>
              <a:tabLst>
                <a:tab pos="504825" algn="l"/>
              </a:tabLst>
            </a:pP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جهاز تسريع </a:t>
            </a:r>
            <a:r>
              <a:rPr kumimoji="0" lang="ar-IQ"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اعطاء</a:t>
            </a: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الدم.</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eaLnBrk="0" fontAlgn="base" latinLnBrk="0" hangingPunct="0">
              <a:lnSpc>
                <a:spcPct val="100000"/>
              </a:lnSpc>
              <a:spcBef>
                <a:spcPct val="0"/>
              </a:spcBef>
              <a:spcAft>
                <a:spcPct val="0"/>
              </a:spcAft>
              <a:buClrTx/>
              <a:buSzTx/>
              <a:buFontTx/>
              <a:buChar char="•"/>
              <a:tabLst>
                <a:tab pos="504825" algn="l"/>
              </a:tabLst>
            </a:pP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جهاز فحص الشعب الهوائية.</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eaLnBrk="0" fontAlgn="base" latinLnBrk="0" hangingPunct="0">
              <a:lnSpc>
                <a:spcPct val="100000"/>
              </a:lnSpc>
              <a:spcBef>
                <a:spcPct val="0"/>
              </a:spcBef>
              <a:spcAft>
                <a:spcPct val="0"/>
              </a:spcAft>
              <a:buClrTx/>
              <a:buSzTx/>
              <a:buFontTx/>
              <a:buChar char="•"/>
              <a:tabLst>
                <a:tab pos="504825" algn="l"/>
              </a:tabLst>
            </a:pP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جهاز سحب السوائل والسكر.</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eaLnBrk="0" fontAlgn="base" latinLnBrk="0" hangingPunct="0">
              <a:lnSpc>
                <a:spcPct val="100000"/>
              </a:lnSpc>
              <a:spcBef>
                <a:spcPct val="0"/>
              </a:spcBef>
              <a:spcAft>
                <a:spcPct val="0"/>
              </a:spcAft>
              <a:buClrTx/>
              <a:buSzTx/>
              <a:buFontTx/>
              <a:buChar char="•"/>
              <a:tabLst>
                <a:tab pos="504825" algn="l"/>
              </a:tabLst>
            </a:pP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قناني </a:t>
            </a:r>
            <a:r>
              <a:rPr kumimoji="0" lang="ar-IQ"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الاوكسجين</a:t>
            </a: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eaLnBrk="0" fontAlgn="base" latinLnBrk="0" hangingPunct="0">
              <a:lnSpc>
                <a:spcPct val="100000"/>
              </a:lnSpc>
              <a:spcBef>
                <a:spcPct val="0"/>
              </a:spcBef>
              <a:spcAft>
                <a:spcPct val="0"/>
              </a:spcAft>
              <a:buClrTx/>
              <a:buSzTx/>
              <a:buFontTx/>
              <a:buChar char="•"/>
              <a:tabLst>
                <a:tab pos="504825" algn="l"/>
              </a:tabLst>
            </a:pPr>
            <a:r>
              <a:rPr kumimoji="0" lang="ar-IQ"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ناظور</a:t>
            </a: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الحنجرة.</a:t>
            </a:r>
          </a:p>
          <a:p>
            <a:pPr marL="0" marR="0" lvl="0" indent="0" algn="just" defTabSz="914400" eaLnBrk="0" fontAlgn="base" latinLnBrk="0" hangingPunct="0">
              <a:lnSpc>
                <a:spcPct val="100000"/>
              </a:lnSpc>
              <a:spcBef>
                <a:spcPct val="0"/>
              </a:spcBef>
              <a:spcAft>
                <a:spcPct val="0"/>
              </a:spcAft>
              <a:buClrTx/>
              <a:buSzTx/>
              <a:buFontTx/>
              <a:buNone/>
              <a:tabLst>
                <a:tab pos="504825" algn="l"/>
              </a:tabLst>
            </a:pPr>
            <a:r>
              <a:rPr kumimoji="0" lang="ar-IQ"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الادوية</a:t>
            </a: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الفردية.</a:t>
            </a:r>
            <a:r>
              <a:rPr kumimoji="0" lang="en-US" sz="2800" b="0" i="0" u="none" strike="noStrike" cap="none" normalizeH="0" baseline="0" dirty="0">
                <a:ln>
                  <a:noFill/>
                </a:ln>
                <a:solidFill>
                  <a:schemeClr val="tx1"/>
                </a:solidFill>
                <a:effectLst/>
                <a:latin typeface="Arial" pitchFamily="34" charset="0"/>
                <a:cs typeface="Arial" pitchFamily="34" charset="0"/>
              </a:rPr>
              <a:t> </a:t>
            </a:r>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69" name="Rectangle 1"/>
          <p:cNvSpPr>
            <a:spLocks noChangeArrowheads="1"/>
          </p:cNvSpPr>
          <p:nvPr/>
        </p:nvSpPr>
        <p:spPr bwMode="auto">
          <a:xfrm>
            <a:off x="357158" y="483113"/>
            <a:ext cx="8501058" cy="51206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tab pos="504825" algn="l"/>
                <a:tab pos="587375" algn="l"/>
              </a:tabLst>
            </a:pPr>
            <a:r>
              <a:rPr kumimoji="0" lang="ar-IQ" sz="2800" b="1" i="0" u="none" strike="noStrike" cap="none" normalizeH="0" baseline="0" dirty="0">
                <a:ln>
                  <a:noFill/>
                </a:ln>
                <a:solidFill>
                  <a:schemeClr val="accent1"/>
                </a:solidFill>
                <a:effectLst/>
                <a:latin typeface="Simplified Arabic" pitchFamily="18" charset="-78"/>
                <a:ea typeface="Times New Roman" pitchFamily="18" charset="0"/>
                <a:cs typeface="Simplified Arabic" pitchFamily="18" charset="-78"/>
              </a:rPr>
              <a:t>قسم الصيدلية:</a:t>
            </a:r>
            <a:endParaRPr kumimoji="0" lang="en-US" sz="2800" b="1" i="0" u="none" strike="noStrike" cap="none" normalizeH="0" baseline="0" dirty="0">
              <a:ln>
                <a:noFill/>
              </a:ln>
              <a:solidFill>
                <a:schemeClr val="accent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504825" algn="l"/>
                <a:tab pos="587375" algn="l"/>
              </a:tabLst>
            </a:pP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اقتصر دور الصيدلية لحقبة زمنية سابقة على تجهيز الدواء للمرضى الراقدين والمراجعين من العيادة الخارجية لكن حدث تغيير كبير في الفترة </a:t>
            </a:r>
            <a:r>
              <a:rPr kumimoji="0" lang="ar-IQ"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الاخيرة</a:t>
            </a: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IQ"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لاسباب</a:t>
            </a: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 pos="587375" algn="l"/>
              </a:tabLst>
            </a:pP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التوسع الحاصل في المهام الطبية العلاجية الخارجية </a:t>
            </a:r>
            <a:r>
              <a:rPr kumimoji="0" lang="ar-IQ"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السريرية</a:t>
            </a: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...الخ.</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 pos="587375" algn="l"/>
              </a:tabLst>
            </a:pP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التوسع والتنوع في </a:t>
            </a:r>
            <a:r>
              <a:rPr kumimoji="0" lang="ar-IQ"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الاقسام</a:t>
            </a: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IQ"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السريرية</a:t>
            </a: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والعلاجية.</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 pos="587375" algn="l"/>
              </a:tabLst>
            </a:pP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زيادة الوعي الدوائي لدى المرضى.</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 pos="587375" algn="l"/>
              </a:tabLst>
            </a:pP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التوسع </a:t>
            </a:r>
            <a:r>
              <a:rPr kumimoji="0" lang="ar-IQ"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الحجاصل</a:t>
            </a: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في الصناعة الدوائية.</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504825" algn="l"/>
                <a:tab pos="587375" algn="l"/>
              </a:tabLst>
            </a:pP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تضم المستشفى عدد من الصيدليات </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 pos="587375" algn="l"/>
              </a:tabLst>
            </a:pP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الصيدلية الاستشارية، صيدلية الطوارئ، الصيدلية الداخلية.</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 pos="587375" algn="l"/>
              </a:tabLst>
            </a:pP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الصيدلية </a:t>
            </a:r>
            <a:r>
              <a:rPr kumimoji="0" lang="ar-IQ"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السريرية</a:t>
            </a: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 pos="587375" algn="l"/>
              </a:tabLst>
            </a:pP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مخازن </a:t>
            </a:r>
            <a:r>
              <a:rPr kumimoji="0" lang="ar-IQ"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الادوية</a:t>
            </a: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a:t>
            </a:r>
            <a:endParaRPr kumimoji="0" lang="ar-IQ" sz="2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13" name="Title 1"/>
          <p:cNvSpPr>
            <a:spLocks noGrp="1"/>
          </p:cNvSpPr>
          <p:nvPr>
            <p:ph type="title"/>
          </p:nvPr>
        </p:nvSpPr>
        <p:spPr>
          <a:xfrm>
            <a:off x="457200" y="274638"/>
            <a:ext cx="8229600" cy="868346"/>
          </a:xfrm>
        </p:spPr>
        <p:style>
          <a:lnRef idx="1">
            <a:schemeClr val="accent5"/>
          </a:lnRef>
          <a:fillRef idx="3">
            <a:schemeClr val="accent5"/>
          </a:fillRef>
          <a:effectRef idx="2">
            <a:schemeClr val="accent5"/>
          </a:effectRef>
          <a:fontRef idx="minor">
            <a:schemeClr val="lt1"/>
          </a:fontRef>
        </p:style>
        <p:txBody>
          <a:bodyPr anchor="t" anchorCtr="1">
            <a:normAutofit fontScale="90000"/>
          </a:bodyPr>
          <a:lstStyle/>
          <a:p>
            <a:r>
              <a:rPr lang="ar-IQ" dirty="0"/>
              <a:t>التطور التاريخي للخدمات الصحية:</a:t>
            </a:r>
            <a:br>
              <a:rPr lang="en-US" dirty="0"/>
            </a:br>
            <a:endParaRPr lang="ar-SA" dirty="0"/>
          </a:p>
        </p:txBody>
      </p:sp>
      <p:sp>
        <p:nvSpPr>
          <p:cNvPr id="1048614" name="Content Placeholder 2"/>
          <p:cNvSpPr>
            <a:spLocks noGrp="1"/>
          </p:cNvSpPr>
          <p:nvPr>
            <p:ph idx="1"/>
          </p:nvPr>
        </p:nvSpPr>
        <p:spPr/>
        <p:txBody>
          <a:bodyPr>
            <a:normAutofit fontScale="80000" lnSpcReduction="10000"/>
          </a:bodyPr>
          <a:lstStyle/>
          <a:p>
            <a:pPr algn="just"/>
            <a:r>
              <a:rPr lang="ar-IQ" dirty="0"/>
              <a:t>تشير المصادر </a:t>
            </a:r>
            <a:r>
              <a:rPr lang="ar-IQ" dirty="0" err="1"/>
              <a:t>الى</a:t>
            </a:r>
            <a:r>
              <a:rPr lang="ar-IQ" dirty="0"/>
              <a:t> </a:t>
            </a:r>
            <a:r>
              <a:rPr lang="ar-IQ" dirty="0" err="1"/>
              <a:t>ان</a:t>
            </a:r>
            <a:r>
              <a:rPr lang="ar-IQ" dirty="0"/>
              <a:t> تنظيم العمل الصحي كان قبل 4000 سنة في جنوب غرب </a:t>
            </a:r>
            <a:r>
              <a:rPr lang="ar-IQ" dirty="0" err="1"/>
              <a:t>اسيا</a:t>
            </a:r>
            <a:r>
              <a:rPr lang="ar-IQ" dirty="0"/>
              <a:t> وتحديدا بين نهري دجلة والفرات ثم بدأ عمله </a:t>
            </a:r>
            <a:r>
              <a:rPr lang="ar-IQ" dirty="0" err="1"/>
              <a:t>الى</a:t>
            </a:r>
            <a:r>
              <a:rPr lang="ar-IQ" dirty="0"/>
              <a:t> </a:t>
            </a:r>
            <a:r>
              <a:rPr lang="ar-IQ" dirty="0" err="1"/>
              <a:t>ان</a:t>
            </a:r>
            <a:r>
              <a:rPr lang="ar-IQ" dirty="0"/>
              <a:t> امتدت </a:t>
            </a:r>
            <a:r>
              <a:rPr lang="ar-IQ" dirty="0" err="1"/>
              <a:t>الى</a:t>
            </a:r>
            <a:r>
              <a:rPr lang="ar-IQ" dirty="0"/>
              <a:t> الهند. وقد تشير التحريات </a:t>
            </a:r>
            <a:r>
              <a:rPr lang="ar-IQ" dirty="0" err="1"/>
              <a:t>الاثرية</a:t>
            </a:r>
            <a:r>
              <a:rPr lang="ar-IQ" dirty="0"/>
              <a:t> </a:t>
            </a:r>
            <a:r>
              <a:rPr lang="ar-IQ" dirty="0" err="1"/>
              <a:t>الى</a:t>
            </a:r>
            <a:r>
              <a:rPr lang="ar-IQ" dirty="0"/>
              <a:t> العصر البابلي في عهد </a:t>
            </a:r>
            <a:r>
              <a:rPr lang="ar-IQ" dirty="0" err="1"/>
              <a:t>حمورابي</a:t>
            </a:r>
            <a:r>
              <a:rPr lang="ar-IQ" dirty="0"/>
              <a:t> (1686-1727)ق.م وتم التطور على النحو التالي:</a:t>
            </a:r>
            <a:endParaRPr lang="en-US" sz="2400" dirty="0"/>
          </a:p>
          <a:p>
            <a:pPr lvl="1" algn="just"/>
            <a:r>
              <a:rPr lang="ar-IQ" dirty="0"/>
              <a:t>العصر اليوناني (</a:t>
            </a:r>
            <a:r>
              <a:rPr lang="ar-IQ" dirty="0" err="1"/>
              <a:t>الاغريقي</a:t>
            </a:r>
            <a:r>
              <a:rPr lang="ar-IQ" dirty="0"/>
              <a:t>).</a:t>
            </a:r>
            <a:endParaRPr lang="en-US" sz="2000" dirty="0"/>
          </a:p>
          <a:p>
            <a:pPr lvl="1" algn="just"/>
            <a:r>
              <a:rPr lang="ar-IQ" dirty="0"/>
              <a:t>عصر الهند.</a:t>
            </a:r>
            <a:endParaRPr lang="en-US" sz="2000" dirty="0"/>
          </a:p>
          <a:p>
            <a:pPr lvl="1" algn="just"/>
            <a:r>
              <a:rPr lang="ar-IQ" dirty="0"/>
              <a:t>العصر الروماني.</a:t>
            </a:r>
            <a:endParaRPr lang="en-US" sz="2000" dirty="0"/>
          </a:p>
          <a:p>
            <a:pPr lvl="1" algn="just"/>
            <a:r>
              <a:rPr lang="ar-IQ" dirty="0"/>
              <a:t>العصر </a:t>
            </a:r>
            <a:r>
              <a:rPr lang="ar-IQ" dirty="0" err="1"/>
              <a:t>الاسلامي</a:t>
            </a:r>
            <a:r>
              <a:rPr lang="ar-IQ" dirty="0"/>
              <a:t>.</a:t>
            </a:r>
            <a:endParaRPr lang="en-US" sz="2000" dirty="0"/>
          </a:p>
          <a:p>
            <a:pPr lvl="1" algn="just"/>
            <a:r>
              <a:rPr lang="ar-IQ" dirty="0"/>
              <a:t>العصور الوسطى.</a:t>
            </a:r>
            <a:endParaRPr lang="en-US" sz="2000" dirty="0"/>
          </a:p>
          <a:p>
            <a:pPr lvl="1" algn="just"/>
            <a:r>
              <a:rPr lang="ar-IQ" dirty="0"/>
              <a:t>القرن السابع والثمن والتاسع عشر </a:t>
            </a:r>
            <a:r>
              <a:rPr lang="ar-IQ" dirty="0" err="1"/>
              <a:t>الميلدي</a:t>
            </a:r>
            <a:r>
              <a:rPr lang="ar-IQ" dirty="0"/>
              <a:t>.</a:t>
            </a:r>
            <a:endParaRPr lang="en-US" sz="2000" dirty="0"/>
          </a:p>
          <a:p>
            <a:pPr lvl="1" algn="just"/>
            <a:r>
              <a:rPr lang="ar-IQ" dirty="0"/>
              <a:t>القرن التاسع عشر.</a:t>
            </a:r>
            <a:endParaRPr lang="en-US" sz="2000" dirty="0"/>
          </a:p>
          <a:p>
            <a:endParaRPr lang="ar-SA" dirty="0"/>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70" name="Rectangle 1"/>
          <p:cNvSpPr>
            <a:spLocks noChangeArrowheads="1"/>
          </p:cNvSpPr>
          <p:nvPr/>
        </p:nvSpPr>
        <p:spPr bwMode="auto">
          <a:xfrm>
            <a:off x="1000100" y="499773"/>
            <a:ext cx="7786678" cy="51206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tab pos="504825" algn="l"/>
                <a:tab pos="587375" algn="l"/>
              </a:tabLst>
            </a:pPr>
            <a:r>
              <a:rPr kumimoji="0" lang="ar-IQ" sz="2800" b="1" i="0" u="none" strike="noStrike" cap="none" normalizeH="0" baseline="0" dirty="0" err="1">
                <a:ln>
                  <a:noFill/>
                </a:ln>
                <a:solidFill>
                  <a:schemeClr val="accent1"/>
                </a:solidFill>
                <a:effectLst/>
                <a:latin typeface="Simplified Arabic" pitchFamily="18" charset="-78"/>
                <a:ea typeface="Times New Roman" pitchFamily="18" charset="0"/>
                <a:cs typeface="Simplified Arabic" pitchFamily="18" charset="-78"/>
              </a:rPr>
              <a:t>اهم</a:t>
            </a:r>
            <a:r>
              <a:rPr kumimoji="0" lang="ar-IQ" sz="2800" b="1" i="0" u="none" strike="noStrike" cap="none" normalizeH="0" baseline="0" dirty="0">
                <a:ln>
                  <a:noFill/>
                </a:ln>
                <a:solidFill>
                  <a:schemeClr val="accent1"/>
                </a:solidFill>
                <a:effectLst/>
                <a:latin typeface="Simplified Arabic" pitchFamily="18" charset="-78"/>
                <a:ea typeface="Times New Roman" pitchFamily="18" charset="0"/>
                <a:cs typeface="Simplified Arabic" pitchFamily="18" charset="-78"/>
              </a:rPr>
              <a:t> واجبات الصيدلية:</a:t>
            </a:r>
            <a:endParaRPr kumimoji="0" lang="en-US" sz="2800" b="0" i="0" u="none" strike="noStrike" cap="none" normalizeH="0" baseline="0" dirty="0">
              <a:ln>
                <a:noFill/>
              </a:ln>
              <a:solidFill>
                <a:schemeClr val="accent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 pos="587375" algn="l"/>
              </a:tabLst>
            </a:pP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تجهيز جميع </a:t>
            </a:r>
            <a:r>
              <a:rPr kumimoji="0" lang="ar-IQ"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الادوية</a:t>
            </a: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والمستلزمات </a:t>
            </a:r>
            <a:r>
              <a:rPr kumimoji="0" lang="ar-IQ"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للاقسام</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 pos="587375" algn="l"/>
              </a:tabLst>
            </a:pP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عمل الوصفات والتركيب والمحاليل اللازمة حسب الطلب.</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 pos="587375" algn="l"/>
              </a:tabLst>
            </a:pP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توزيع </a:t>
            </a:r>
            <a:r>
              <a:rPr kumimoji="0" lang="ar-IQ"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الادوية</a:t>
            </a: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وصرفها </a:t>
            </a:r>
            <a:r>
              <a:rPr kumimoji="0" lang="ar-IQ"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للمرؤضى</a:t>
            </a: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الراقدين.</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 pos="587375" algn="l"/>
              </a:tabLst>
            </a:pP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متابعة توزيع </a:t>
            </a:r>
            <a:r>
              <a:rPr kumimoji="0" lang="ar-IQ"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الادوية</a:t>
            </a: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وصرفها للمرضى الراقدين.</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 pos="587375" algn="l"/>
              </a:tabLst>
            </a:pP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متبعة تواريخ صنع ونفاذ </a:t>
            </a:r>
            <a:r>
              <a:rPr kumimoji="0" lang="ar-IQ"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الادوية</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 pos="587375" algn="l"/>
              </a:tabLst>
            </a:pP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مسك سجلات المطلوبة في الصيدلية </a:t>
            </a:r>
            <a:r>
              <a:rPr kumimoji="0" lang="ar-IQ"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وتديوين</a:t>
            </a: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المصروف من </a:t>
            </a:r>
            <a:r>
              <a:rPr kumimoji="0" lang="ar-IQ"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الادوية</a:t>
            </a: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 pos="587375" algn="l"/>
              </a:tabLst>
            </a:pP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تدريب وتعليم ذو المهن الصحية.</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 pos="587375" algn="l"/>
              </a:tabLst>
            </a:pP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تقديم الاستشارة العلمية الدوائية عبر الاجتماعات والندوات.</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 pos="587375" algn="l"/>
              </a:tabLst>
            </a:pPr>
            <a:r>
              <a:rPr kumimoji="0" lang="ar-IQ"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الاشراف</a:t>
            </a: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والرقابة الدقيقة على </a:t>
            </a:r>
            <a:r>
              <a:rPr kumimoji="0" lang="ar-IQ"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الادوية</a:t>
            </a: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وخاصة التي تتميز بدرجة عالية من الخطورة.</a:t>
            </a:r>
            <a:endParaRPr kumimoji="0" lang="ar-IQ" sz="2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71" name="Rectangle 1"/>
          <p:cNvSpPr>
            <a:spLocks noChangeArrowheads="1"/>
          </p:cNvSpPr>
          <p:nvPr/>
        </p:nvSpPr>
        <p:spPr bwMode="auto">
          <a:xfrm>
            <a:off x="785786" y="182879"/>
            <a:ext cx="8072430" cy="637794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tab pos="504825" algn="l"/>
                <a:tab pos="587375" algn="l"/>
              </a:tabLst>
            </a:pPr>
            <a:r>
              <a:rPr kumimoji="0" lang="ar-IQ" sz="2800" b="1" i="0" u="none" strike="noStrike" cap="none" normalizeH="0" baseline="0" dirty="0">
                <a:ln>
                  <a:noFill/>
                </a:ln>
                <a:solidFill>
                  <a:schemeClr val="accent1"/>
                </a:solidFill>
                <a:effectLst/>
                <a:latin typeface="Simplified Arabic" pitchFamily="18" charset="-78"/>
                <a:ea typeface="Times New Roman" pitchFamily="18" charset="0"/>
                <a:cs typeface="Simplified Arabic" pitchFamily="18" charset="-78"/>
              </a:rPr>
              <a:t>موقع الصيدلة</a:t>
            </a:r>
            <a:r>
              <a:rPr kumimoji="0" lang="ar-IQ" sz="2800" b="0" i="0" u="none" strike="noStrike" cap="none" normalizeH="0" baseline="0" dirty="0">
                <a:ln>
                  <a:noFill/>
                </a:ln>
                <a:solidFill>
                  <a:schemeClr val="accent1"/>
                </a:solidFill>
                <a:effectLst/>
                <a:latin typeface="Simplified Arabic" pitchFamily="18" charset="-78"/>
                <a:ea typeface="Times New Roman" pitchFamily="18" charset="0"/>
                <a:cs typeface="Simplified Arabic" pitchFamily="18" charset="-78"/>
              </a:rPr>
              <a:t>:</a:t>
            </a:r>
            <a:endParaRPr kumimoji="0" lang="en-US" sz="2800" b="0" i="0" u="none" strike="noStrike" cap="none" normalizeH="0" baseline="0" dirty="0">
              <a:ln>
                <a:noFill/>
              </a:ln>
              <a:solidFill>
                <a:schemeClr val="accent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504825" algn="l"/>
                <a:tab pos="587375" algn="l"/>
              </a:tabLst>
            </a:pP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تختلف موقع </a:t>
            </a:r>
            <a:r>
              <a:rPr kumimoji="0" lang="ar-IQ"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الاصيدلية</a:t>
            </a: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تبعاً لاختلاف التخصص </a:t>
            </a:r>
            <a:r>
              <a:rPr kumimoji="0" lang="ar-IQ"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او</a:t>
            </a: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المهام الموكلة لها:</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 pos="587375" algn="l"/>
              </a:tabLst>
            </a:pP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الصيدلية الداخلية وموقعها يمكن الوصول </a:t>
            </a:r>
            <a:r>
              <a:rPr kumimoji="0" lang="ar-IQ"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اليه</a:t>
            </a: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بسهولة من قبل العاملين في جميع </a:t>
            </a:r>
            <a:r>
              <a:rPr kumimoji="0" lang="ar-IQ"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الاقسام</a:t>
            </a: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والردهات بالنسبة لهذه العيادات.</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 pos="587375" algn="l"/>
              </a:tabLst>
            </a:pP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الصيدلية، العيادة الخارجية، الاستشارية بحيث </a:t>
            </a:r>
            <a:r>
              <a:rPr kumimoji="0" lang="ar-IQ"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ان</a:t>
            </a: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تكون في الموقع الرئيسي </a:t>
            </a:r>
            <a:r>
              <a:rPr kumimoji="0" lang="ar-IQ"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يبالنسبة</a:t>
            </a: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لهذه العيادات.</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 pos="587375" algn="l"/>
              </a:tabLst>
            </a:pP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صيدلية الطوارئ </a:t>
            </a:r>
            <a:r>
              <a:rPr kumimoji="0" lang="ar-IQ"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والسريرية</a:t>
            </a: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تكون اقرب </a:t>
            </a:r>
            <a:r>
              <a:rPr kumimoji="0" lang="ar-IQ"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الى</a:t>
            </a: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الردهات للاستجابة السريعة لطلبات الدواء.</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504825" algn="l"/>
                <a:tab pos="587375" algn="l"/>
              </a:tabLst>
            </a:pPr>
            <a:r>
              <a:rPr kumimoji="0" lang="ar-IQ" sz="2800" b="1" i="0" u="none" strike="noStrike" cap="none" normalizeH="0" baseline="0" dirty="0">
                <a:ln>
                  <a:noFill/>
                </a:ln>
                <a:solidFill>
                  <a:schemeClr val="accent1"/>
                </a:solidFill>
                <a:effectLst/>
                <a:latin typeface="Simplified Arabic" pitchFamily="18" charset="-78"/>
                <a:ea typeface="Times New Roman" pitchFamily="18" charset="0"/>
                <a:cs typeface="Simplified Arabic" pitchFamily="18" charset="-78"/>
              </a:rPr>
              <a:t>التنظيم الداخلي للصيدلية:</a:t>
            </a:r>
            <a:endParaRPr kumimoji="0" lang="en-US" sz="2800" b="0" i="0" u="none" strike="noStrike" cap="none" normalizeH="0" baseline="0" dirty="0">
              <a:ln>
                <a:noFill/>
              </a:ln>
              <a:solidFill>
                <a:schemeClr val="accent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 pos="587375" algn="l"/>
              </a:tabLst>
            </a:pP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وحدة صرف </a:t>
            </a:r>
            <a:r>
              <a:rPr kumimoji="0" lang="ar-IQ"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الادوية</a:t>
            </a: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 pos="587375" algn="l"/>
              </a:tabLst>
            </a:pP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وحدة تركيب </a:t>
            </a:r>
            <a:r>
              <a:rPr kumimoji="0" lang="ar-IQ"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الادوية</a:t>
            </a: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 pos="587375" algn="l"/>
              </a:tabLst>
            </a:pP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قسم ووحدة خزن </a:t>
            </a:r>
            <a:r>
              <a:rPr kumimoji="0" lang="ar-IQ"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الادوية</a:t>
            </a: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 pos="587375" algn="l"/>
              </a:tabLst>
            </a:pP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وحدة خزن السجلات والوثائق الطبية.</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 pos="587375" algn="l"/>
              </a:tabLst>
            </a:pP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وحدة </a:t>
            </a:r>
            <a:r>
              <a:rPr kumimoji="0" lang="ar-IQ"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الارشيف</a:t>
            </a:r>
            <a:r>
              <a:rPr kumimoji="0" lang="ar-IQ"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والتوثيق.</a:t>
            </a:r>
            <a:endParaRPr kumimoji="0" lang="ar-IQ" sz="2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72" name="Rectangle 1"/>
          <p:cNvSpPr>
            <a:spLocks noChangeArrowheads="1"/>
          </p:cNvSpPr>
          <p:nvPr/>
        </p:nvSpPr>
        <p:spPr bwMode="auto">
          <a:xfrm>
            <a:off x="928662" y="425764"/>
            <a:ext cx="7500926" cy="54635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tab pos="504825" algn="l"/>
                <a:tab pos="587375" algn="l"/>
              </a:tabLst>
            </a:pPr>
            <a:r>
              <a:rPr kumimoji="0" lang="ar-IQ" sz="4000" b="1" i="0" u="none" strike="noStrike" cap="none" normalizeH="0" baseline="0" dirty="0" err="1">
                <a:ln>
                  <a:noFill/>
                </a:ln>
                <a:solidFill>
                  <a:schemeClr val="accent1"/>
                </a:solidFill>
                <a:effectLst/>
                <a:latin typeface="Simplified Arabic" pitchFamily="18" charset="-78"/>
                <a:ea typeface="Times New Roman" pitchFamily="18" charset="0"/>
                <a:cs typeface="Simplified Arabic" pitchFamily="18" charset="-78"/>
              </a:rPr>
              <a:t>الاقسام</a:t>
            </a:r>
            <a:r>
              <a:rPr kumimoji="0" lang="ar-IQ" sz="4000" b="1" i="0" u="none" strike="noStrike" cap="none" normalizeH="0" baseline="0" dirty="0">
                <a:ln>
                  <a:noFill/>
                </a:ln>
                <a:solidFill>
                  <a:schemeClr val="accent1"/>
                </a:solidFill>
                <a:effectLst/>
                <a:latin typeface="Simplified Arabic" pitchFamily="18" charset="-78"/>
                <a:ea typeface="Times New Roman" pitchFamily="18" charset="0"/>
                <a:cs typeface="Simplified Arabic" pitchFamily="18" charset="-78"/>
              </a:rPr>
              <a:t> </a:t>
            </a:r>
            <a:r>
              <a:rPr kumimoji="0" lang="ar-IQ" sz="4000" b="1" i="0" u="none" strike="noStrike" cap="none" normalizeH="0" baseline="0" dirty="0" err="1">
                <a:ln>
                  <a:noFill/>
                </a:ln>
                <a:solidFill>
                  <a:schemeClr val="accent1"/>
                </a:solidFill>
                <a:effectLst/>
                <a:latin typeface="Simplified Arabic" pitchFamily="18" charset="-78"/>
                <a:ea typeface="Times New Roman" pitchFamily="18" charset="0"/>
                <a:cs typeface="Simplified Arabic" pitchFamily="18" charset="-78"/>
              </a:rPr>
              <a:t>الاخرى</a:t>
            </a:r>
            <a:r>
              <a:rPr kumimoji="0" lang="ar-IQ" sz="4000" b="1" i="0" u="none" strike="noStrike" cap="none" normalizeH="0" baseline="0" dirty="0">
                <a:ln>
                  <a:noFill/>
                </a:ln>
                <a:solidFill>
                  <a:schemeClr val="accent1"/>
                </a:solidFill>
                <a:effectLst/>
                <a:latin typeface="Simplified Arabic" pitchFamily="18" charset="-78"/>
                <a:ea typeface="Times New Roman" pitchFamily="18" charset="0"/>
                <a:cs typeface="Simplified Arabic" pitchFamily="18" charset="-78"/>
              </a:rPr>
              <a:t> في المستشفى:</a:t>
            </a:r>
            <a:endParaRPr kumimoji="0" lang="en-US" sz="4000" b="0" i="0" u="none" strike="noStrike" cap="none" normalizeH="0" baseline="0" dirty="0">
              <a:ln>
                <a:noFill/>
              </a:ln>
              <a:solidFill>
                <a:schemeClr val="accent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 pos="587375" algn="l"/>
              </a:tabLst>
            </a:pPr>
            <a:r>
              <a:rPr kumimoji="0" lang="ar-IQ" sz="4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الاقسام</a:t>
            </a:r>
            <a:r>
              <a:rPr kumimoji="0" lang="ar-IQ" sz="4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القلبية.</a:t>
            </a:r>
            <a:endParaRPr kumimoji="0" lang="en-US" sz="40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 pos="587375" algn="l"/>
              </a:tabLst>
            </a:pPr>
            <a:r>
              <a:rPr kumimoji="0" lang="ar-IQ" sz="4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اقسام</a:t>
            </a:r>
            <a:r>
              <a:rPr kumimoji="0" lang="ar-IQ" sz="4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الباطنية.</a:t>
            </a:r>
            <a:endParaRPr kumimoji="0" lang="en-US" sz="40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 pos="587375" algn="l"/>
              </a:tabLst>
            </a:pPr>
            <a:r>
              <a:rPr kumimoji="0" lang="ar-IQ" sz="4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قسم العيون.</a:t>
            </a:r>
            <a:endParaRPr kumimoji="0" lang="en-US" sz="40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 pos="587375" algn="l"/>
              </a:tabLst>
            </a:pPr>
            <a:r>
              <a:rPr kumimoji="0" lang="ar-IQ" sz="4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قسم </a:t>
            </a:r>
            <a:r>
              <a:rPr kumimoji="0" lang="ar-IQ" sz="4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الاسنان</a:t>
            </a:r>
            <a:r>
              <a:rPr kumimoji="0" lang="ar-IQ" sz="4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IQ" sz="4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وامراض</a:t>
            </a:r>
            <a:r>
              <a:rPr kumimoji="0" lang="ar-IQ" sz="4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الفم.</a:t>
            </a:r>
            <a:endParaRPr kumimoji="0" lang="en-US" sz="40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 pos="587375" algn="l"/>
              </a:tabLst>
            </a:pPr>
            <a:r>
              <a:rPr kumimoji="0" lang="ar-IQ" sz="4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الجلدية والزهرية.</a:t>
            </a:r>
            <a:endParaRPr kumimoji="0" lang="en-US" sz="40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 pos="587375" algn="l"/>
              </a:tabLst>
            </a:pPr>
            <a:r>
              <a:rPr kumimoji="0" lang="ar-IQ" sz="4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الاطفال</a:t>
            </a:r>
            <a:r>
              <a:rPr kumimoji="0" lang="ar-IQ" sz="4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a:t>
            </a:r>
            <a:endParaRPr kumimoji="0" lang="en-US" sz="40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 pos="587375" algn="l"/>
              </a:tabLst>
            </a:pPr>
            <a:r>
              <a:rPr kumimoji="0" lang="ar-IQ" sz="4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قسم الكلية الاصطناعية.</a:t>
            </a:r>
            <a:endParaRPr kumimoji="0" lang="en-US" sz="40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04825" algn="l"/>
                <a:tab pos="587375" algn="l"/>
              </a:tabLst>
            </a:pPr>
            <a:r>
              <a:rPr kumimoji="0" lang="ar-IQ" sz="4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قسم </a:t>
            </a:r>
            <a:r>
              <a:rPr kumimoji="0" lang="ar-IQ" sz="4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الانف</a:t>
            </a:r>
            <a:r>
              <a:rPr kumimoji="0" lang="ar-IQ" sz="4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IQ" sz="4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والاذن</a:t>
            </a:r>
            <a:r>
              <a:rPr kumimoji="0" lang="ar-IQ" sz="4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والحنجرة.</a:t>
            </a:r>
            <a:endParaRPr kumimoji="0" lang="ar-IQ" sz="40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73" name="Rectangle 1"/>
          <p:cNvSpPr>
            <a:spLocks noChangeArrowheads="1"/>
          </p:cNvSpPr>
          <p:nvPr/>
        </p:nvSpPr>
        <p:spPr bwMode="auto">
          <a:xfrm>
            <a:off x="357158" y="1336890"/>
            <a:ext cx="8572496" cy="527303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tab pos="587375" algn="l"/>
              </a:tabLst>
            </a:pP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س1: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ماهي</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مؤهلات رئيس القسم الطبي في المستشفى؟ وما هي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اهم</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واجباته؟</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587375" algn="l"/>
              </a:tabLst>
            </a:pP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س2: عرف العيادة الخارجية وكيفية تحديد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اهميتها</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من خلال علاقتها مع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الاطراف</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المتعددة.</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587375" algn="l"/>
              </a:tabLst>
            </a:pP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س3: وضح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اسباب</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ازدياد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الاهمية</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بقسم الطوارئ في المستشفى مع تحديد المميزات التي يمتاز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بها</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القسم؟</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587375" algn="l"/>
              </a:tabLst>
            </a:pP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س4: تقسم المختبرات من حيث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الاداء</a:t>
            </a:r>
            <a:r>
              <a:rPr kumimoji="0" lang="ar-IQ"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الخاص بالعمل في المؤسسات الصحية </a:t>
            </a:r>
            <a:r>
              <a:rPr kumimoji="0" lang="ar-IQ"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ع</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ددها</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واِرشرحها</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587375" algn="l"/>
              </a:tabLst>
            </a:pP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س5: قسم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الاشعة</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من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الاقسام</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المهمة في المؤسسات الصحية وضح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اهم</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انواعه</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وماهي</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المتطلبات الواجب توفرها في قسم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الاشعة</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587375" algn="l"/>
              </a:tabLst>
            </a:pP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س6: يلعب قسم العلاج الطبيعي دور مهم في معالجة وتأهيل المرضى وضح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اهم</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اهداف</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هذا القسم؟</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587375" algn="l"/>
              </a:tabLst>
            </a:pP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س7: وضح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اهم</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الواجبات المتعلقة بالعيادة الاستشارية؟</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587375" algn="l"/>
              </a:tabLst>
            </a:pP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س8: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ماهي</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اهم</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الانواع</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التي يقوم باستقبالها قسم النسائية والتوليد وما هي ألشروط والالتزامات الالتزامات التي تستوجب كل نوع وحالة؟</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587375" algn="l"/>
              </a:tabLst>
            </a:pP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س9: وضح نوعية الحالات التي يمكن معالجتها في وحدة العلاج النفسي والعصبي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وماهي</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اهم</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الشروط الواجب توافرها في قبول المتقدمين للعلاج؟</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587375" algn="l"/>
              </a:tabLst>
            </a:pP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س10: وضح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اهم</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الواجبات التي يقوم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بها</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قسم التخدير؟</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587375" algn="l"/>
              </a:tabLst>
            </a:pP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س11: يرتبط التنظيم الداخلي لقسم الصيدلة بعدد من الوحدات الفرعية اشرح هذه الوحدات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وماهي</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اهم</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واجباتها؟ </a:t>
            </a:r>
            <a:endParaRPr kumimoji="0" lang="ar-SA" sz="2000" b="0" i="0" u="none" strike="noStrike" cap="none" normalizeH="0" baseline="0" dirty="0">
              <a:ln>
                <a:noFill/>
              </a:ln>
              <a:solidFill>
                <a:schemeClr val="tx1"/>
              </a:solidFill>
              <a:effectLst/>
              <a:latin typeface="Arial" pitchFamily="34" charset="0"/>
              <a:cs typeface="Arial" pitchFamily="34" charset="0"/>
            </a:endParaRPr>
          </a:p>
        </p:txBody>
      </p:sp>
      <p:sp>
        <p:nvSpPr>
          <p:cNvPr id="1048774" name="Title 1"/>
          <p:cNvSpPr>
            <a:spLocks noGrp="1"/>
          </p:cNvSpPr>
          <p:nvPr>
            <p:ph type="title"/>
          </p:nvPr>
        </p:nvSpPr>
        <p:spPr>
          <a:xfrm>
            <a:off x="457200" y="274638"/>
            <a:ext cx="8229600" cy="868346"/>
          </a:xfrm>
        </p:spPr>
        <p:style>
          <a:lnRef idx="1">
            <a:schemeClr val="accent5"/>
          </a:lnRef>
          <a:fillRef idx="3">
            <a:schemeClr val="accent5"/>
          </a:fillRef>
          <a:effectRef idx="2">
            <a:schemeClr val="accent5"/>
          </a:effectRef>
          <a:fontRef idx="minor">
            <a:schemeClr val="lt1"/>
          </a:fontRef>
        </p:style>
        <p:txBody>
          <a:bodyPr anchor="t" anchorCtr="1">
            <a:normAutofit/>
          </a:bodyPr>
          <a:lstStyle/>
          <a:p>
            <a:r>
              <a:rPr lang="ar-SA" b="1" dirty="0"/>
              <a:t>الاختبار </a:t>
            </a:r>
            <a:r>
              <a:rPr lang="ar-SA" b="1" dirty="0" err="1"/>
              <a:t>البعدي</a:t>
            </a:r>
            <a:endParaRPr lang="en-US" dirty="0"/>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75" name="AutoShape 1"/>
          <p:cNvSpPr>
            <a:spLocks noChangeArrowheads="1"/>
          </p:cNvSpPr>
          <p:nvPr/>
        </p:nvSpPr>
        <p:spPr bwMode="auto">
          <a:xfrm>
            <a:off x="1500166" y="0"/>
            <a:ext cx="5753100" cy="628650"/>
          </a:xfrm>
          <a:prstGeom prst="ribbon">
            <a:avLst>
              <a:gd name="adj1" fmla="val 12500"/>
              <a:gd name="adj2" fmla="val 50000"/>
            </a:avLst>
          </a:prstGeom>
          <a:solidFill>
            <a:srgbClr val="D99594"/>
          </a:solidFill>
          <a:ln w="9525">
            <a:solidFill>
              <a:srgbClr val="000000"/>
            </a:solidFill>
            <a:round/>
            <a:headEnd/>
            <a:tailEnd/>
          </a:ln>
          <a:effectLst>
            <a:outerShdw dist="107763" dir="18900000" algn="ctr" rotWithShape="0">
              <a:srgbClr val="808080">
                <a:alpha val="50000"/>
              </a:srgbClr>
            </a:outerShdw>
          </a:effectLst>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ts val="1000"/>
              </a:spcAft>
              <a:buClrTx/>
              <a:buSzTx/>
              <a:buFontTx/>
              <a:buNone/>
            </a:pPr>
            <a:r>
              <a:rPr kumimoji="0" lang="ar-SA" sz="2000" b="1" i="0" u="none" strike="noStrike" cap="none" normalizeH="0" baseline="0">
                <a:ln>
                  <a:noFill/>
                </a:ln>
                <a:solidFill>
                  <a:schemeClr val="tx1"/>
                </a:solidFill>
                <a:effectLst/>
                <a:latin typeface="Simplified Arabic" pitchFamily="18" charset="-78"/>
                <a:ea typeface="Arial" pitchFamily="34" charset="0"/>
                <a:cs typeface="Simplified Arabic" pitchFamily="18" charset="-78"/>
              </a:rPr>
              <a:t>الوحدة السابعة</a:t>
            </a:r>
            <a:endParaRPr kumimoji="0" lang="ar-SA" sz="1800" b="1" i="0" u="none" strike="noStrike" cap="none" normalizeH="0" baseline="0">
              <a:ln>
                <a:noFill/>
              </a:ln>
              <a:solidFill>
                <a:schemeClr val="tx1"/>
              </a:solidFill>
              <a:effectLst/>
              <a:latin typeface="Simplified Arabic" pitchFamily="18" charset="-78"/>
              <a:ea typeface="Arial" pitchFamily="34" charset="0"/>
              <a:cs typeface="Simplified Arabic" pitchFamily="18" charset="-78"/>
            </a:endParaRPr>
          </a:p>
          <a:p>
            <a:pPr marL="0" marR="0" lvl="0" indent="0" algn="ctr" defTabSz="914400" rtl="1" eaLnBrk="1" fontAlgn="base" latinLnBrk="0" hangingPunct="1">
              <a:lnSpc>
                <a:spcPct val="100000"/>
              </a:lnSpc>
              <a:spcBef>
                <a:spcPct val="0"/>
              </a:spcBef>
              <a:spcAft>
                <a:spcPts val="1000"/>
              </a:spcAft>
              <a:buClrTx/>
              <a:buSzTx/>
              <a:buFontTx/>
              <a:buNone/>
            </a:pPr>
            <a:endParaRPr kumimoji="0" lang="en-US" sz="1600" b="1" i="0" u="none" strike="noStrike" cap="none" normalizeH="0" baseline="0">
              <a:ln>
                <a:noFill/>
              </a:ln>
              <a:solidFill>
                <a:schemeClr val="tx1"/>
              </a:solidFill>
              <a:effectLst/>
              <a:latin typeface="Simplified Arabic" pitchFamily="18" charset="-78"/>
              <a:ea typeface="Arial" pitchFamily="34" charset="0"/>
              <a:cs typeface="Simplified Arabic" pitchFamily="18" charset="-78"/>
            </a:endParaRPr>
          </a:p>
          <a:p>
            <a:pPr marL="0" marR="0" lvl="0" indent="0" algn="r" defTabSz="914400" rtl="1" eaLnBrk="1" fontAlgn="base" latinLnBrk="0" hangingPunct="1">
              <a:lnSpc>
                <a:spcPct val="100000"/>
              </a:lnSpc>
              <a:spcBef>
                <a:spcPct val="0"/>
              </a:spcBef>
              <a:spcAft>
                <a:spcPct val="0"/>
              </a:spcAft>
              <a:buClrTx/>
              <a:buSzTx/>
              <a:buFontTx/>
              <a:buNone/>
            </a:pPr>
            <a:endParaRPr kumimoji="0" lang="ar-SA" sz="1800" b="0" i="0" u="none" strike="noStrike" cap="none" normalizeH="0" baseline="0">
              <a:ln>
                <a:noFill/>
              </a:ln>
              <a:solidFill>
                <a:schemeClr val="tx1"/>
              </a:solidFill>
              <a:effectLst/>
              <a:latin typeface="Arial" pitchFamily="34" charset="0"/>
              <a:cs typeface="Arial" pitchFamily="34" charset="0"/>
            </a:endParaRPr>
          </a:p>
        </p:txBody>
      </p:sp>
      <p:sp>
        <p:nvSpPr>
          <p:cNvPr id="1048776" name="AutoShape 2"/>
          <p:cNvSpPr>
            <a:spLocks noChangeArrowheads="1"/>
          </p:cNvSpPr>
          <p:nvPr/>
        </p:nvSpPr>
        <p:spPr bwMode="auto">
          <a:xfrm>
            <a:off x="1500166" y="714356"/>
            <a:ext cx="5786478" cy="1104900"/>
          </a:xfrm>
          <a:prstGeom prst="cloudCallout">
            <a:avLst>
              <a:gd name="adj1" fmla="val 41316"/>
              <a:gd name="adj2" fmla="val 93119"/>
            </a:avLst>
          </a:prstGeom>
          <a:solidFill>
            <a:srgbClr val="243F60"/>
          </a:solidFill>
          <a:ln w="38100">
            <a:solidFill>
              <a:srgbClr val="F2F2F2"/>
            </a:solidFill>
            <a:round/>
            <a:headEnd/>
            <a:tailEnd/>
          </a:ln>
          <a:effectLst>
            <a:outerShdw dist="28398" dir="3806097" algn="ctr" rotWithShape="0">
              <a:srgbClr val="243F60">
                <a:alpha val="50000"/>
              </a:srgbClr>
            </a:outerShdw>
          </a:effectLst>
        </p:spPr>
        <p:txBody>
          <a:bodyPr vert="horz" wrap="square" lIns="91440" tIns="45720" rIns="91440" bIns="45720" numCol="1" anchor="t" anchorCtr="0" compatLnSpc="1">
            <a:prstTxWarp prst="textNoShape">
              <a:avLst/>
            </a:prstTxWarp>
          </a:bodyPr>
          <a:lstStyle/>
          <a:p>
            <a:pPr marL="0" marR="774700" lvl="0" indent="0" algn="ctr" defTabSz="914400" rtl="1" eaLnBrk="1" fontAlgn="base" latinLnBrk="0" hangingPunct="1">
              <a:lnSpc>
                <a:spcPct val="100000"/>
              </a:lnSpc>
              <a:spcBef>
                <a:spcPct val="0"/>
              </a:spcBef>
              <a:spcAft>
                <a:spcPts val="1000"/>
              </a:spcAft>
              <a:buClr>
                <a:srgbClr val="FFFFFF"/>
              </a:buClr>
              <a:buSzTx/>
              <a:buFont typeface="Times New Roman" pitchFamily="18" charset="0"/>
              <a:buChar char="1"/>
            </a:pPr>
            <a:r>
              <a:rPr kumimoji="0" lang="ar-SA" sz="1800" b="1" i="0" u="none" strike="noStrike" cap="none" normalizeH="0" baseline="0">
                <a:ln>
                  <a:noFill/>
                </a:ln>
                <a:solidFill>
                  <a:srgbClr val="FFFFFF"/>
                </a:solidFill>
                <a:effectLst/>
                <a:latin typeface="Simplified Arabic" pitchFamily="18" charset="-78"/>
                <a:ea typeface="Arial" pitchFamily="34" charset="0"/>
                <a:cs typeface="Simplified Arabic" pitchFamily="18" charset="-78"/>
              </a:rPr>
              <a:t>النظرة الشاملة للوحدة السابعة </a:t>
            </a:r>
            <a:r>
              <a:rPr kumimoji="0" lang="en-US" sz="1800" b="1" i="0" u="none" strike="noStrike" cap="none" normalizeH="0" baseline="0">
                <a:ln>
                  <a:noFill/>
                </a:ln>
                <a:solidFill>
                  <a:srgbClr val="FFFFFF"/>
                </a:solidFill>
                <a:effectLst/>
                <a:latin typeface="Times New Roman" pitchFamily="18" charset="0"/>
                <a:ea typeface="Arial" pitchFamily="34" charset="0"/>
                <a:cs typeface="Simplified Arabic" pitchFamily="18" charset="-78"/>
              </a:rPr>
              <a:t>Over View</a:t>
            </a:r>
          </a:p>
          <a:p>
            <a:pPr marL="0" marR="0" lvl="0" indent="0" algn="r" defTabSz="914400" rtl="1" eaLnBrk="1" fontAlgn="base" latinLnBrk="0" hangingPunct="1">
              <a:lnSpc>
                <a:spcPct val="100000"/>
              </a:lnSpc>
              <a:spcBef>
                <a:spcPct val="0"/>
              </a:spcBef>
              <a:spcAft>
                <a:spcPct val="0"/>
              </a:spcAft>
              <a:buClrTx/>
              <a:buSzTx/>
              <a:buFontTx/>
              <a:buNone/>
            </a:pPr>
            <a:endParaRPr kumimoji="0" lang="ar-SA" sz="1800" b="0" i="0" u="none" strike="noStrike" cap="none" normalizeH="0" baseline="0">
              <a:ln>
                <a:noFill/>
              </a:ln>
              <a:solidFill>
                <a:schemeClr val="tx1"/>
              </a:solidFill>
              <a:effectLst/>
              <a:latin typeface="Arial" pitchFamily="34" charset="0"/>
              <a:cs typeface="Arial" pitchFamily="34" charset="0"/>
            </a:endParaRPr>
          </a:p>
        </p:txBody>
      </p:sp>
      <p:sp>
        <p:nvSpPr>
          <p:cNvPr id="1048777" name="AutoShape 5"/>
          <p:cNvSpPr>
            <a:spLocks noChangeArrowheads="1"/>
          </p:cNvSpPr>
          <p:nvPr/>
        </p:nvSpPr>
        <p:spPr bwMode="auto">
          <a:xfrm>
            <a:off x="5429256" y="2500306"/>
            <a:ext cx="3449646" cy="541338"/>
          </a:xfrm>
          <a:prstGeom prst="bevel">
            <a:avLst>
              <a:gd name="adj" fmla="val 12500"/>
            </a:avLst>
          </a:prstGeom>
          <a:gradFill rotWithShape="1">
            <a:gsLst>
              <a:gs pos="0">
                <a:srgbClr val="FBE4AE"/>
              </a:gs>
              <a:gs pos="13000">
                <a:srgbClr val="BD922A"/>
              </a:gs>
              <a:gs pos="21001">
                <a:srgbClr val="BD922A"/>
              </a:gs>
              <a:gs pos="63000">
                <a:srgbClr val="FBE4AE"/>
              </a:gs>
              <a:gs pos="67000">
                <a:srgbClr val="BD922A"/>
              </a:gs>
              <a:gs pos="69000">
                <a:srgbClr val="835E17"/>
              </a:gs>
              <a:gs pos="82001">
                <a:srgbClr val="A28949"/>
              </a:gs>
              <a:gs pos="100000">
                <a:srgbClr val="FAE3B7"/>
              </a:gs>
            </a:gsLst>
            <a:lin ang="2700000" scaled="1"/>
          </a:gradFill>
          <a:ln w="9525">
            <a:solidFill>
              <a:srgbClr val="000000"/>
            </a:solidFill>
            <a:miter lim="800000"/>
            <a:headEnd/>
            <a:tailEnd/>
          </a:ln>
          <a:effectLst>
            <a:outerShdw sy="-50000" kx="2453608" rotWithShape="0">
              <a:srgbClr val="808080">
                <a:alpha val="50000"/>
              </a:srgbClr>
            </a:outerShdw>
          </a:effectLst>
        </p:spPr>
        <p:txBody>
          <a:bodyPr vert="horz" wrap="square" lIns="91440" tIns="45720" rIns="91440" bIns="45720" numCol="1" anchor="t" anchorCtr="0" compatLnSpc="1">
            <a:prstTxWarp prst="textNoShape">
              <a:avLst/>
            </a:prstTxWarp>
          </a:bodyPr>
          <a:lstStyle/>
          <a:p>
            <a:pPr marL="0" marR="1143000" lvl="0" indent="0" algn="just" defTabSz="914400" rtl="1" eaLnBrk="1" fontAlgn="base" latinLnBrk="0" hangingPunct="1">
              <a:lnSpc>
                <a:spcPct val="100000"/>
              </a:lnSpc>
              <a:spcBef>
                <a:spcPct val="0"/>
              </a:spcBef>
              <a:spcAft>
                <a:spcPts val="1000"/>
              </a:spcAft>
              <a:buClrTx/>
              <a:buSzTx/>
              <a:buFont typeface="Times New Roman" pitchFamily="18" charset="0"/>
              <a:buChar char="أ"/>
            </a:pPr>
            <a:r>
              <a:rPr kumimoji="0" lang="ar-SA" sz="2000" b="1" i="0" u="none" strike="noStrike" cap="none" normalizeH="0" baseline="0" dirty="0">
                <a:ln>
                  <a:noFill/>
                </a:ln>
                <a:solidFill>
                  <a:schemeClr val="tx1"/>
                </a:solidFill>
                <a:effectLst/>
                <a:latin typeface="Simplified Arabic" pitchFamily="18" charset="-78"/>
                <a:ea typeface="Arial" pitchFamily="34" charset="0"/>
                <a:cs typeface="Simplified Arabic" pitchFamily="18" charset="-78"/>
              </a:rPr>
              <a:t>الفئة المستهدفة:</a:t>
            </a:r>
            <a:endParaRPr kumimoji="0" lang="en-US" sz="2000" b="1" i="0" u="none" strike="noStrike" cap="none" normalizeH="0" baseline="0" dirty="0">
              <a:ln>
                <a:noFill/>
              </a:ln>
              <a:solidFill>
                <a:schemeClr val="tx1"/>
              </a:solidFill>
              <a:effectLst/>
              <a:latin typeface="Times New Roman" pitchFamily="18" charset="0"/>
              <a:ea typeface="Arial" pitchFamily="34" charset="0"/>
              <a:cs typeface="Simplified Arabic" pitchFamily="18" charset="-78"/>
            </a:endParaRPr>
          </a:p>
          <a:p>
            <a:pPr marL="0" marR="0" lvl="0" indent="0" algn="r" defTabSz="914400" rtl="1" eaLnBrk="1" fontAlgn="base" latinLnBrk="0" hangingPunct="1">
              <a:lnSpc>
                <a:spcPct val="100000"/>
              </a:lnSpc>
              <a:spcBef>
                <a:spcPct val="0"/>
              </a:spcBef>
              <a:spcAft>
                <a:spcPct val="0"/>
              </a:spcAft>
              <a:buClrTx/>
              <a:buSzTx/>
              <a:buFontTx/>
              <a:buNone/>
            </a:pPr>
            <a:endParaRPr kumimoji="0" lang="ar-SA" sz="2000" b="0" i="0" u="none" strike="noStrike" cap="none" normalizeH="0" baseline="0" dirty="0">
              <a:ln>
                <a:noFill/>
              </a:ln>
              <a:solidFill>
                <a:schemeClr val="tx1"/>
              </a:solidFill>
              <a:effectLst/>
              <a:latin typeface="Arial" pitchFamily="34" charset="0"/>
              <a:cs typeface="Arial" pitchFamily="34" charset="0"/>
            </a:endParaRPr>
          </a:p>
        </p:txBody>
      </p:sp>
      <p:sp>
        <p:nvSpPr>
          <p:cNvPr id="1048778" name="AutoShape 6"/>
          <p:cNvSpPr>
            <a:spLocks noChangeArrowheads="1"/>
          </p:cNvSpPr>
          <p:nvPr/>
        </p:nvSpPr>
        <p:spPr bwMode="auto">
          <a:xfrm>
            <a:off x="5429256" y="4173546"/>
            <a:ext cx="3444885" cy="541338"/>
          </a:xfrm>
          <a:prstGeom prst="bevel">
            <a:avLst>
              <a:gd name="adj" fmla="val 12500"/>
            </a:avLst>
          </a:prstGeom>
          <a:gradFill rotWithShape="1">
            <a:gsLst>
              <a:gs pos="0">
                <a:srgbClr val="FBE4AE"/>
              </a:gs>
              <a:gs pos="13000">
                <a:srgbClr val="BD922A"/>
              </a:gs>
              <a:gs pos="21001">
                <a:srgbClr val="BD922A"/>
              </a:gs>
              <a:gs pos="63000">
                <a:srgbClr val="FBE4AE"/>
              </a:gs>
              <a:gs pos="67000">
                <a:srgbClr val="BD922A"/>
              </a:gs>
              <a:gs pos="69000">
                <a:srgbClr val="835E17"/>
              </a:gs>
              <a:gs pos="82001">
                <a:srgbClr val="A28949"/>
              </a:gs>
              <a:gs pos="100000">
                <a:srgbClr val="FAE3B7"/>
              </a:gs>
            </a:gsLst>
            <a:lin ang="2700000" scaled="1"/>
          </a:gradFill>
          <a:ln w="9525">
            <a:solidFill>
              <a:srgbClr val="000000"/>
            </a:solidFill>
            <a:miter lim="800000"/>
            <a:headEnd/>
            <a:tailEnd/>
          </a:ln>
          <a:effectLst>
            <a:outerShdw sy="-50000" kx="2453608" rotWithShape="0">
              <a:srgbClr val="808080">
                <a:alpha val="50000"/>
              </a:srgbClr>
            </a:outerShdw>
          </a:effectLst>
        </p:spPr>
        <p:txBody>
          <a:bodyPr vert="horz" wrap="square" lIns="91440" tIns="45720" rIns="91440" bIns="45720" numCol="1" anchor="t" anchorCtr="0" compatLnSpc="1">
            <a:prstTxWarp prst="textNoShape">
              <a:avLst/>
            </a:prstTxWarp>
          </a:bodyPr>
          <a:lstStyle/>
          <a:p>
            <a:pPr marL="0" marR="571500" lvl="0" indent="0" algn="just" defTabSz="914400" rtl="1" eaLnBrk="1" fontAlgn="base" latinLnBrk="0" hangingPunct="1">
              <a:lnSpc>
                <a:spcPct val="100000"/>
              </a:lnSpc>
              <a:spcBef>
                <a:spcPct val="0"/>
              </a:spcBef>
              <a:spcAft>
                <a:spcPts val="1000"/>
              </a:spcAft>
              <a:buClrTx/>
              <a:buSzTx/>
              <a:buFontTx/>
              <a:buNone/>
            </a:pPr>
            <a:r>
              <a:rPr kumimoji="0" lang="ar-SA" sz="2000" b="1" i="0" u="none" strike="noStrike" cap="none" normalizeH="0" baseline="0" dirty="0">
                <a:ln>
                  <a:noFill/>
                </a:ln>
                <a:solidFill>
                  <a:schemeClr val="tx1"/>
                </a:solidFill>
                <a:effectLst/>
                <a:latin typeface="Simplified Arabic" pitchFamily="18" charset="-78"/>
                <a:ea typeface="Arial" pitchFamily="34" charset="0"/>
                <a:cs typeface="Simplified Arabic" pitchFamily="18" charset="-78"/>
              </a:rPr>
              <a:t>ب- المبررات: </a:t>
            </a:r>
            <a:r>
              <a:rPr kumimoji="0" lang="en-US" sz="2000" b="1" i="0" u="none" strike="noStrike" cap="none" normalizeH="0" baseline="0" dirty="0">
                <a:ln>
                  <a:noFill/>
                </a:ln>
                <a:solidFill>
                  <a:schemeClr val="tx1"/>
                </a:solidFill>
                <a:effectLst/>
                <a:latin typeface="Times New Roman" pitchFamily="18" charset="0"/>
                <a:ea typeface="Arial" pitchFamily="34" charset="0"/>
                <a:cs typeface="Simplified Arabic" pitchFamily="18" charset="-78"/>
              </a:rPr>
              <a:t>Rationale</a:t>
            </a:r>
            <a:r>
              <a:rPr kumimoji="0" lang="en-US" sz="2000" b="1" i="0" u="none" strike="noStrike" cap="none" normalizeH="0" baseline="0" dirty="0">
                <a:ln>
                  <a:noFill/>
                </a:ln>
                <a:solidFill>
                  <a:schemeClr val="tx1"/>
                </a:solidFill>
                <a:effectLst/>
                <a:latin typeface="Simplified Arabic" pitchFamily="18" charset="-78"/>
                <a:ea typeface="Arial" pitchFamily="34" charset="0"/>
                <a:cs typeface="Simplified Arabic" pitchFamily="18" charset="-78"/>
              </a:rPr>
              <a:t> </a:t>
            </a:r>
            <a:endParaRPr kumimoji="0" lang="en-US" sz="2000" b="1" i="0" u="none" strike="noStrike" cap="none" normalizeH="0" baseline="0" dirty="0">
              <a:ln>
                <a:noFill/>
              </a:ln>
              <a:solidFill>
                <a:schemeClr val="tx1"/>
              </a:solidFill>
              <a:effectLst/>
              <a:latin typeface="Times New Roman" pitchFamily="18" charset="0"/>
              <a:ea typeface="Arial" pitchFamily="34" charset="0"/>
              <a:cs typeface="Simplified Arabic" pitchFamily="18" charset="-78"/>
            </a:endParaRPr>
          </a:p>
          <a:p>
            <a:pPr marL="0" marR="0" lvl="0" indent="0" algn="r" defTabSz="914400" rtl="1" eaLnBrk="1" fontAlgn="base" latinLnBrk="0" hangingPunct="1">
              <a:lnSpc>
                <a:spcPct val="100000"/>
              </a:lnSpc>
              <a:spcBef>
                <a:spcPct val="0"/>
              </a:spcBef>
              <a:spcAft>
                <a:spcPct val="0"/>
              </a:spcAft>
              <a:buClrTx/>
              <a:buSzTx/>
              <a:buFontTx/>
              <a:buNone/>
            </a:pPr>
            <a:endParaRPr kumimoji="0" lang="ar-SA" sz="2000" b="0" i="0" u="none" strike="noStrike" cap="none" normalizeH="0" baseline="0" dirty="0">
              <a:ln>
                <a:noFill/>
              </a:ln>
              <a:solidFill>
                <a:schemeClr val="tx1"/>
              </a:solidFill>
              <a:effectLst/>
              <a:latin typeface="Arial" pitchFamily="34" charset="0"/>
              <a:cs typeface="Arial" pitchFamily="34" charset="0"/>
            </a:endParaRPr>
          </a:p>
        </p:txBody>
      </p:sp>
      <p:sp>
        <p:nvSpPr>
          <p:cNvPr id="1048779" name="Rectangle 3"/>
          <p:cNvSpPr>
            <a:spLocks noChangeArrowheads="1"/>
          </p:cNvSpPr>
          <p:nvPr/>
        </p:nvSpPr>
        <p:spPr bwMode="auto">
          <a:xfrm>
            <a:off x="1643042" y="3113404"/>
            <a:ext cx="5072034" cy="8026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tab pos="587375" algn="l"/>
              </a:tabLst>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طلبة المرحلة الثانية/ قسم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الادارة</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الصحية/ المعهد الطبي التقني/ الديوانية </a:t>
            </a:r>
            <a:endParaRPr kumimoji="0" lang="ar-SA" sz="24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80" name="AutoShape 16"/>
          <p:cNvSpPr>
            <a:spLocks noChangeArrowheads="1"/>
          </p:cNvSpPr>
          <p:nvPr/>
        </p:nvSpPr>
        <p:spPr bwMode="auto">
          <a:xfrm>
            <a:off x="4071934" y="3476629"/>
            <a:ext cx="4845063" cy="595313"/>
          </a:xfrm>
          <a:prstGeom prst="bevel">
            <a:avLst>
              <a:gd name="adj" fmla="val 12500"/>
            </a:avLst>
          </a:prstGeom>
          <a:gradFill rotWithShape="1">
            <a:gsLst>
              <a:gs pos="0">
                <a:srgbClr val="FBE4AE"/>
              </a:gs>
              <a:gs pos="13000">
                <a:srgbClr val="BD922A"/>
              </a:gs>
              <a:gs pos="21001">
                <a:srgbClr val="BD922A"/>
              </a:gs>
              <a:gs pos="63000">
                <a:srgbClr val="FBE4AE"/>
              </a:gs>
              <a:gs pos="67000">
                <a:srgbClr val="BD922A"/>
              </a:gs>
              <a:gs pos="69000">
                <a:srgbClr val="835E17"/>
              </a:gs>
              <a:gs pos="82001">
                <a:srgbClr val="A28949"/>
              </a:gs>
              <a:gs pos="100000">
                <a:srgbClr val="FAE3B7"/>
              </a:gs>
            </a:gsLst>
            <a:lin ang="2700000" scaled="1"/>
          </a:gradFill>
          <a:ln w="9525">
            <a:solidFill>
              <a:srgbClr val="000000"/>
            </a:solidFill>
            <a:miter lim="800000"/>
            <a:headEnd/>
            <a:tailEnd/>
          </a:ln>
          <a:effectLst>
            <a:outerShdw sy="-50000" kx="2453608" rotWithShape="0">
              <a:srgbClr val="808080">
                <a:alpha val="50000"/>
              </a:srgbClr>
            </a:outerShdw>
          </a:effectLst>
        </p:spPr>
        <p:txBody>
          <a:bodyPr vert="horz" wrap="square" lIns="91440" tIns="45720" rIns="91440" bIns="45720" numCol="1" anchor="t" anchorCtr="0" compatLnSpc="1">
            <a:prstTxWarp prst="textNoShape">
              <a:avLst/>
            </a:prstTxWarp>
          </a:bodyPr>
          <a:lstStyle/>
          <a:p>
            <a:pPr marL="0" marR="0" lvl="0" indent="0" algn="justLow" defTabSz="914400" rtl="1" eaLnBrk="1" fontAlgn="base" latinLnBrk="0" hangingPunct="1">
              <a:lnSpc>
                <a:spcPct val="100000"/>
              </a:lnSpc>
              <a:spcBef>
                <a:spcPct val="0"/>
              </a:spcBef>
              <a:spcAft>
                <a:spcPct val="0"/>
              </a:spcAft>
              <a:buClrTx/>
              <a:buSzTx/>
              <a:buFontTx/>
              <a:buChar char="•"/>
            </a:pPr>
            <a:r>
              <a:rPr kumimoji="0" lang="ar-SA" sz="2400" b="1" i="0" u="none" strike="noStrike" cap="none" normalizeH="0" baseline="0">
                <a:ln>
                  <a:noFill/>
                </a:ln>
                <a:solidFill>
                  <a:schemeClr val="tx1"/>
                </a:solidFill>
                <a:effectLst/>
                <a:latin typeface="Simplified Arabic" pitchFamily="18" charset="-78"/>
                <a:ea typeface="Times New Roman" pitchFamily="18" charset="0"/>
                <a:cs typeface="Simplified Arabic" pitchFamily="18" charset="-78"/>
              </a:rPr>
              <a:t>اهداف الوحدة: </a:t>
            </a:r>
            <a:r>
              <a:rPr kumimoji="0" lang="en-US" sz="2400" b="1" i="0" u="none" strike="noStrike" cap="none" normalizeH="0" baseline="0">
                <a:ln>
                  <a:noFill/>
                </a:ln>
                <a:solidFill>
                  <a:schemeClr val="tx1"/>
                </a:solidFill>
                <a:effectLst/>
                <a:latin typeface="Calibri" pitchFamily="34" charset="0"/>
                <a:ea typeface="Times New Roman" pitchFamily="18" charset="0"/>
                <a:cs typeface="Simplified Arabic" pitchFamily="18" charset="-78"/>
              </a:rPr>
              <a:t>(objectives</a:t>
            </a:r>
            <a:r>
              <a:rPr kumimoji="0" lang="ar-SA" sz="2400" b="1" i="0" u="none" strike="noStrike" cap="none" normalizeH="0" baseline="0">
                <a:ln>
                  <a:noFill/>
                </a:ln>
                <a:solidFill>
                  <a:schemeClr val="tx1"/>
                </a:solidFill>
                <a:effectLst/>
                <a:latin typeface="Calibri" pitchFamily="34" charset="0"/>
                <a:ea typeface="Times New Roman" pitchFamily="18" charset="0"/>
                <a:cs typeface="Simplified Arabic" pitchFamily="18" charset="-78"/>
              </a:rPr>
              <a:t>)</a:t>
            </a:r>
            <a:r>
              <a:rPr kumimoji="0" lang="ar-SA" sz="2400" b="1" i="0" u="none" strike="noStrike" cap="none" normalizeH="0" baseline="0">
                <a:ln>
                  <a:noFill/>
                </a:ln>
                <a:solidFill>
                  <a:schemeClr val="tx1"/>
                </a:solidFill>
                <a:effectLst/>
                <a:latin typeface="Simplified Arabic" pitchFamily="18" charset="-78"/>
                <a:ea typeface="Times New Roman" pitchFamily="18" charset="0"/>
                <a:cs typeface="Simplified Arabic" pitchFamily="18" charset="-78"/>
              </a:rPr>
              <a:t>:</a:t>
            </a:r>
            <a:endParaRPr kumimoji="0" lang="ar-SA" sz="2400" b="0" i="0" u="none" strike="noStrike" cap="none" normalizeH="0" baseline="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pPr>
            <a:endParaRPr kumimoji="0" lang="ar-SA" sz="2400" b="0" i="0" u="none" strike="noStrike" cap="none" normalizeH="0" baseline="0">
              <a:ln>
                <a:noFill/>
              </a:ln>
              <a:solidFill>
                <a:schemeClr val="tx1"/>
              </a:solidFill>
              <a:effectLst/>
              <a:latin typeface="Arial" pitchFamily="34" charset="0"/>
              <a:cs typeface="Arial" pitchFamily="34" charset="0"/>
            </a:endParaRPr>
          </a:p>
        </p:txBody>
      </p:sp>
      <p:sp>
        <p:nvSpPr>
          <p:cNvPr id="1048781" name="AutoShape 11"/>
          <p:cNvSpPr>
            <a:spLocks noChangeArrowheads="1"/>
          </p:cNvSpPr>
          <p:nvPr/>
        </p:nvSpPr>
        <p:spPr bwMode="auto">
          <a:xfrm>
            <a:off x="4429124" y="761985"/>
            <a:ext cx="4451359" cy="595313"/>
          </a:xfrm>
          <a:prstGeom prst="bevel">
            <a:avLst>
              <a:gd name="adj" fmla="val 12500"/>
            </a:avLst>
          </a:prstGeom>
          <a:gradFill rotWithShape="1">
            <a:gsLst>
              <a:gs pos="0">
                <a:srgbClr val="FBE4AE"/>
              </a:gs>
              <a:gs pos="13000">
                <a:srgbClr val="BD922A"/>
              </a:gs>
              <a:gs pos="21001">
                <a:srgbClr val="BD922A"/>
              </a:gs>
              <a:gs pos="63000">
                <a:srgbClr val="FBE4AE"/>
              </a:gs>
              <a:gs pos="67000">
                <a:srgbClr val="BD922A"/>
              </a:gs>
              <a:gs pos="69000">
                <a:srgbClr val="835E17"/>
              </a:gs>
              <a:gs pos="82001">
                <a:srgbClr val="A28949"/>
              </a:gs>
              <a:gs pos="100000">
                <a:srgbClr val="FAE3B7"/>
              </a:gs>
            </a:gsLst>
            <a:lin ang="2700000" scaled="1"/>
          </a:gradFill>
          <a:ln w="9525">
            <a:solidFill>
              <a:srgbClr val="000000"/>
            </a:solidFill>
            <a:miter lim="800000"/>
            <a:headEnd/>
            <a:tailEnd/>
          </a:ln>
          <a:effectLst>
            <a:outerShdw sy="-50000" kx="2453608" rotWithShape="0">
              <a:srgbClr val="808080">
                <a:alpha val="50000"/>
              </a:srgbClr>
            </a:outerShdw>
          </a:effectLst>
        </p:spPr>
        <p:txBody>
          <a:bodyPr vert="horz" wrap="square" lIns="91440" tIns="45720" rIns="91440" bIns="45720" numCol="1" anchor="t" anchorCtr="0" compatLnSpc="1">
            <a:prstTxWarp prst="textNoShape">
              <a:avLst/>
            </a:prstTxWarp>
          </a:bodyPr>
          <a:lstStyle/>
          <a:p>
            <a:pPr marL="0" marR="1143000" lvl="0" indent="0" algn="just" defTabSz="914400" rtl="1" eaLnBrk="1" fontAlgn="base" latinLnBrk="0" hangingPunct="1">
              <a:lnSpc>
                <a:spcPct val="100000"/>
              </a:lnSpc>
              <a:spcBef>
                <a:spcPct val="0"/>
              </a:spcBef>
              <a:spcAft>
                <a:spcPts val="1000"/>
              </a:spcAft>
              <a:buClrTx/>
              <a:buSzTx/>
              <a:buFont typeface="Times New Roman" pitchFamily="18" charset="0"/>
              <a:buChar char="ج"/>
            </a:pPr>
            <a:r>
              <a:rPr kumimoji="0" lang="ar-SA" sz="2000" b="1" i="0" u="none" strike="noStrike" cap="none" normalizeH="0" baseline="0" dirty="0">
                <a:ln>
                  <a:noFill/>
                </a:ln>
                <a:solidFill>
                  <a:schemeClr val="tx1"/>
                </a:solidFill>
                <a:effectLst/>
                <a:latin typeface="Simplified Arabic" pitchFamily="18" charset="-78"/>
                <a:ea typeface="Arial" pitchFamily="34" charset="0"/>
                <a:cs typeface="Simplified Arabic" pitchFamily="18" charset="-78"/>
              </a:rPr>
              <a:t>الفكرة المركزية </a:t>
            </a:r>
            <a:r>
              <a:rPr kumimoji="0" lang="en-US" sz="2000" b="1" i="0" u="none" strike="noStrike" cap="none" normalizeH="0" baseline="0" dirty="0">
                <a:ln>
                  <a:noFill/>
                </a:ln>
                <a:solidFill>
                  <a:schemeClr val="tx1"/>
                </a:solidFill>
                <a:effectLst/>
                <a:latin typeface="Times New Roman" pitchFamily="18" charset="0"/>
                <a:ea typeface="Arial" pitchFamily="34" charset="0"/>
                <a:cs typeface="Simplified Arabic" pitchFamily="18" charset="-78"/>
              </a:rPr>
              <a:t>central Idea</a:t>
            </a:r>
            <a:r>
              <a:rPr kumimoji="0" lang="en-US" sz="2000" b="1" i="0" u="none" strike="noStrike" cap="none" normalizeH="0" baseline="0" dirty="0">
                <a:ln>
                  <a:noFill/>
                </a:ln>
                <a:solidFill>
                  <a:schemeClr val="tx1"/>
                </a:solidFill>
                <a:effectLst/>
                <a:latin typeface="Simplified Arabic" pitchFamily="18" charset="-78"/>
                <a:ea typeface="Arial" pitchFamily="34" charset="0"/>
                <a:cs typeface="Simplified Arabic" pitchFamily="18" charset="-78"/>
              </a:rPr>
              <a:t>:</a:t>
            </a:r>
            <a:endParaRPr kumimoji="0" lang="en-US" sz="2000" b="1" i="0" u="none" strike="noStrike" cap="none" normalizeH="0" baseline="0" dirty="0">
              <a:ln>
                <a:noFill/>
              </a:ln>
              <a:solidFill>
                <a:schemeClr val="tx1"/>
              </a:solidFill>
              <a:effectLst/>
              <a:latin typeface="Times New Roman" pitchFamily="18" charset="0"/>
              <a:ea typeface="Arial" pitchFamily="34" charset="0"/>
              <a:cs typeface="Simplified Arabic" pitchFamily="18" charset="-78"/>
            </a:endParaRPr>
          </a:p>
          <a:p>
            <a:pPr marL="0" marR="0" lvl="0" indent="0" algn="r" defTabSz="914400" rtl="1" eaLnBrk="1" fontAlgn="base" latinLnBrk="0" hangingPunct="1">
              <a:lnSpc>
                <a:spcPct val="100000"/>
              </a:lnSpc>
              <a:spcBef>
                <a:spcPct val="0"/>
              </a:spcBef>
              <a:spcAft>
                <a:spcPct val="0"/>
              </a:spcAft>
              <a:buClrTx/>
              <a:buSzTx/>
              <a:buFontTx/>
              <a:buNone/>
            </a:pPr>
            <a:endParaRPr kumimoji="0" lang="ar-SA" sz="1800" b="0" i="0" u="none" strike="noStrike" cap="none" normalizeH="0" baseline="0" dirty="0">
              <a:ln>
                <a:noFill/>
              </a:ln>
              <a:solidFill>
                <a:schemeClr val="tx1"/>
              </a:solidFill>
              <a:effectLst/>
              <a:latin typeface="Arial" pitchFamily="34" charset="0"/>
              <a:cs typeface="Arial" pitchFamily="34" charset="0"/>
            </a:endParaRPr>
          </a:p>
        </p:txBody>
      </p:sp>
      <p:sp>
        <p:nvSpPr>
          <p:cNvPr id="1048782" name="Rectangle 5"/>
          <p:cNvSpPr/>
          <p:nvPr/>
        </p:nvSpPr>
        <p:spPr>
          <a:xfrm>
            <a:off x="714348" y="1428736"/>
            <a:ext cx="7000924" cy="2225040"/>
          </a:xfrm>
          <a:prstGeom prst="rect">
            <a:avLst/>
          </a:prstGeom>
        </p:spPr>
        <p:txBody>
          <a:bodyPr wrap="square">
            <a:spAutoFit/>
          </a:bodyPr>
          <a:lstStyle/>
          <a:p>
            <a:r>
              <a:rPr lang="ar-SA" sz="2400" dirty="0" err="1"/>
              <a:t>الاقسام</a:t>
            </a:r>
            <a:r>
              <a:rPr lang="ar-SA" sz="2400" dirty="0"/>
              <a:t> </a:t>
            </a:r>
            <a:r>
              <a:rPr lang="ar-SA" sz="2400" dirty="0" err="1"/>
              <a:t>الادارية</a:t>
            </a:r>
            <a:r>
              <a:rPr lang="ar-SA" sz="2400" dirty="0"/>
              <a:t> والفندقية والخدمية تتكون من مجموعة من الوحدات الفرعية التي تشكل </a:t>
            </a:r>
            <a:r>
              <a:rPr lang="ar-SA" sz="2400" dirty="0" err="1"/>
              <a:t>العيكل</a:t>
            </a:r>
            <a:r>
              <a:rPr lang="ar-SA" sz="2400" dirty="0"/>
              <a:t> التنظيمي والذي يقوم </a:t>
            </a:r>
            <a:r>
              <a:rPr lang="ar-SA" sz="2400" dirty="0" err="1"/>
              <a:t>باعداد</a:t>
            </a:r>
            <a:r>
              <a:rPr lang="ar-SA" sz="2400" dirty="0"/>
              <a:t> الخطة </a:t>
            </a:r>
            <a:r>
              <a:rPr lang="ar-SA" sz="2400" dirty="0" err="1"/>
              <a:t>والانظمة</a:t>
            </a:r>
            <a:r>
              <a:rPr lang="ar-SA" sz="2400" dirty="0"/>
              <a:t> والتعليمات </a:t>
            </a:r>
            <a:r>
              <a:rPr lang="ar-SA" sz="2400" dirty="0" err="1"/>
              <a:t>الادارية</a:t>
            </a:r>
            <a:r>
              <a:rPr lang="ar-SA" sz="2400" dirty="0"/>
              <a:t> </a:t>
            </a:r>
            <a:r>
              <a:rPr lang="ar-SA" sz="2400" dirty="0" err="1"/>
              <a:t>اضافة</a:t>
            </a:r>
            <a:r>
              <a:rPr lang="ar-SA" sz="2400" dirty="0"/>
              <a:t> </a:t>
            </a:r>
            <a:r>
              <a:rPr lang="ar-SA" sz="2400" dirty="0" err="1"/>
              <a:t>الى</a:t>
            </a:r>
            <a:r>
              <a:rPr lang="ar-SA" sz="2400" dirty="0"/>
              <a:t> </a:t>
            </a:r>
            <a:r>
              <a:rPr lang="ar-SA" sz="2400" dirty="0" err="1"/>
              <a:t>الاشراف</a:t>
            </a:r>
            <a:r>
              <a:rPr lang="ar-SA" sz="2400" dirty="0"/>
              <a:t> والتطبيق </a:t>
            </a:r>
            <a:r>
              <a:rPr lang="ar-SA" sz="2400" dirty="0" err="1"/>
              <a:t>واصدار</a:t>
            </a:r>
            <a:r>
              <a:rPr lang="ar-SA" sz="2400" dirty="0"/>
              <a:t> </a:t>
            </a:r>
            <a:r>
              <a:rPr lang="ar-SA" sz="2400" dirty="0" err="1"/>
              <a:t>اوامر</a:t>
            </a:r>
            <a:r>
              <a:rPr lang="ar-SA" sz="2400" dirty="0"/>
              <a:t> التنفيذ والتوجيهات واتخاذ القرارات المناسبة </a:t>
            </a:r>
            <a:r>
              <a:rPr lang="ar-SA" sz="2400" dirty="0" err="1"/>
              <a:t>واعداد</a:t>
            </a:r>
            <a:r>
              <a:rPr lang="ar-SA" sz="2400" dirty="0"/>
              <a:t> الميزانية التقديرية وتقديم الخدمات المختلفة داخل المستشفى.</a:t>
            </a:r>
          </a:p>
        </p:txBody>
      </p:sp>
      <p:sp>
        <p:nvSpPr>
          <p:cNvPr id="1048783" name="Rectangle 3"/>
          <p:cNvSpPr>
            <a:spLocks noChangeArrowheads="1"/>
          </p:cNvSpPr>
          <p:nvPr/>
        </p:nvSpPr>
        <p:spPr bwMode="auto">
          <a:xfrm>
            <a:off x="928662" y="4071794"/>
            <a:ext cx="6857984" cy="222504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tab pos="587375" algn="l"/>
              </a:tabLst>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بعد دراسة الطالب لهذه الوحدة يتوقع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ان</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يكون قادرا على:</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587375" algn="l"/>
              </a:tabLst>
            </a:pP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اولاً</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التعرف على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الاقسام</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الادارية</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والخدمية والفندقية داخل المستشفى.</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587375" algn="l"/>
              </a:tabLst>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ثانياً: يميز بين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الاقسام</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الادارية</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والخدمية والفندقية.</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587375" algn="l"/>
              </a:tabLst>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ثالثاً: يحدد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اهم</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الواجبات التي تقوم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بها</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تلك الوحدات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الادارية</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والنشاطات والفعاليات.</a:t>
            </a:r>
            <a:endParaRPr kumimoji="0" lang="ar-SA" sz="24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84" name="Rectangle 1"/>
          <p:cNvSpPr>
            <a:spLocks noChangeArrowheads="1"/>
          </p:cNvSpPr>
          <p:nvPr/>
        </p:nvSpPr>
        <p:spPr bwMode="auto">
          <a:xfrm>
            <a:off x="857224" y="610388"/>
            <a:ext cx="7858180" cy="595884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eaLnBrk="1" fontAlgn="base" latinLnBrk="0" hangingPunct="1">
              <a:lnSpc>
                <a:spcPct val="100000"/>
              </a:lnSpc>
              <a:spcBef>
                <a:spcPct val="0"/>
              </a:spcBef>
              <a:spcAft>
                <a:spcPct val="0"/>
              </a:spcAft>
              <a:buClrTx/>
              <a:buSzTx/>
              <a:buFontTx/>
              <a:buNone/>
              <a:tabLst>
                <a:tab pos="587375" algn="l"/>
                <a:tab pos="962025" algn="l"/>
              </a:tabLst>
            </a:pPr>
            <a:r>
              <a:rPr kumimoji="0" lang="ar-SA" sz="2800" b="1" i="0" u="none" strike="noStrike" cap="none" normalizeH="0" baseline="0" dirty="0" err="1">
                <a:ln>
                  <a:noFill/>
                </a:ln>
                <a:solidFill>
                  <a:schemeClr val="accent1"/>
                </a:solidFill>
                <a:effectLst/>
                <a:latin typeface="Simplified Arabic" pitchFamily="18" charset="-78"/>
                <a:ea typeface="Times New Roman" pitchFamily="18" charset="0"/>
                <a:cs typeface="Simplified Arabic" pitchFamily="18" charset="-78"/>
              </a:rPr>
              <a:t>الاقسام</a:t>
            </a:r>
            <a:r>
              <a:rPr kumimoji="0" lang="ar-SA" sz="2800" b="1" i="0" u="none" strike="noStrike" cap="none" normalizeH="0" baseline="0" dirty="0">
                <a:ln>
                  <a:noFill/>
                </a:ln>
                <a:solidFill>
                  <a:schemeClr val="accent1"/>
                </a:solidFill>
                <a:effectLst/>
                <a:latin typeface="Simplified Arabic" pitchFamily="18" charset="-78"/>
                <a:ea typeface="Times New Roman" pitchFamily="18" charset="0"/>
                <a:cs typeface="Simplified Arabic" pitchFamily="18" charset="-78"/>
              </a:rPr>
              <a:t> </a:t>
            </a:r>
            <a:r>
              <a:rPr kumimoji="0" lang="ar-SA" sz="2800" b="1" i="0" u="none" strike="noStrike" cap="none" normalizeH="0" baseline="0" dirty="0" err="1">
                <a:ln>
                  <a:noFill/>
                </a:ln>
                <a:solidFill>
                  <a:schemeClr val="accent1"/>
                </a:solidFill>
                <a:effectLst/>
                <a:latin typeface="Simplified Arabic" pitchFamily="18" charset="-78"/>
                <a:ea typeface="Times New Roman" pitchFamily="18" charset="0"/>
                <a:cs typeface="Simplified Arabic" pitchFamily="18" charset="-78"/>
              </a:rPr>
              <a:t>الادارية</a:t>
            </a:r>
            <a:r>
              <a:rPr kumimoji="0" lang="ar-SA" sz="2800" b="1" i="0" u="none" strike="noStrike" cap="none" normalizeH="0" baseline="0" dirty="0">
                <a:ln>
                  <a:noFill/>
                </a:ln>
                <a:solidFill>
                  <a:schemeClr val="accent1"/>
                </a:solidFill>
                <a:effectLst/>
                <a:latin typeface="Simplified Arabic" pitchFamily="18" charset="-78"/>
                <a:ea typeface="Times New Roman" pitchFamily="18" charset="0"/>
                <a:cs typeface="Simplified Arabic" pitchFamily="18" charset="-78"/>
              </a:rPr>
              <a:t> والفندقية والخدمية في المستشفى:</a:t>
            </a:r>
            <a:endParaRPr kumimoji="0" lang="en-US" sz="2800" b="0" i="0" u="none" strike="noStrike" cap="none" normalizeH="0" baseline="0" dirty="0">
              <a:ln>
                <a:noFill/>
              </a:ln>
              <a:solidFill>
                <a:schemeClr val="accent1"/>
              </a:solidFill>
              <a:effectLst/>
              <a:latin typeface="Arial" pitchFamily="34" charset="0"/>
              <a:cs typeface="Arial" pitchFamily="34" charset="0"/>
            </a:endParaRPr>
          </a:p>
          <a:p>
            <a:pPr marL="0" marR="0" lvl="0" indent="0" algn="just" defTabSz="914400" eaLnBrk="0" fontAlgn="base" latinLnBrk="0" hangingPunct="0">
              <a:lnSpc>
                <a:spcPct val="100000"/>
              </a:lnSpc>
              <a:spcBef>
                <a:spcPct val="0"/>
              </a:spcBef>
              <a:spcAft>
                <a:spcPct val="0"/>
              </a:spcAft>
              <a:buClrTx/>
              <a:buSzTx/>
              <a:buFontTx/>
              <a:buNone/>
              <a:tabLst>
                <a:tab pos="587375" algn="l"/>
                <a:tab pos="962025" algn="l"/>
              </a:tabLst>
            </a:pP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قسم الشؤون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الادارية</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والمالية: يتكون من مجموعة من الوحدات الفرعية التي تكون الهيكل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الاداري</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للمستشفى. ومن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اهم</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الواجبات هي:</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457200" marR="0" lvl="1" indent="0" algn="just" defTabSz="914400" eaLnBrk="0" fontAlgn="base" latinLnBrk="0" hangingPunct="0">
              <a:lnSpc>
                <a:spcPct val="100000"/>
              </a:lnSpc>
              <a:spcBef>
                <a:spcPct val="0"/>
              </a:spcBef>
              <a:spcAft>
                <a:spcPct val="0"/>
              </a:spcAft>
              <a:buClrTx/>
              <a:buSzTx/>
              <a:buFontTx/>
              <a:buAutoNum type="arabic1Minus"/>
              <a:tabLst>
                <a:tab pos="587375" algn="l"/>
                <a:tab pos="962025" algn="l"/>
              </a:tabLst>
            </a:pP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يشارك في عملية التخطيط والتنظيم والرقابة والتوجيه.</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457200" marR="0" lvl="1" indent="0" algn="just" defTabSz="914400" eaLnBrk="0" fontAlgn="base" latinLnBrk="0" hangingPunct="0">
              <a:lnSpc>
                <a:spcPct val="100000"/>
              </a:lnSpc>
              <a:spcBef>
                <a:spcPct val="0"/>
              </a:spcBef>
              <a:spcAft>
                <a:spcPct val="0"/>
              </a:spcAft>
              <a:buClrTx/>
              <a:buSzTx/>
              <a:buFontTx/>
              <a:buAutoNum type="arabic1Minus"/>
              <a:tabLst>
                <a:tab pos="587375" algn="l"/>
                <a:tab pos="962025" algn="l"/>
              </a:tabLst>
            </a:pP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يقترح ويشارك في عملية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اعداد</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الخطة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والانظمة</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والتعليمات.</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457200" marR="0" lvl="1" indent="0" algn="just" defTabSz="914400" eaLnBrk="0" fontAlgn="base" latinLnBrk="0" hangingPunct="0">
              <a:lnSpc>
                <a:spcPct val="100000"/>
              </a:lnSpc>
              <a:spcBef>
                <a:spcPct val="0"/>
              </a:spcBef>
              <a:spcAft>
                <a:spcPct val="0"/>
              </a:spcAft>
              <a:buClrTx/>
              <a:buSzTx/>
              <a:buFontTx/>
              <a:buAutoNum type="arabic1Minus"/>
              <a:tabLst>
                <a:tab pos="587375" algn="l"/>
                <a:tab pos="962025" algn="l"/>
              </a:tabLst>
            </a:pP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يقوم بتطبيق القوانين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والانظمة</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والقواعد والتعليمات والخدمة وتأمين مستلزمات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الادارة</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وتنفيذ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الاوامر</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والتوجيهات الصادرة من الجهات ذات العلاقة.</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457200" marR="0" lvl="1" indent="0" algn="just" defTabSz="914400" eaLnBrk="0" fontAlgn="base" latinLnBrk="0" hangingPunct="0">
              <a:lnSpc>
                <a:spcPct val="100000"/>
              </a:lnSpc>
              <a:spcBef>
                <a:spcPct val="0"/>
              </a:spcBef>
              <a:spcAft>
                <a:spcPct val="0"/>
              </a:spcAft>
              <a:buClrTx/>
              <a:buSzTx/>
              <a:buFontTx/>
              <a:buAutoNum type="arabic1Minus"/>
              <a:tabLst>
                <a:tab pos="587375" algn="l"/>
                <a:tab pos="962025" algn="l"/>
              </a:tabLst>
            </a:pP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يعالج المعوقات والاختناقات في العمل.</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457200" marR="0" lvl="1" indent="0" algn="just" defTabSz="914400" eaLnBrk="0" fontAlgn="base" latinLnBrk="0" hangingPunct="0">
              <a:lnSpc>
                <a:spcPct val="100000"/>
              </a:lnSpc>
              <a:spcBef>
                <a:spcPct val="0"/>
              </a:spcBef>
              <a:spcAft>
                <a:spcPct val="0"/>
              </a:spcAft>
              <a:buClrTx/>
              <a:buSzTx/>
              <a:buFontTx/>
              <a:buAutoNum type="arabic1Minus"/>
              <a:tabLst>
                <a:tab pos="587375" algn="l"/>
                <a:tab pos="962025" algn="l"/>
              </a:tabLst>
            </a:pP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يراجع نتائج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اعمال</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الانشطة</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457200" marR="0" lvl="1" indent="0" algn="just" defTabSz="914400" eaLnBrk="0" fontAlgn="base" latinLnBrk="0" hangingPunct="0">
              <a:lnSpc>
                <a:spcPct val="100000"/>
              </a:lnSpc>
              <a:spcBef>
                <a:spcPct val="0"/>
              </a:spcBef>
              <a:spcAft>
                <a:spcPct val="0"/>
              </a:spcAft>
              <a:buClrTx/>
              <a:buSzTx/>
              <a:buFontTx/>
              <a:buAutoNum type="arabic1Minus"/>
              <a:tabLst>
                <a:tab pos="587375" algn="l"/>
                <a:tab pos="962025" algn="l"/>
              </a:tabLst>
            </a:pP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يشارك في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اعداد</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الميزانية التخمينية.</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457200" marR="0" lvl="1" indent="0" algn="just" defTabSz="914400" eaLnBrk="0" fontAlgn="base" latinLnBrk="0" hangingPunct="0">
              <a:lnSpc>
                <a:spcPct val="100000"/>
              </a:lnSpc>
              <a:spcBef>
                <a:spcPct val="0"/>
              </a:spcBef>
              <a:spcAft>
                <a:spcPct val="0"/>
              </a:spcAft>
              <a:buClrTx/>
              <a:buSzTx/>
              <a:buFontTx/>
              <a:buAutoNum type="arabic1Minus"/>
              <a:tabLst>
                <a:tab pos="587375" algn="l"/>
                <a:tab pos="962025" algn="l"/>
              </a:tabLst>
            </a:pP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يشارك في عمل خطط الشعب والوحدات المختلفة.</a:t>
            </a:r>
          </a:p>
          <a:p>
            <a:pPr marL="0" marR="0" lvl="0" indent="0" algn="just" defTabSz="914400" eaLnBrk="0" fontAlgn="base" latinLnBrk="0" hangingPunct="0">
              <a:lnSpc>
                <a:spcPct val="100000"/>
              </a:lnSpc>
              <a:spcBef>
                <a:spcPct val="0"/>
              </a:spcBef>
              <a:spcAft>
                <a:spcPct val="0"/>
              </a:spcAft>
              <a:buClrTx/>
              <a:buSzTx/>
              <a:buFontTx/>
              <a:buNone/>
              <a:tabLst>
                <a:tab pos="587375" algn="l"/>
                <a:tab pos="962025" algn="l"/>
              </a:tabLst>
            </a:pP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يتخذ القرارات ويوقع الكتب ويؤمن الاتصالات.</a:t>
            </a:r>
            <a:r>
              <a:rPr kumimoji="0" lang="en-US" sz="2800" b="0" i="0" u="none" strike="noStrike" cap="none" normalizeH="0" baseline="0" dirty="0">
                <a:ln>
                  <a:noFill/>
                </a:ln>
                <a:solidFill>
                  <a:schemeClr val="tx1"/>
                </a:solidFill>
                <a:effectLst/>
                <a:latin typeface="Arial" pitchFamily="34" charset="0"/>
                <a:cs typeface="Arial" pitchFamily="34" charset="0"/>
              </a:rPr>
              <a:t> </a:t>
            </a:r>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85" name="Rectangle 1"/>
          <p:cNvSpPr>
            <a:spLocks noChangeArrowheads="1"/>
          </p:cNvSpPr>
          <p:nvPr/>
        </p:nvSpPr>
        <p:spPr bwMode="auto">
          <a:xfrm>
            <a:off x="1785918" y="922507"/>
            <a:ext cx="6929422" cy="470154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tab pos="587375" algn="l"/>
              </a:tabLst>
            </a:pPr>
            <a:r>
              <a:rPr kumimoji="0" lang="ar-SA" sz="2800" b="1" i="0" u="none" strike="noStrike" cap="none" normalizeH="0" baseline="0" dirty="0">
                <a:ln>
                  <a:noFill/>
                </a:ln>
                <a:solidFill>
                  <a:schemeClr val="accent1"/>
                </a:solidFill>
                <a:effectLst/>
                <a:latin typeface="Simplified Arabic" pitchFamily="18" charset="-78"/>
                <a:ea typeface="Times New Roman" pitchFamily="18" charset="0"/>
                <a:cs typeface="Simplified Arabic" pitchFamily="18" charset="-78"/>
              </a:rPr>
              <a:t>ويتكون هذا القسم من شعبتين </a:t>
            </a:r>
            <a:r>
              <a:rPr kumimoji="0" lang="ar-SA" sz="2800" b="1" i="0" u="none" strike="noStrike" cap="none" normalizeH="0" baseline="0" dirty="0" err="1">
                <a:ln>
                  <a:noFill/>
                </a:ln>
                <a:solidFill>
                  <a:schemeClr val="accent1"/>
                </a:solidFill>
                <a:effectLst/>
                <a:latin typeface="Simplified Arabic" pitchFamily="18" charset="-78"/>
                <a:ea typeface="Times New Roman" pitchFamily="18" charset="0"/>
                <a:cs typeface="Simplified Arabic" pitchFamily="18" charset="-78"/>
              </a:rPr>
              <a:t>اساسيتين</a:t>
            </a:r>
            <a:r>
              <a:rPr kumimoji="0" lang="ar-SA" sz="2800" b="1" i="0" u="none" strike="noStrike" cap="none" normalizeH="0" baseline="0" dirty="0">
                <a:ln>
                  <a:noFill/>
                </a:ln>
                <a:solidFill>
                  <a:schemeClr val="accent1"/>
                </a:solidFill>
                <a:effectLst/>
                <a:latin typeface="Simplified Arabic" pitchFamily="18" charset="-78"/>
                <a:ea typeface="Times New Roman" pitchFamily="18" charset="0"/>
                <a:cs typeface="Simplified Arabic" pitchFamily="18" charset="-78"/>
              </a:rPr>
              <a:t> هما:</a:t>
            </a:r>
            <a:endParaRPr kumimoji="0" lang="en-US" sz="2800" b="1" i="0" u="none" strike="noStrike" cap="none" normalizeH="0" baseline="0" dirty="0">
              <a:ln>
                <a:noFill/>
              </a:ln>
              <a:solidFill>
                <a:schemeClr val="accent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87375" algn="l"/>
              </a:tabLst>
            </a:pP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شعبة الشؤون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الادارية</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87375" algn="l"/>
              </a:tabLst>
            </a:pP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شعبة الشؤون المالية.</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tab pos="587375" algn="l"/>
              </a:tabLst>
            </a:pP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وتتكون شعبة الشؤون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الادارية</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من الوحدات:</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87375" algn="l"/>
              </a:tabLst>
            </a:pP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وحدة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الادارة</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والذاتية/ وتمثل:</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914400" marR="0" lvl="2" indent="0" algn="justLow" defTabSz="914400" rtl="1" eaLnBrk="0" fontAlgn="base" latinLnBrk="0" hangingPunct="0">
              <a:lnSpc>
                <a:spcPct val="100000"/>
              </a:lnSpc>
              <a:spcBef>
                <a:spcPct val="0"/>
              </a:spcBef>
              <a:spcAft>
                <a:spcPct val="0"/>
              </a:spcAft>
              <a:buClrTx/>
              <a:buSzTx/>
              <a:buFontTx/>
              <a:buAutoNum type="arabicPeriod"/>
              <a:tabLst>
                <a:tab pos="587375" algn="l"/>
              </a:tabLst>
            </a:pP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مكتب مدير المستشفى.</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914400" marR="0" lvl="2" indent="0" algn="justLow" defTabSz="914400" rtl="1" eaLnBrk="0" fontAlgn="base" latinLnBrk="0" hangingPunct="0">
              <a:lnSpc>
                <a:spcPct val="100000"/>
              </a:lnSpc>
              <a:spcBef>
                <a:spcPct val="0"/>
              </a:spcBef>
              <a:spcAft>
                <a:spcPct val="0"/>
              </a:spcAft>
              <a:buClrTx/>
              <a:buSzTx/>
              <a:buFontTx/>
              <a:buAutoNum type="arabicPeriod"/>
              <a:tabLst>
                <a:tab pos="587375" algn="l"/>
              </a:tabLst>
            </a:pP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مكتب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م</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مدير الشؤون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الادارية</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87375" algn="l"/>
              </a:tabLst>
            </a:pP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ذاتية الموظفين.</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87375" algn="l"/>
              </a:tabLst>
            </a:pP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الحفظ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والارشيف</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87375" algn="l"/>
              </a:tabLst>
            </a:pP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الطابعة والاستنساخ.</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87375" algn="l"/>
              </a:tabLst>
            </a:pP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البدالة</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والاتصالات الخارجية.</a:t>
            </a:r>
            <a:endParaRPr kumimoji="0" lang="ar-SA" sz="2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86" name="Rectangle 1"/>
          <p:cNvSpPr>
            <a:spLocks noChangeArrowheads="1"/>
          </p:cNvSpPr>
          <p:nvPr/>
        </p:nvSpPr>
        <p:spPr bwMode="auto">
          <a:xfrm>
            <a:off x="642910" y="-245749"/>
            <a:ext cx="8072430" cy="637794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tab pos="587375" algn="l"/>
              </a:tabLst>
            </a:pPr>
            <a:r>
              <a:rPr kumimoji="0" lang="ar-SA" sz="2800" b="1" i="0" u="none" strike="noStrike" cap="none" normalizeH="0" baseline="0" dirty="0">
                <a:ln>
                  <a:noFill/>
                </a:ln>
                <a:solidFill>
                  <a:schemeClr val="accent1"/>
                </a:solidFill>
                <a:effectLst/>
                <a:latin typeface="Simplified Arabic" pitchFamily="18" charset="-78"/>
                <a:ea typeface="Times New Roman" pitchFamily="18" charset="0"/>
                <a:cs typeface="Simplified Arabic" pitchFamily="18" charset="-78"/>
              </a:rPr>
              <a:t>الواجبات </a:t>
            </a:r>
            <a:r>
              <a:rPr kumimoji="0" lang="ar-SA" sz="2800" b="1" i="0" u="none" strike="noStrike" cap="none" normalizeH="0" baseline="0" dirty="0" err="1">
                <a:ln>
                  <a:noFill/>
                </a:ln>
                <a:solidFill>
                  <a:schemeClr val="accent1"/>
                </a:solidFill>
                <a:effectLst/>
                <a:latin typeface="Simplified Arabic" pitchFamily="18" charset="-78"/>
                <a:ea typeface="Times New Roman" pitchFamily="18" charset="0"/>
                <a:cs typeface="Simplified Arabic" pitchFamily="18" charset="-78"/>
              </a:rPr>
              <a:t>المناطة</a:t>
            </a:r>
            <a:r>
              <a:rPr kumimoji="0" lang="ar-SA" sz="2800" b="1" i="0" u="none" strike="noStrike" cap="none" normalizeH="0" baseline="0" dirty="0">
                <a:ln>
                  <a:noFill/>
                </a:ln>
                <a:solidFill>
                  <a:schemeClr val="accent1"/>
                </a:solidFill>
                <a:effectLst/>
                <a:latin typeface="Simplified Arabic" pitchFamily="18" charset="-78"/>
                <a:ea typeface="Times New Roman" pitchFamily="18" charset="0"/>
                <a:cs typeface="Simplified Arabic" pitchFamily="18" charset="-78"/>
              </a:rPr>
              <a:t> بهذا الموقع تبعاً لنوع العمل التي تقوم </a:t>
            </a:r>
            <a:r>
              <a:rPr kumimoji="0" lang="ar-SA" sz="2800" b="1" i="0" u="none" strike="noStrike" cap="none" normalizeH="0" baseline="0" dirty="0" err="1">
                <a:ln>
                  <a:noFill/>
                </a:ln>
                <a:solidFill>
                  <a:schemeClr val="accent1"/>
                </a:solidFill>
                <a:effectLst/>
                <a:latin typeface="Simplified Arabic" pitchFamily="18" charset="-78"/>
                <a:ea typeface="Times New Roman" pitchFamily="18" charset="0"/>
                <a:cs typeface="Simplified Arabic" pitchFamily="18" charset="-78"/>
              </a:rPr>
              <a:t>بها</a:t>
            </a:r>
            <a:r>
              <a:rPr kumimoji="0" lang="ar-SA" sz="2800" b="1" i="0" u="none" strike="noStrike" cap="none" normalizeH="0" baseline="0" dirty="0">
                <a:ln>
                  <a:noFill/>
                </a:ln>
                <a:solidFill>
                  <a:schemeClr val="accent1"/>
                </a:solidFill>
                <a:effectLst/>
                <a:latin typeface="Simplified Arabic" pitchFamily="18" charset="-78"/>
                <a:ea typeface="Times New Roman" pitchFamily="18" charset="0"/>
                <a:cs typeface="Simplified Arabic" pitchFamily="18" charset="-78"/>
              </a:rPr>
              <a:t> وهي:</a:t>
            </a:r>
          </a:p>
          <a:p>
            <a:pPr marL="0" marR="0" lvl="0" indent="0" algn="justLow" defTabSz="914400" rtl="1" eaLnBrk="1" fontAlgn="base" latinLnBrk="0" hangingPunct="1">
              <a:lnSpc>
                <a:spcPct val="100000"/>
              </a:lnSpc>
              <a:spcBef>
                <a:spcPct val="0"/>
              </a:spcBef>
              <a:spcAft>
                <a:spcPct val="0"/>
              </a:spcAft>
              <a:buClrTx/>
              <a:buSzTx/>
              <a:buFontTx/>
              <a:buNone/>
              <a:tabLst>
                <a:tab pos="587375" algn="l"/>
              </a:tabLst>
            </a:pP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87375" algn="l"/>
              </a:tabLst>
            </a:pP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يكون موظفو المكتب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مسؤولين</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عن تنفيذ كل  ما يوكل لهم من مهام يصدر من قبل مدير المستشفى.</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87375" algn="l"/>
              </a:tabLst>
            </a:pP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نقل تبليغات وتوجيهات مدير المستشفى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الى</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الوحدات التابعة لهم.</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87375" algn="l"/>
              </a:tabLst>
            </a:pP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الاشراف</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على تنظيم مواعيد واتصالات مدير المستشفى.</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87375" algn="l"/>
              </a:tabLst>
            </a:pP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المسؤولة</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عن البريد الصادر والوارد السري.</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87375" algn="l"/>
              </a:tabLst>
            </a:pP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حفظ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الاضابير</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الشخصية الوظيفية.</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87375" algn="l"/>
              </a:tabLst>
            </a:pP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استلام ومتابعة الشكاوي.</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87375" algn="l"/>
              </a:tabLst>
            </a:pP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متابعة حالات التغيب عن العمل والدوام.</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87375" algn="l"/>
              </a:tabLst>
            </a:pP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اقتراح ما هو مناسب من تقويم العاملين للثواب والعقاب.</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87375" algn="l"/>
              </a:tabLst>
            </a:pP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متابعة تنفيذ الواجبات المقررة.</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tabLst>
                <a:tab pos="587375" algn="l"/>
              </a:tabLst>
            </a:pP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متابعة واجبات الحراسة الليلية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لاقسام</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ومرافق المستشفى.</a:t>
            </a:r>
            <a:endParaRPr kumimoji="0" lang="ar-SA" sz="2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87" name="Rectangle 1"/>
          <p:cNvSpPr>
            <a:spLocks noChangeArrowheads="1"/>
          </p:cNvSpPr>
          <p:nvPr/>
        </p:nvSpPr>
        <p:spPr bwMode="auto">
          <a:xfrm>
            <a:off x="214282" y="210268"/>
            <a:ext cx="8715436" cy="618744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eaLnBrk="1" fontAlgn="base" latinLnBrk="0" hangingPunct="1">
              <a:lnSpc>
                <a:spcPct val="100000"/>
              </a:lnSpc>
              <a:spcBef>
                <a:spcPct val="0"/>
              </a:spcBef>
              <a:spcAft>
                <a:spcPct val="0"/>
              </a:spcAft>
              <a:buClrTx/>
              <a:buSzTx/>
              <a:buFontTx/>
              <a:buNone/>
              <a:tabLst>
                <a:tab pos="457200" algn="l"/>
                <a:tab pos="587375" algn="l"/>
              </a:tabLst>
            </a:pPr>
            <a:r>
              <a:rPr kumimoji="0" lang="ar-SA" sz="2000" b="1" i="0" u="none" strike="noStrike" cap="none" normalizeH="0" baseline="0" dirty="0">
                <a:ln>
                  <a:noFill/>
                </a:ln>
                <a:solidFill>
                  <a:schemeClr val="accent1"/>
                </a:solidFill>
                <a:effectLst/>
                <a:latin typeface="Simplified Arabic" pitchFamily="18" charset="-78"/>
                <a:ea typeface="Times New Roman" pitchFamily="18" charset="0"/>
                <a:cs typeface="Simplified Arabic" pitchFamily="18" charset="-78"/>
              </a:rPr>
              <a:t>وحدة </a:t>
            </a:r>
            <a:r>
              <a:rPr kumimoji="0" lang="ar-SA" sz="2000" b="1" i="0" u="none" strike="noStrike" cap="none" normalizeH="0" baseline="0" dirty="0" err="1">
                <a:ln>
                  <a:noFill/>
                </a:ln>
                <a:solidFill>
                  <a:schemeClr val="accent1"/>
                </a:solidFill>
                <a:effectLst/>
                <a:latin typeface="Simplified Arabic" pitchFamily="18" charset="-78"/>
                <a:ea typeface="Times New Roman" pitchFamily="18" charset="0"/>
                <a:cs typeface="Simplified Arabic" pitchFamily="18" charset="-78"/>
              </a:rPr>
              <a:t>الاحصاء</a:t>
            </a:r>
            <a:r>
              <a:rPr kumimoji="0" lang="ar-SA" sz="2000" b="1" i="0" u="none" strike="noStrike" cap="none" normalizeH="0" baseline="0" dirty="0">
                <a:ln>
                  <a:noFill/>
                </a:ln>
                <a:solidFill>
                  <a:schemeClr val="accent1"/>
                </a:solidFill>
                <a:effectLst/>
                <a:latin typeface="Simplified Arabic" pitchFamily="18" charset="-78"/>
                <a:ea typeface="Times New Roman" pitchFamily="18" charset="0"/>
                <a:cs typeface="Simplified Arabic" pitchFamily="18" charset="-78"/>
              </a:rPr>
              <a:t>:</a:t>
            </a:r>
            <a:endParaRPr kumimoji="0" lang="en-US" sz="2000" b="1" i="0" u="none" strike="noStrike" cap="none" normalizeH="0" baseline="0" dirty="0">
              <a:ln>
                <a:noFill/>
              </a:ln>
              <a:solidFill>
                <a:schemeClr val="accent1"/>
              </a:solidFill>
              <a:effectLst/>
              <a:latin typeface="Arial" pitchFamily="34" charset="0"/>
              <a:cs typeface="Arial" pitchFamily="34" charset="0"/>
            </a:endParaRPr>
          </a:p>
          <a:p>
            <a:pPr marL="0" marR="0" lvl="0" indent="0" algn="just" defTabSz="914400" eaLnBrk="0" fontAlgn="base" latinLnBrk="0" hangingPunct="0">
              <a:lnSpc>
                <a:spcPct val="100000"/>
              </a:lnSpc>
              <a:spcBef>
                <a:spcPct val="0"/>
              </a:spcBef>
              <a:spcAft>
                <a:spcPct val="0"/>
              </a:spcAft>
              <a:buClrTx/>
              <a:buSzTx/>
              <a:buFontTx/>
              <a:buNone/>
              <a:tabLst>
                <a:tab pos="457200" algn="l"/>
                <a:tab pos="587375" algn="l"/>
              </a:tabLst>
            </a:pP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ازدادت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اهمية</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هذه الوحدة لزيادة الحاجة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الى</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المعلومات في كافة مؤسسات الدولة لاتخاذ القرارات.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والاحصاء</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علم يرافق العلوم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الادارية</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لذلك يقوم بعملية التحليل والاستقراء الوقائع وتقدير لم يحدث مستقبلا في ضوء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الارقام</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والمعلومات المتوفرة، لذلك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ان</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القرار الشخصي رجح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امرا</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بعيدا عن مسارات العمل المختلفة.</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eaLnBrk="0" fontAlgn="base" latinLnBrk="0" hangingPunct="0">
              <a:lnSpc>
                <a:spcPct val="100000"/>
              </a:lnSpc>
              <a:spcBef>
                <a:spcPct val="0"/>
              </a:spcBef>
              <a:spcAft>
                <a:spcPct val="0"/>
              </a:spcAft>
              <a:buClrTx/>
              <a:buSzTx/>
              <a:buFontTx/>
              <a:buNone/>
              <a:tabLst>
                <a:tab pos="457200" algn="l"/>
                <a:tab pos="587375" algn="l"/>
              </a:tabLst>
            </a:pP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لذلك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اصبحت</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وحدة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الاحصاء</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امرا</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لازما في عمل المستشفى على اختلاف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احجامها</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وتخصصاتها.</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eaLnBrk="0" fontAlgn="base" latinLnBrk="0" hangingPunct="0">
              <a:lnSpc>
                <a:spcPct val="100000"/>
              </a:lnSpc>
              <a:spcBef>
                <a:spcPct val="0"/>
              </a:spcBef>
              <a:spcAft>
                <a:spcPct val="0"/>
              </a:spcAft>
              <a:buClrTx/>
              <a:buSzTx/>
              <a:buFontTx/>
              <a:buNone/>
              <a:tabLst>
                <a:tab pos="457200" algn="l"/>
                <a:tab pos="587375" algn="l"/>
              </a:tabLst>
            </a:pP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وتقوم وحدة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الاحصاء</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بالمهام التالية:</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eaLnBrk="0" fontAlgn="base" latinLnBrk="0" hangingPunct="0">
              <a:lnSpc>
                <a:spcPct val="100000"/>
              </a:lnSpc>
              <a:spcBef>
                <a:spcPct val="0"/>
              </a:spcBef>
              <a:spcAft>
                <a:spcPct val="0"/>
              </a:spcAft>
              <a:buClrTx/>
              <a:buSzTx/>
              <a:buFontTx/>
              <a:buChar char="•"/>
              <a:tabLst>
                <a:tab pos="457200" algn="l"/>
                <a:tab pos="587375" algn="l"/>
              </a:tabLst>
            </a:pP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مسك وتنظيم السجلات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الاحصائية</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الخاص بالمرضى والمراجعين.</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eaLnBrk="0" fontAlgn="base" latinLnBrk="0" hangingPunct="0">
              <a:lnSpc>
                <a:spcPct val="100000"/>
              </a:lnSpc>
              <a:spcBef>
                <a:spcPct val="0"/>
              </a:spcBef>
              <a:spcAft>
                <a:spcPct val="0"/>
              </a:spcAft>
              <a:buClrTx/>
              <a:buSzTx/>
              <a:buFontTx/>
              <a:buChar char="•"/>
              <a:tabLst>
                <a:tab pos="457200" algn="l"/>
                <a:tab pos="587375" algn="l"/>
              </a:tabLst>
            </a:pP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تقديم البيانات الخاصة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باعداد</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الولادات والوفيات.</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eaLnBrk="0" fontAlgn="base" latinLnBrk="0" hangingPunct="0">
              <a:lnSpc>
                <a:spcPct val="100000"/>
              </a:lnSpc>
              <a:spcBef>
                <a:spcPct val="0"/>
              </a:spcBef>
              <a:spcAft>
                <a:spcPct val="0"/>
              </a:spcAft>
              <a:buClrTx/>
              <a:buSzTx/>
              <a:buFontTx/>
              <a:buChar char="•"/>
              <a:tabLst>
                <a:tab pos="457200" algn="l"/>
                <a:tab pos="587375" algn="l"/>
              </a:tabLst>
            </a:pP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البيانات الخاصة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بالاطباء</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والموظفين والعاملين.</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eaLnBrk="0" fontAlgn="base" latinLnBrk="0" hangingPunct="0">
              <a:lnSpc>
                <a:spcPct val="100000"/>
              </a:lnSpc>
              <a:spcBef>
                <a:spcPct val="0"/>
              </a:spcBef>
              <a:spcAft>
                <a:spcPct val="0"/>
              </a:spcAft>
              <a:buClrTx/>
              <a:buSzTx/>
              <a:buFontTx/>
              <a:buChar char="•"/>
              <a:tabLst>
                <a:tab pos="457200" algn="l"/>
                <a:tab pos="587375" algn="l"/>
              </a:tabLst>
            </a:pP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تقديم البيانات والمعلومات الدقيقة عن مرافق المستشفى واختصاصها مثل:</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eaLnBrk="0" fontAlgn="base" latinLnBrk="0" hangingPunct="0">
              <a:lnSpc>
                <a:spcPct val="100000"/>
              </a:lnSpc>
              <a:spcBef>
                <a:spcPct val="0"/>
              </a:spcBef>
              <a:spcAft>
                <a:spcPct val="0"/>
              </a:spcAft>
              <a:buClrTx/>
              <a:buSzTx/>
              <a:buFontTx/>
              <a:buChar char="•"/>
              <a:tabLst>
                <a:tab pos="457200" algn="l"/>
                <a:tab pos="587375" algn="l"/>
              </a:tabLst>
            </a:pP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عدد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الاسرة</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ونسب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الاشغال</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فيها.</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eaLnBrk="0" fontAlgn="base" latinLnBrk="0" hangingPunct="0">
              <a:lnSpc>
                <a:spcPct val="100000"/>
              </a:lnSpc>
              <a:spcBef>
                <a:spcPct val="0"/>
              </a:spcBef>
              <a:spcAft>
                <a:spcPct val="0"/>
              </a:spcAft>
              <a:buClrTx/>
              <a:buSzTx/>
              <a:buFontTx/>
              <a:buChar char="•"/>
              <a:tabLst>
                <a:tab pos="457200" algn="l"/>
                <a:tab pos="587375" algn="l"/>
              </a:tabLst>
            </a:pP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عدد المراجعين الداخلين والخارجيين.</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eaLnBrk="0" fontAlgn="base" latinLnBrk="0" hangingPunct="0">
              <a:lnSpc>
                <a:spcPct val="100000"/>
              </a:lnSpc>
              <a:spcBef>
                <a:spcPct val="0"/>
              </a:spcBef>
              <a:spcAft>
                <a:spcPct val="0"/>
              </a:spcAft>
              <a:buClrTx/>
              <a:buSzTx/>
              <a:buFontTx/>
              <a:buChar char="•"/>
              <a:tabLst>
                <a:tab pos="457200" algn="l"/>
                <a:tab pos="587375" algn="l"/>
              </a:tabLst>
            </a:pP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عدد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ايام</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المكوث في المستشفى.</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eaLnBrk="0" fontAlgn="base" latinLnBrk="0" hangingPunct="0">
              <a:lnSpc>
                <a:spcPct val="100000"/>
              </a:lnSpc>
              <a:spcBef>
                <a:spcPct val="0"/>
              </a:spcBef>
              <a:spcAft>
                <a:spcPct val="0"/>
              </a:spcAft>
              <a:buClrTx/>
              <a:buSzTx/>
              <a:buFontTx/>
              <a:buChar char="•"/>
              <a:tabLst>
                <a:tab pos="457200" algn="l"/>
                <a:tab pos="587375" algn="l"/>
              </a:tabLst>
            </a:pP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عدد العمليات الجراحية.</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eaLnBrk="0" fontAlgn="base" latinLnBrk="0" hangingPunct="0">
              <a:lnSpc>
                <a:spcPct val="100000"/>
              </a:lnSpc>
              <a:spcBef>
                <a:spcPct val="0"/>
              </a:spcBef>
              <a:spcAft>
                <a:spcPct val="0"/>
              </a:spcAft>
              <a:buClrTx/>
              <a:buSzTx/>
              <a:buFontTx/>
              <a:buChar char="•"/>
              <a:tabLst>
                <a:tab pos="457200" algn="l"/>
                <a:tab pos="587375" algn="l"/>
              </a:tabLst>
            </a:pP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عدد العاملين من ذوي المهن الصحية.</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eaLnBrk="0" fontAlgn="base" latinLnBrk="0" hangingPunct="0">
              <a:lnSpc>
                <a:spcPct val="100000"/>
              </a:lnSpc>
              <a:spcBef>
                <a:spcPct val="0"/>
              </a:spcBef>
              <a:spcAft>
                <a:spcPct val="0"/>
              </a:spcAft>
              <a:buClrTx/>
              <a:buSzTx/>
              <a:buFontTx/>
              <a:buChar char="•"/>
              <a:tabLst>
                <a:tab pos="457200" algn="l"/>
                <a:tab pos="587375" algn="l"/>
              </a:tabLst>
            </a:pP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عدد الوفيات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الاطفال</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واسباب</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الوفاة.</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eaLnBrk="0" fontAlgn="base" latinLnBrk="0" hangingPunct="0">
              <a:lnSpc>
                <a:spcPct val="100000"/>
              </a:lnSpc>
              <a:spcBef>
                <a:spcPct val="0"/>
              </a:spcBef>
              <a:spcAft>
                <a:spcPct val="0"/>
              </a:spcAft>
              <a:buClrTx/>
              <a:buSzTx/>
              <a:buFontTx/>
              <a:buChar char="•"/>
              <a:tabLst>
                <a:tab pos="457200" algn="l"/>
                <a:tab pos="587375" algn="l"/>
              </a:tabLst>
            </a:pP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أي بيانات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اخرى</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a:t>
            </a:r>
          </a:p>
          <a:p>
            <a:pPr marL="0" marR="0" lvl="0" indent="0" algn="just" defTabSz="914400" eaLnBrk="0" fontAlgn="base" latinLnBrk="0" hangingPunct="0">
              <a:lnSpc>
                <a:spcPct val="100000"/>
              </a:lnSpc>
              <a:spcBef>
                <a:spcPct val="0"/>
              </a:spcBef>
              <a:spcAft>
                <a:spcPct val="0"/>
              </a:spcAft>
              <a:buClrTx/>
              <a:buSzTx/>
              <a:buFontTx/>
              <a:buNone/>
              <a:tabLst>
                <a:tab pos="457200" algn="l"/>
                <a:tab pos="587375" algn="l"/>
              </a:tabLst>
            </a:pP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يقدم قسم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او</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وحدة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الاحصاء</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بمهمة مستقبلية تخطيطية من خلال الدراسات التي يعدها وعبر استمارات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حاصة</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بذلك.</a:t>
            </a:r>
            <a:r>
              <a:rPr kumimoji="0" lang="en-US" sz="2000" b="0" i="0" u="none" strike="noStrike" cap="none" normalizeH="0" baseline="0" dirty="0">
                <a:ln>
                  <a:noFill/>
                </a:ln>
                <a:solidFill>
                  <a:schemeClr val="tx1"/>
                </a:solidFill>
                <a:effectLst/>
                <a:latin typeface="Arial" pitchFamily="34" charset="0"/>
                <a:cs typeface="Arial" pitchFamily="34" charset="0"/>
              </a:rPr>
              <a:t>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15" name="Title 1"/>
          <p:cNvSpPr>
            <a:spLocks noGrp="1"/>
          </p:cNvSpPr>
          <p:nvPr>
            <p:ph type="title"/>
          </p:nvPr>
        </p:nvSpPr>
        <p:spPr>
          <a:xfrm>
            <a:off x="457200" y="274638"/>
            <a:ext cx="8229600" cy="868346"/>
          </a:xfrm>
        </p:spPr>
        <p:style>
          <a:lnRef idx="1">
            <a:schemeClr val="accent5"/>
          </a:lnRef>
          <a:fillRef idx="3">
            <a:schemeClr val="accent5"/>
          </a:fillRef>
          <a:effectRef idx="2">
            <a:schemeClr val="accent5"/>
          </a:effectRef>
          <a:fontRef idx="minor">
            <a:schemeClr val="lt1"/>
          </a:fontRef>
        </p:style>
        <p:txBody>
          <a:bodyPr anchor="t" anchorCtr="1">
            <a:normAutofit/>
          </a:bodyPr>
          <a:lstStyle/>
          <a:p>
            <a:r>
              <a:rPr lang="ar-IQ" b="1" dirty="0"/>
              <a:t>تطور الخدمات الصحية في العراق</a:t>
            </a:r>
            <a:endParaRPr lang="en-US" dirty="0"/>
          </a:p>
        </p:txBody>
      </p:sp>
      <p:sp>
        <p:nvSpPr>
          <p:cNvPr id="1048616" name="Rectangle 1"/>
          <p:cNvSpPr>
            <a:spLocks noChangeArrowheads="1"/>
          </p:cNvSpPr>
          <p:nvPr/>
        </p:nvSpPr>
        <p:spPr bwMode="auto">
          <a:xfrm>
            <a:off x="642910" y="1789609"/>
            <a:ext cx="7858180" cy="400304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pPr>
            <a:r>
              <a:rPr kumimoji="0" lang="ar-IQ" sz="2400" b="1"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حقبة الامتداد البريطاني 1917- 1952:</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pP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تتميز هذه الفترة بكون الخدمات الصحية ارتبطت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باجتياحات</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القوات العسكرية البريطانية، حيث قام الجيش بالربط بين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ادارة</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الصحة المدنية، وكان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المسؤول</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الكونيل</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بأي وهو من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اصل</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هندي.</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pP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عام 1021 تم تشكيل (مديرية مصلحة الصحة العامة) وهي النواة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الاولى</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لتشكيل وزارة الصحة، وقد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الغيت</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عام 1922 وكان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المسؤول</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عنها الدكتور رضا الخياط وهو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او</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وزير للصحة في العراق وارتبطت بوزارة الداخلية.</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pP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استمر الوضع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الى</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عام 1929 عندما تم تشكيل وزارة الشؤون الاجتماعية والتحقت بمديرية الصحة العامة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بها</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pP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عام 1942 </a:t>
            </a:r>
            <a:r>
              <a:rPr kumimoji="0" lang="ar-IQ"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الغيت</a:t>
            </a:r>
            <a:r>
              <a:rPr kumimoji="0" lang="ar-IQ"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هذه المديرية ودمجت بالمفتشين العامة للشؤون الاجتماعية والصحة.</a:t>
            </a:r>
            <a:endParaRPr kumimoji="0" lang="ar-IQ" sz="24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88" name="Rectangle 1"/>
          <p:cNvSpPr>
            <a:spLocks noChangeArrowheads="1"/>
          </p:cNvSpPr>
          <p:nvPr/>
        </p:nvSpPr>
        <p:spPr bwMode="auto">
          <a:xfrm>
            <a:off x="500034" y="202000"/>
            <a:ext cx="8358182" cy="588264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tabLst>
                <a:tab pos="587375" algn="l"/>
              </a:tabLst>
            </a:pPr>
            <a:r>
              <a:rPr kumimoji="0" lang="ar-SA" sz="2000" b="1" i="0" u="none" strike="noStrike" cap="none" normalizeH="0" baseline="0" dirty="0">
                <a:ln>
                  <a:noFill/>
                </a:ln>
                <a:solidFill>
                  <a:schemeClr val="accent1"/>
                </a:solidFill>
                <a:effectLst/>
                <a:latin typeface="Simplified Arabic" pitchFamily="18" charset="-78"/>
                <a:ea typeface="Times New Roman" pitchFamily="18" charset="0"/>
                <a:cs typeface="Simplified Arabic" pitchFamily="18" charset="-78"/>
              </a:rPr>
              <a:t>وحدة الخدمات العامة في المستشفى</a:t>
            </a:r>
            <a:endParaRPr kumimoji="0" lang="en-US" sz="2000" b="1" i="0" u="none" strike="noStrike" cap="none" normalizeH="0" baseline="0" dirty="0">
              <a:ln>
                <a:noFill/>
              </a:ln>
              <a:solidFill>
                <a:schemeClr val="accent1"/>
              </a:solidFill>
              <a:effectLst/>
              <a:latin typeface="Arial" pitchFamily="34" charset="0"/>
              <a:cs typeface="Arial" pitchFamily="34" charset="0"/>
            </a:endParaRPr>
          </a:p>
          <a:p>
            <a:pPr marL="0" marR="0" lvl="0" indent="0" algn="just" defTabSz="914400" rtl="1" eaLnBrk="0" fontAlgn="base" latinLnBrk="0" hangingPunct="0">
              <a:lnSpc>
                <a:spcPct val="100000"/>
              </a:lnSpc>
              <a:spcBef>
                <a:spcPct val="0"/>
              </a:spcBef>
              <a:spcAft>
                <a:spcPct val="0"/>
              </a:spcAft>
              <a:buClrTx/>
              <a:buSzTx/>
              <a:buFontTx/>
              <a:buNone/>
              <a:tabLst>
                <a:tab pos="587375" algn="l"/>
              </a:tabLst>
            </a:pP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تشمل هذه الوحدة عدد من الوظائف وما لها من تأثير على المريض والمراجع ومنها: </a:t>
            </a:r>
            <a:b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b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1- الاستعلامات: الشعبة هي البداية في التعامل مع المريض ولذلك يجب توفر الشروط التالية:</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1" eaLnBrk="0" fontAlgn="base" latinLnBrk="0" hangingPunct="0">
              <a:lnSpc>
                <a:spcPct val="100000"/>
              </a:lnSpc>
              <a:spcBef>
                <a:spcPct val="0"/>
              </a:spcBef>
              <a:spcAft>
                <a:spcPct val="0"/>
              </a:spcAft>
              <a:buClrTx/>
              <a:buSzTx/>
              <a:buFontTx/>
              <a:buChar char="•"/>
              <a:tabLst>
                <a:tab pos="587375" algn="l"/>
              </a:tabLst>
            </a:pPr>
            <a:r>
              <a:rPr kumimoji="0" lang="ar-SA" sz="2000" b="0" i="0" u="none" strike="noStrike" cap="none" normalizeH="0" baseline="0" dirty="0" err="1">
                <a:ln>
                  <a:noFill/>
                </a:ln>
                <a:solidFill>
                  <a:schemeClr val="tx1"/>
                </a:solidFill>
                <a:effectLst/>
                <a:latin typeface="Simplified Arabic" pitchFamily="18" charset="-78"/>
                <a:ea typeface="Calibri" pitchFamily="34" charset="0"/>
                <a:cs typeface="Simplified Arabic" pitchFamily="18" charset="-78"/>
              </a:rPr>
              <a:t>ان</a:t>
            </a:r>
            <a:r>
              <a:rPr kumimoji="0" lang="ar-SA" sz="2000" b="0" i="0" u="none" strike="noStrike" cap="none" normalizeH="0" baseline="0" dirty="0">
                <a:ln>
                  <a:noFill/>
                </a:ln>
                <a:solidFill>
                  <a:schemeClr val="tx1"/>
                </a:solidFill>
                <a:effectLst/>
                <a:latin typeface="Simplified Arabic" pitchFamily="18" charset="-78"/>
                <a:ea typeface="Calibri" pitchFamily="34" charset="0"/>
                <a:cs typeface="Simplified Arabic" pitchFamily="18" charset="-78"/>
              </a:rPr>
              <a:t> يكون الموظف على مستوى عالي من الثقافة والتعلم.</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1" eaLnBrk="0" fontAlgn="base" latinLnBrk="0" hangingPunct="0">
              <a:lnSpc>
                <a:spcPct val="100000"/>
              </a:lnSpc>
              <a:spcBef>
                <a:spcPct val="0"/>
              </a:spcBef>
              <a:spcAft>
                <a:spcPct val="0"/>
              </a:spcAft>
              <a:buClrTx/>
              <a:buSzTx/>
              <a:buFontTx/>
              <a:buChar char="•"/>
              <a:tabLst>
                <a:tab pos="587375" algn="l"/>
              </a:tabLst>
            </a:pPr>
            <a:r>
              <a:rPr kumimoji="0" lang="ar-SA" sz="2000" b="0" i="0" u="none" strike="noStrike" cap="none" normalizeH="0" baseline="0" dirty="0">
                <a:ln>
                  <a:noFill/>
                </a:ln>
                <a:solidFill>
                  <a:schemeClr val="tx1"/>
                </a:solidFill>
                <a:effectLst/>
                <a:latin typeface="Simplified Arabic" pitchFamily="18" charset="-78"/>
                <a:ea typeface="Calibri" pitchFamily="34" charset="0"/>
                <a:cs typeface="Simplified Arabic" pitchFamily="18" charset="-78"/>
              </a:rPr>
              <a:t>يتسم الموظف برحابة صدر والاستجابة لاستفسارات المراجعين.</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1" eaLnBrk="0" fontAlgn="base" latinLnBrk="0" hangingPunct="0">
              <a:lnSpc>
                <a:spcPct val="100000"/>
              </a:lnSpc>
              <a:spcBef>
                <a:spcPct val="0"/>
              </a:spcBef>
              <a:spcAft>
                <a:spcPct val="0"/>
              </a:spcAft>
              <a:buClrTx/>
              <a:buSzTx/>
              <a:buFontTx/>
              <a:buChar char="•"/>
              <a:tabLst>
                <a:tab pos="587375" algn="l"/>
              </a:tabLst>
            </a:pPr>
            <a:r>
              <a:rPr kumimoji="0" lang="ar-SA" sz="2000" b="0" i="0" u="none" strike="noStrike" cap="none" normalizeH="0" baseline="0" dirty="0">
                <a:ln>
                  <a:noFill/>
                </a:ln>
                <a:solidFill>
                  <a:schemeClr val="tx1"/>
                </a:solidFill>
                <a:effectLst/>
                <a:latin typeface="Simplified Arabic" pitchFamily="18" charset="-78"/>
                <a:ea typeface="Calibri" pitchFamily="34" charset="0"/>
                <a:cs typeface="Simplified Arabic" pitchFamily="18" charset="-78"/>
              </a:rPr>
              <a:t>وضع </a:t>
            </a:r>
            <a:r>
              <a:rPr kumimoji="0" lang="ar-SA" sz="2000" b="0" i="0" u="none" strike="noStrike" cap="none" normalizeH="0" baseline="0" dirty="0" err="1">
                <a:ln>
                  <a:noFill/>
                </a:ln>
                <a:solidFill>
                  <a:schemeClr val="tx1"/>
                </a:solidFill>
                <a:effectLst/>
                <a:latin typeface="Simplified Arabic" pitchFamily="18" charset="-78"/>
                <a:ea typeface="Calibri" pitchFamily="34" charset="0"/>
                <a:cs typeface="Simplified Arabic" pitchFamily="18" charset="-78"/>
              </a:rPr>
              <a:t>الارشادات</a:t>
            </a:r>
            <a:r>
              <a:rPr kumimoji="0" lang="ar-SA" sz="2000" b="0" i="0" u="none" strike="noStrike" cap="none" normalizeH="0" baseline="0" dirty="0">
                <a:ln>
                  <a:noFill/>
                </a:ln>
                <a:solidFill>
                  <a:schemeClr val="tx1"/>
                </a:solidFill>
                <a:effectLst/>
                <a:latin typeface="Simplified Arabic" pitchFamily="18" charset="-78"/>
                <a:ea typeface="Calibri" pitchFamily="34" charset="0"/>
                <a:cs typeface="Simplified Arabic" pitchFamily="18" charset="-78"/>
              </a:rPr>
              <a:t> الخاصة بتوقيتات زيارة المرضى من </a:t>
            </a:r>
            <a:r>
              <a:rPr kumimoji="0" lang="ar-SA" sz="2000" b="0" i="0" u="none" strike="noStrike" cap="none" normalizeH="0" baseline="0" dirty="0" err="1">
                <a:ln>
                  <a:noFill/>
                </a:ln>
                <a:solidFill>
                  <a:schemeClr val="tx1"/>
                </a:solidFill>
                <a:effectLst/>
                <a:latin typeface="Simplified Arabic" pitchFamily="18" charset="-78"/>
                <a:ea typeface="Calibri" pitchFamily="34" charset="0"/>
                <a:cs typeface="Simplified Arabic" pitchFamily="18" charset="-78"/>
              </a:rPr>
              <a:t>الايام</a:t>
            </a:r>
            <a:r>
              <a:rPr kumimoji="0" lang="ar-SA" sz="2000" b="0" i="0" u="none" strike="noStrike" cap="none" normalizeH="0" baseline="0" dirty="0">
                <a:ln>
                  <a:noFill/>
                </a:ln>
                <a:solidFill>
                  <a:schemeClr val="tx1"/>
                </a:solidFill>
                <a:effectLst/>
                <a:latin typeface="Simplified Arabic" pitchFamily="18" charset="-78"/>
                <a:ea typeface="Calibri" pitchFamily="34" charset="0"/>
                <a:cs typeface="Simplified Arabic" pitchFamily="18" charset="-78"/>
              </a:rPr>
              <a:t> والساعات مع توضيح المواد غير المسموح </a:t>
            </a:r>
            <a:r>
              <a:rPr kumimoji="0" lang="ar-SA" sz="2000" b="0" i="0" u="none" strike="noStrike" cap="none" normalizeH="0" baseline="0" dirty="0" err="1">
                <a:ln>
                  <a:noFill/>
                </a:ln>
                <a:solidFill>
                  <a:schemeClr val="tx1"/>
                </a:solidFill>
                <a:effectLst/>
                <a:latin typeface="Simplified Arabic" pitchFamily="18" charset="-78"/>
                <a:ea typeface="Calibri" pitchFamily="34" charset="0"/>
                <a:cs typeface="Simplified Arabic" pitchFamily="18" charset="-78"/>
              </a:rPr>
              <a:t>ادخالها</a:t>
            </a:r>
            <a:r>
              <a:rPr kumimoji="0" lang="ar-SA" sz="2000" b="0" i="0" u="none" strike="noStrike" cap="none" normalizeH="0" baseline="0" dirty="0">
                <a:ln>
                  <a:noFill/>
                </a:ln>
                <a:solidFill>
                  <a:schemeClr val="tx1"/>
                </a:solidFill>
                <a:effectLst/>
                <a:latin typeface="Simplified Arabic" pitchFamily="18" charset="-78"/>
                <a:ea typeface="Calibri" pitchFamily="34" charset="0"/>
                <a:cs typeface="Simplified Arabic" pitchFamily="18" charset="-78"/>
              </a:rPr>
              <a:t> </a:t>
            </a:r>
            <a:r>
              <a:rPr kumimoji="0" lang="ar-SA" sz="2000" b="0" i="0" u="none" strike="noStrike" cap="none" normalizeH="0" baseline="0" dirty="0" err="1">
                <a:ln>
                  <a:noFill/>
                </a:ln>
                <a:solidFill>
                  <a:schemeClr val="tx1"/>
                </a:solidFill>
                <a:effectLst/>
                <a:latin typeface="Simplified Arabic" pitchFamily="18" charset="-78"/>
                <a:ea typeface="Calibri" pitchFamily="34" charset="0"/>
                <a:cs typeface="Simplified Arabic" pitchFamily="18" charset="-78"/>
              </a:rPr>
              <a:t>الى</a:t>
            </a:r>
            <a:r>
              <a:rPr kumimoji="0" lang="ar-SA" sz="2000" b="0" i="0" u="none" strike="noStrike" cap="none" normalizeH="0" baseline="0" dirty="0">
                <a:ln>
                  <a:noFill/>
                </a:ln>
                <a:solidFill>
                  <a:schemeClr val="tx1"/>
                </a:solidFill>
                <a:effectLst/>
                <a:latin typeface="Simplified Arabic" pitchFamily="18" charset="-78"/>
                <a:ea typeface="Calibri" pitchFamily="34" charset="0"/>
                <a:cs typeface="Simplified Arabic" pitchFamily="18" charset="-78"/>
              </a:rPr>
              <a:t> المستشفى.</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1" eaLnBrk="0" fontAlgn="base" latinLnBrk="0" hangingPunct="0">
              <a:lnSpc>
                <a:spcPct val="100000"/>
              </a:lnSpc>
              <a:spcBef>
                <a:spcPct val="0"/>
              </a:spcBef>
              <a:spcAft>
                <a:spcPct val="0"/>
              </a:spcAft>
              <a:buClrTx/>
              <a:buSzTx/>
              <a:buFontTx/>
              <a:buChar char="•"/>
              <a:tabLst>
                <a:tab pos="587375" algn="l"/>
              </a:tabLst>
            </a:pPr>
            <a:r>
              <a:rPr kumimoji="0" lang="ar-SA" sz="2000" b="0" i="0" u="none" strike="noStrike" cap="none" normalizeH="0" baseline="0" dirty="0">
                <a:ln>
                  <a:noFill/>
                </a:ln>
                <a:solidFill>
                  <a:schemeClr val="tx1"/>
                </a:solidFill>
                <a:effectLst/>
                <a:latin typeface="Simplified Arabic" pitchFamily="18" charset="-78"/>
                <a:ea typeface="Calibri" pitchFamily="34" charset="0"/>
                <a:cs typeface="Simplified Arabic" pitchFamily="18" charset="-78"/>
              </a:rPr>
              <a:t>وجود قاعة الانتظار.</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1" eaLnBrk="0" fontAlgn="base" latinLnBrk="0" hangingPunct="0">
              <a:lnSpc>
                <a:spcPct val="100000"/>
              </a:lnSpc>
              <a:spcBef>
                <a:spcPct val="0"/>
              </a:spcBef>
              <a:spcAft>
                <a:spcPct val="0"/>
              </a:spcAft>
              <a:buClrTx/>
              <a:buSzTx/>
              <a:buFontTx/>
              <a:buChar char="•"/>
              <a:tabLst>
                <a:tab pos="587375" algn="l"/>
              </a:tabLst>
            </a:pPr>
            <a:r>
              <a:rPr kumimoji="0" lang="ar-SA" sz="2000" b="0" i="0" u="none" strike="noStrike" cap="none" normalizeH="0" baseline="0" dirty="0">
                <a:ln>
                  <a:noFill/>
                </a:ln>
                <a:solidFill>
                  <a:schemeClr val="tx1"/>
                </a:solidFill>
                <a:effectLst/>
                <a:latin typeface="Simplified Arabic" pitchFamily="18" charset="-78"/>
                <a:ea typeface="Calibri" pitchFamily="34" charset="0"/>
                <a:cs typeface="Simplified Arabic" pitchFamily="18" charset="-78"/>
              </a:rPr>
              <a:t>وجود خارطة توضيحية </a:t>
            </a:r>
            <a:r>
              <a:rPr kumimoji="0" lang="ar-SA" sz="2000" b="0" i="0" u="none" strike="noStrike" cap="none" normalizeH="0" baseline="0" dirty="0" err="1">
                <a:ln>
                  <a:noFill/>
                </a:ln>
                <a:solidFill>
                  <a:schemeClr val="tx1"/>
                </a:solidFill>
                <a:effectLst/>
                <a:latin typeface="Simplified Arabic" pitchFamily="18" charset="-78"/>
                <a:ea typeface="Calibri" pitchFamily="34" charset="0"/>
                <a:cs typeface="Simplified Arabic" pitchFamily="18" charset="-78"/>
              </a:rPr>
              <a:t>لاقسام</a:t>
            </a:r>
            <a:r>
              <a:rPr kumimoji="0" lang="ar-SA" sz="2000" b="0" i="0" u="none" strike="noStrike" cap="none" normalizeH="0" baseline="0" dirty="0">
                <a:ln>
                  <a:noFill/>
                </a:ln>
                <a:solidFill>
                  <a:schemeClr val="tx1"/>
                </a:solidFill>
                <a:effectLst/>
                <a:latin typeface="Simplified Arabic" pitchFamily="18" charset="-78"/>
                <a:ea typeface="Calibri" pitchFamily="34" charset="0"/>
                <a:cs typeface="Simplified Arabic" pitchFamily="18" charset="-78"/>
              </a:rPr>
              <a:t> المستشفى.</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1" eaLnBrk="0" fontAlgn="base" latinLnBrk="0" hangingPunct="0">
              <a:lnSpc>
                <a:spcPct val="100000"/>
              </a:lnSpc>
              <a:spcBef>
                <a:spcPct val="0"/>
              </a:spcBef>
              <a:spcAft>
                <a:spcPct val="0"/>
              </a:spcAft>
              <a:buClrTx/>
              <a:buSzTx/>
              <a:buFontTx/>
              <a:buNone/>
              <a:tabLst>
                <a:tab pos="587375" algn="l"/>
              </a:tabLst>
            </a:pP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2- حراسة المستشفى: واهم الواجبات:</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1" eaLnBrk="0" fontAlgn="base" latinLnBrk="0" hangingPunct="0">
              <a:lnSpc>
                <a:spcPct val="100000"/>
              </a:lnSpc>
              <a:spcBef>
                <a:spcPct val="0"/>
              </a:spcBef>
              <a:spcAft>
                <a:spcPct val="0"/>
              </a:spcAft>
              <a:buClrTx/>
              <a:buSzTx/>
              <a:buFontTx/>
              <a:buChar char="•"/>
              <a:tabLst>
                <a:tab pos="587375" algn="l"/>
              </a:tabLst>
            </a:pPr>
            <a:r>
              <a:rPr kumimoji="0" lang="ar-SA" sz="2000" b="0" i="0" u="none" strike="noStrike" cap="none" normalizeH="0" baseline="0" dirty="0">
                <a:ln>
                  <a:noFill/>
                </a:ln>
                <a:solidFill>
                  <a:schemeClr val="tx1"/>
                </a:solidFill>
                <a:effectLst/>
                <a:latin typeface="Simplified Arabic" pitchFamily="18" charset="-78"/>
                <a:ea typeface="Calibri" pitchFamily="34" charset="0"/>
                <a:cs typeface="Simplified Arabic" pitchFamily="18" charset="-78"/>
              </a:rPr>
              <a:t>يقوم الحارس بضبط دخول المراجعين بهدوء </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1" eaLnBrk="0" fontAlgn="base" latinLnBrk="0" hangingPunct="0">
              <a:lnSpc>
                <a:spcPct val="100000"/>
              </a:lnSpc>
              <a:spcBef>
                <a:spcPct val="0"/>
              </a:spcBef>
              <a:spcAft>
                <a:spcPct val="0"/>
              </a:spcAft>
              <a:buClrTx/>
              <a:buSzTx/>
              <a:buFontTx/>
              <a:buChar char="•"/>
              <a:tabLst>
                <a:tab pos="587375" algn="l"/>
              </a:tabLst>
            </a:pPr>
            <a:r>
              <a:rPr kumimoji="0" lang="ar-SA" sz="2000" b="0" i="0" u="none" strike="noStrike" cap="none" normalizeH="0" baseline="0" dirty="0">
                <a:ln>
                  <a:noFill/>
                </a:ln>
                <a:solidFill>
                  <a:schemeClr val="tx1"/>
                </a:solidFill>
                <a:effectLst/>
                <a:latin typeface="Simplified Arabic" pitchFamily="18" charset="-78"/>
                <a:ea typeface="Calibri" pitchFamily="34" charset="0"/>
                <a:cs typeface="Simplified Arabic" pitchFamily="18" charset="-78"/>
              </a:rPr>
              <a:t>يقوم بدور الرقيب عن </a:t>
            </a:r>
            <a:r>
              <a:rPr kumimoji="0" lang="ar-SA" sz="2000" b="0" i="0" u="none" strike="noStrike" cap="none" normalizeH="0" baseline="0" dirty="0" err="1">
                <a:ln>
                  <a:noFill/>
                </a:ln>
                <a:solidFill>
                  <a:schemeClr val="tx1"/>
                </a:solidFill>
                <a:effectLst/>
                <a:latin typeface="Simplified Arabic" pitchFamily="18" charset="-78"/>
                <a:ea typeface="Calibri" pitchFamily="34" charset="0"/>
                <a:cs typeface="Simplified Arabic" pitchFamily="18" charset="-78"/>
              </a:rPr>
              <a:t>الامن</a:t>
            </a:r>
            <a:r>
              <a:rPr kumimoji="0" lang="ar-SA" sz="2000" b="0" i="0" u="none" strike="noStrike" cap="none" normalizeH="0" baseline="0" dirty="0">
                <a:ln>
                  <a:noFill/>
                </a:ln>
                <a:solidFill>
                  <a:schemeClr val="tx1"/>
                </a:solidFill>
                <a:effectLst/>
                <a:latin typeface="Simplified Arabic" pitchFamily="18" charset="-78"/>
                <a:ea typeface="Calibri" pitchFamily="34" charset="0"/>
                <a:cs typeface="Simplified Arabic" pitchFamily="18" charset="-78"/>
              </a:rPr>
              <a:t> والهدوء.</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1" eaLnBrk="0" fontAlgn="base" latinLnBrk="0" hangingPunct="0">
              <a:lnSpc>
                <a:spcPct val="100000"/>
              </a:lnSpc>
              <a:spcBef>
                <a:spcPct val="0"/>
              </a:spcBef>
              <a:spcAft>
                <a:spcPct val="0"/>
              </a:spcAft>
              <a:buClrTx/>
              <a:buSzTx/>
              <a:buFontTx/>
              <a:buChar char="•"/>
              <a:tabLst>
                <a:tab pos="587375" algn="l"/>
              </a:tabLst>
            </a:pPr>
            <a:r>
              <a:rPr kumimoji="0" lang="ar-SA" sz="2000" b="0" i="0" u="none" strike="noStrike" cap="none" normalizeH="0" baseline="0" dirty="0">
                <a:ln>
                  <a:noFill/>
                </a:ln>
                <a:solidFill>
                  <a:schemeClr val="tx1"/>
                </a:solidFill>
                <a:effectLst/>
                <a:latin typeface="Simplified Arabic" pitchFamily="18" charset="-78"/>
                <a:ea typeface="Calibri" pitchFamily="34" charset="0"/>
                <a:cs typeface="Simplified Arabic" pitchFamily="18" charset="-78"/>
              </a:rPr>
              <a:t>يقوم بدور الرقيب على جميع ممتلكات المستشفى الثابتة والمتغيرة.</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1" eaLnBrk="0" fontAlgn="base" latinLnBrk="0" hangingPunct="0">
              <a:lnSpc>
                <a:spcPct val="100000"/>
              </a:lnSpc>
              <a:spcBef>
                <a:spcPct val="0"/>
              </a:spcBef>
              <a:spcAft>
                <a:spcPct val="0"/>
              </a:spcAft>
              <a:buClrTx/>
              <a:buSzTx/>
              <a:buFontTx/>
              <a:buChar char="•"/>
              <a:tabLst>
                <a:tab pos="587375" algn="l"/>
              </a:tabLst>
            </a:pPr>
            <a:r>
              <a:rPr kumimoji="0" lang="ar-SA" sz="2000" b="0" i="0" u="none" strike="noStrike" cap="none" normalizeH="0" baseline="0" dirty="0">
                <a:ln>
                  <a:noFill/>
                </a:ln>
                <a:solidFill>
                  <a:schemeClr val="tx1"/>
                </a:solidFill>
                <a:effectLst/>
                <a:latin typeface="Simplified Arabic" pitchFamily="18" charset="-78"/>
                <a:ea typeface="Calibri" pitchFamily="34" charset="0"/>
                <a:cs typeface="Simplified Arabic" pitchFamily="18" charset="-78"/>
              </a:rPr>
              <a:t>يقوم الحارس بالاتصال بالاستعلامات الداخلية عند حصول أي اعتداء عليه والشروع بالاعتداء على ممتلكات المستشفى.</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1" eaLnBrk="0" fontAlgn="base" latinLnBrk="0" hangingPunct="0">
              <a:lnSpc>
                <a:spcPct val="100000"/>
              </a:lnSpc>
              <a:spcBef>
                <a:spcPct val="0"/>
              </a:spcBef>
              <a:spcAft>
                <a:spcPct val="0"/>
              </a:spcAft>
              <a:buClrTx/>
              <a:buSzTx/>
              <a:buFontTx/>
              <a:buChar char="•"/>
              <a:tabLst>
                <a:tab pos="587375" algn="l"/>
              </a:tabLst>
            </a:pPr>
            <a:r>
              <a:rPr kumimoji="0" lang="ar-SA" sz="2000" b="0" i="0" u="none" strike="noStrike" cap="none" normalizeH="0" baseline="0" dirty="0">
                <a:ln>
                  <a:noFill/>
                </a:ln>
                <a:solidFill>
                  <a:schemeClr val="tx1"/>
                </a:solidFill>
                <a:effectLst/>
                <a:latin typeface="Simplified Arabic" pitchFamily="18" charset="-78"/>
                <a:ea typeface="Calibri" pitchFamily="34" charset="0"/>
                <a:cs typeface="Simplified Arabic" pitchFamily="18" charset="-78"/>
              </a:rPr>
              <a:t>معاونة موظف الاستعلامات في وضع المراجعات </a:t>
            </a:r>
            <a:r>
              <a:rPr kumimoji="0" lang="ar-SA" sz="2000" b="0" i="0" u="none" strike="noStrike" cap="none" normalizeH="0" baseline="0" dirty="0" err="1">
                <a:ln>
                  <a:noFill/>
                </a:ln>
                <a:solidFill>
                  <a:schemeClr val="tx1"/>
                </a:solidFill>
                <a:effectLst/>
                <a:latin typeface="Simplified Arabic" pitchFamily="18" charset="-78"/>
                <a:ea typeface="Calibri" pitchFamily="34" charset="0"/>
                <a:cs typeface="Simplified Arabic" pitchFamily="18" charset="-78"/>
              </a:rPr>
              <a:t>وادخال</a:t>
            </a:r>
            <a:r>
              <a:rPr kumimoji="0" lang="ar-SA" sz="2000" b="0" i="0" u="none" strike="noStrike" cap="none" normalizeH="0" baseline="0" dirty="0">
                <a:ln>
                  <a:noFill/>
                </a:ln>
                <a:solidFill>
                  <a:schemeClr val="tx1"/>
                </a:solidFill>
                <a:effectLst/>
                <a:latin typeface="Simplified Arabic" pitchFamily="18" charset="-78"/>
                <a:ea typeface="Calibri" pitchFamily="34" charset="0"/>
                <a:cs typeface="Simplified Arabic" pitchFamily="18" charset="-78"/>
              </a:rPr>
              <a:t> الطعام. وكذلك </a:t>
            </a:r>
            <a:r>
              <a:rPr kumimoji="0" lang="ar-SA" sz="2000" b="0" i="0" u="none" strike="noStrike" cap="none" normalizeH="0" baseline="0" dirty="0" err="1">
                <a:ln>
                  <a:noFill/>
                </a:ln>
                <a:solidFill>
                  <a:schemeClr val="tx1"/>
                </a:solidFill>
                <a:effectLst/>
                <a:latin typeface="Simplified Arabic" pitchFamily="18" charset="-78"/>
                <a:ea typeface="Calibri" pitchFamily="34" charset="0"/>
                <a:cs typeface="Simplified Arabic" pitchFamily="18" charset="-78"/>
              </a:rPr>
              <a:t>الاجابة</a:t>
            </a:r>
            <a:r>
              <a:rPr kumimoji="0" lang="ar-SA" sz="2000" b="0" i="0" u="none" strike="noStrike" cap="none" normalizeH="0" baseline="0" dirty="0">
                <a:ln>
                  <a:noFill/>
                </a:ln>
                <a:solidFill>
                  <a:schemeClr val="tx1"/>
                </a:solidFill>
                <a:effectLst/>
                <a:latin typeface="Simplified Arabic" pitchFamily="18" charset="-78"/>
                <a:ea typeface="Calibri" pitchFamily="34" charset="0"/>
                <a:cs typeface="Simplified Arabic" pitchFamily="18" charset="-78"/>
              </a:rPr>
              <a:t> عن استفسارات المواطنين.</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1" eaLnBrk="0" fontAlgn="base" latinLnBrk="0" hangingPunct="0">
              <a:lnSpc>
                <a:spcPct val="100000"/>
              </a:lnSpc>
              <a:spcBef>
                <a:spcPct val="0"/>
              </a:spcBef>
              <a:spcAft>
                <a:spcPct val="0"/>
              </a:spcAft>
              <a:buClrTx/>
              <a:buSzTx/>
              <a:buFontTx/>
              <a:buChar char="•"/>
              <a:tabLst>
                <a:tab pos="587375" algn="l"/>
              </a:tabLst>
            </a:pPr>
            <a:r>
              <a:rPr kumimoji="0" lang="ar-SA" sz="2000" b="0" i="0" u="none" strike="noStrike" cap="none" normalizeH="0" baseline="0" dirty="0">
                <a:ln>
                  <a:noFill/>
                </a:ln>
                <a:solidFill>
                  <a:schemeClr val="tx1"/>
                </a:solidFill>
                <a:effectLst/>
                <a:latin typeface="Simplified Arabic" pitchFamily="18" charset="-78"/>
                <a:ea typeface="Calibri" pitchFamily="34" charset="0"/>
                <a:cs typeface="Simplified Arabic" pitchFamily="18" charset="-78"/>
              </a:rPr>
              <a:t>بقوم الحارس بمتابعة الحدائق </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1" eaLnBrk="0" fontAlgn="base" latinLnBrk="0" hangingPunct="0">
              <a:lnSpc>
                <a:spcPct val="100000"/>
              </a:lnSpc>
              <a:spcBef>
                <a:spcPct val="0"/>
              </a:spcBef>
              <a:spcAft>
                <a:spcPct val="0"/>
              </a:spcAft>
              <a:buClrTx/>
              <a:buSzTx/>
              <a:buFontTx/>
              <a:buChar char="•"/>
              <a:tabLst>
                <a:tab pos="587375" algn="l"/>
              </a:tabLst>
            </a:pPr>
            <a:r>
              <a:rPr kumimoji="0" lang="ar-SA" sz="2000" b="0" i="0" u="none" strike="noStrike" cap="none" normalizeH="0" baseline="0" dirty="0">
                <a:ln>
                  <a:noFill/>
                </a:ln>
                <a:solidFill>
                  <a:schemeClr val="tx1"/>
                </a:solidFill>
                <a:effectLst/>
                <a:latin typeface="Simplified Arabic" pitchFamily="18" charset="-78"/>
                <a:ea typeface="Calibri" pitchFamily="34" charset="0"/>
                <a:cs typeface="Simplified Arabic" pitchFamily="18" charset="-78"/>
              </a:rPr>
              <a:t>مساعدة المرضى </a:t>
            </a:r>
            <a:r>
              <a:rPr kumimoji="0" lang="ar-SA" sz="2000" b="0" i="0" u="none" strike="noStrike" cap="none" normalizeH="0" baseline="0" dirty="0" err="1">
                <a:ln>
                  <a:noFill/>
                </a:ln>
                <a:solidFill>
                  <a:schemeClr val="tx1"/>
                </a:solidFill>
                <a:effectLst/>
                <a:latin typeface="Simplified Arabic" pitchFamily="18" charset="-78"/>
                <a:ea typeface="Calibri" pitchFamily="34" charset="0"/>
                <a:cs typeface="Simplified Arabic" pitchFamily="18" charset="-78"/>
              </a:rPr>
              <a:t>او</a:t>
            </a:r>
            <a:r>
              <a:rPr kumimoji="0" lang="ar-SA" sz="2000" b="0" i="0" u="none" strike="noStrike" cap="none" normalizeH="0" baseline="0" dirty="0">
                <a:ln>
                  <a:noFill/>
                </a:ln>
                <a:solidFill>
                  <a:schemeClr val="tx1"/>
                </a:solidFill>
                <a:effectLst/>
                <a:latin typeface="Simplified Arabic" pitchFamily="18" charset="-78"/>
                <a:ea typeface="Calibri" pitchFamily="34" charset="0"/>
                <a:cs typeface="Simplified Arabic" pitchFamily="18" charset="-78"/>
              </a:rPr>
              <a:t> </a:t>
            </a:r>
            <a:r>
              <a:rPr kumimoji="0" lang="ar-SA" sz="2000" b="0" i="0" u="none" strike="noStrike" cap="none" normalizeH="0" baseline="0" dirty="0" err="1">
                <a:ln>
                  <a:noFill/>
                </a:ln>
                <a:solidFill>
                  <a:schemeClr val="tx1"/>
                </a:solidFill>
                <a:effectLst/>
                <a:latin typeface="Simplified Arabic" pitchFamily="18" charset="-78"/>
                <a:ea typeface="Calibri" pitchFamily="34" charset="0"/>
                <a:cs typeface="Simplified Arabic" pitchFamily="18" charset="-78"/>
              </a:rPr>
              <a:t>الايعاز</a:t>
            </a:r>
            <a:r>
              <a:rPr kumimoji="0" lang="ar-SA" sz="2000" b="0" i="0" u="none" strike="noStrike" cap="none" normalizeH="0" baseline="0" dirty="0">
                <a:ln>
                  <a:noFill/>
                </a:ln>
                <a:solidFill>
                  <a:schemeClr val="tx1"/>
                </a:solidFill>
                <a:effectLst/>
                <a:latin typeface="Simplified Arabic" pitchFamily="18" charset="-78"/>
                <a:ea typeface="Calibri" pitchFamily="34" charset="0"/>
                <a:cs typeface="Simplified Arabic" pitchFamily="18" charset="-78"/>
              </a:rPr>
              <a:t> </a:t>
            </a:r>
            <a:r>
              <a:rPr kumimoji="0" lang="ar-SA" sz="2000" b="0" i="0" u="none" strike="noStrike" cap="none" normalizeH="0" baseline="0" dirty="0" err="1">
                <a:ln>
                  <a:noFill/>
                </a:ln>
                <a:solidFill>
                  <a:schemeClr val="tx1"/>
                </a:solidFill>
                <a:effectLst/>
                <a:latin typeface="Simplified Arabic" pitchFamily="18" charset="-78"/>
                <a:ea typeface="Calibri" pitchFamily="34" charset="0"/>
                <a:cs typeface="Simplified Arabic" pitchFamily="18" charset="-78"/>
              </a:rPr>
              <a:t>الى</a:t>
            </a:r>
            <a:r>
              <a:rPr kumimoji="0" lang="ar-SA" sz="2000" b="0" i="0" u="none" strike="noStrike" cap="none" normalizeH="0" baseline="0" dirty="0">
                <a:ln>
                  <a:noFill/>
                </a:ln>
                <a:solidFill>
                  <a:schemeClr val="tx1"/>
                </a:solidFill>
                <a:effectLst/>
                <a:latin typeface="Simplified Arabic" pitchFamily="18" charset="-78"/>
                <a:ea typeface="Calibri" pitchFamily="34" charset="0"/>
                <a:cs typeface="Simplified Arabic" pitchFamily="18" charset="-78"/>
              </a:rPr>
              <a:t> فرقة النقل بالمساعدة.</a:t>
            </a:r>
            <a:endParaRPr kumimoji="0" lang="ar-SA" sz="20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89" name="Rectangle 1"/>
          <p:cNvSpPr>
            <a:spLocks noChangeArrowheads="1"/>
          </p:cNvSpPr>
          <p:nvPr/>
        </p:nvSpPr>
        <p:spPr bwMode="auto">
          <a:xfrm>
            <a:off x="285720" y="150141"/>
            <a:ext cx="8501058" cy="64922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pPr>
            <a:r>
              <a:rPr kumimoji="0" lang="ar-SA" sz="2000" b="1" i="0" u="none" strike="noStrike" cap="none" normalizeH="0" baseline="0" dirty="0">
                <a:ln>
                  <a:noFill/>
                </a:ln>
                <a:solidFill>
                  <a:schemeClr val="accent1"/>
                </a:solidFill>
                <a:effectLst/>
                <a:latin typeface="Simplified Arabic" pitchFamily="18" charset="-78"/>
                <a:ea typeface="Times New Roman" pitchFamily="18" charset="0"/>
                <a:cs typeface="Simplified Arabic" pitchFamily="18" charset="-78"/>
              </a:rPr>
              <a:t>3- النقل والحركة</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سيارات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الاسعاف</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سيارات النقل- رافعات- كراسي المرضى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المتجحركة</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العربات المتحركة لنقل المرضى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والادوية</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مع توفر كافة المستلزمات الفردية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لانقاذ</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المرضى.</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pPr>
            <a:r>
              <a:rPr kumimoji="0" lang="ar-SA" sz="2000" b="1" i="0" u="none" strike="noStrike" cap="none" normalizeH="0" baseline="0" dirty="0">
                <a:ln>
                  <a:noFill/>
                </a:ln>
                <a:solidFill>
                  <a:schemeClr val="accent1"/>
                </a:solidFill>
                <a:effectLst/>
                <a:latin typeface="Simplified Arabic" pitchFamily="18" charset="-78"/>
                <a:ea typeface="Times New Roman" pitchFamily="18" charset="0"/>
                <a:cs typeface="Simplified Arabic" pitchFamily="18" charset="-78"/>
              </a:rPr>
              <a:t>شعبة الشؤون المالية:</a:t>
            </a:r>
            <a:endParaRPr kumimoji="0" lang="en-US" sz="2000" b="1" i="0" u="none" strike="noStrike" cap="none" normalizeH="0" baseline="0" dirty="0">
              <a:ln>
                <a:noFill/>
              </a:ln>
              <a:solidFill>
                <a:schemeClr val="accent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pP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تعتبر هذه الشعبة في المهام الحساسة في مجال العمل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الاداري</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وخاصة بعد </a:t>
            </a:r>
            <a:r>
              <a:rPr kumimoji="0" lang="ar-SA" sz="20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ان</a:t>
            </a:r>
            <a:r>
              <a:rPr kumimoji="0" lang="ar-SA" sz="20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قامت المستشفيات بتطبيق نظام التحويل الذاتي والذي يعتمد على تحفيز العاملين وعلى مختلف الاختصاصات وتحوي على الوحدات التالية:</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pPr>
            <a:r>
              <a:rPr kumimoji="0" lang="ar-SA" sz="2000" b="0" i="0" u="none" strike="noStrike" cap="none" normalizeH="0" baseline="0" dirty="0">
                <a:ln>
                  <a:noFill/>
                </a:ln>
                <a:solidFill>
                  <a:schemeClr val="tx1"/>
                </a:solidFill>
                <a:effectLst/>
                <a:latin typeface="Simplified Arabic" pitchFamily="18" charset="-78"/>
                <a:ea typeface="Calibri" pitchFamily="34" charset="0"/>
                <a:cs typeface="Simplified Arabic" pitchFamily="18" charset="-78"/>
              </a:rPr>
              <a:t>وحدة الرواتب </a:t>
            </a:r>
            <a:r>
              <a:rPr kumimoji="0" lang="ar-SA" sz="2000" b="0" i="0" u="none" strike="noStrike" cap="none" normalizeH="0" baseline="0" dirty="0" err="1">
                <a:ln>
                  <a:noFill/>
                </a:ln>
                <a:solidFill>
                  <a:schemeClr val="tx1"/>
                </a:solidFill>
                <a:effectLst/>
                <a:latin typeface="Simplified Arabic" pitchFamily="18" charset="-78"/>
                <a:ea typeface="Calibri" pitchFamily="34" charset="0"/>
                <a:cs typeface="Simplified Arabic" pitchFamily="18" charset="-78"/>
              </a:rPr>
              <a:t>والاجور</a:t>
            </a:r>
            <a:r>
              <a:rPr kumimoji="0" lang="ar-SA" sz="2000" b="0" i="0" u="none" strike="noStrike" cap="none" normalizeH="0" baseline="0" dirty="0">
                <a:ln>
                  <a:noFill/>
                </a:ln>
                <a:solidFill>
                  <a:schemeClr val="tx1"/>
                </a:solidFill>
                <a:effectLst/>
                <a:latin typeface="Simplified Arabic" pitchFamily="18" charset="-78"/>
                <a:ea typeface="Calibri" pitchFamily="34" charset="0"/>
                <a:cs typeface="Simplified Arabic" pitchFamily="18" charset="-78"/>
              </a:rPr>
              <a:t>.</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pPr>
            <a:r>
              <a:rPr kumimoji="0" lang="ar-SA" sz="2000" b="0" i="0" u="none" strike="noStrike" cap="none" normalizeH="0" baseline="0" dirty="0">
                <a:ln>
                  <a:noFill/>
                </a:ln>
                <a:solidFill>
                  <a:schemeClr val="tx1"/>
                </a:solidFill>
                <a:effectLst/>
                <a:latin typeface="Simplified Arabic" pitchFamily="18" charset="-78"/>
                <a:ea typeface="Calibri" pitchFamily="34" charset="0"/>
                <a:cs typeface="Simplified Arabic" pitchFamily="18" charset="-78"/>
              </a:rPr>
              <a:t>وحدة التمويل الذاتي.</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pPr>
            <a:r>
              <a:rPr kumimoji="0" lang="ar-SA" sz="2000" b="0" i="0" u="none" strike="noStrike" cap="none" normalizeH="0" baseline="0" dirty="0">
                <a:ln>
                  <a:noFill/>
                </a:ln>
                <a:solidFill>
                  <a:schemeClr val="tx1"/>
                </a:solidFill>
                <a:effectLst/>
                <a:latin typeface="Simplified Arabic" pitchFamily="18" charset="-78"/>
                <a:ea typeface="Calibri" pitchFamily="34" charset="0"/>
                <a:cs typeface="Simplified Arabic" pitchFamily="18" charset="-78"/>
              </a:rPr>
              <a:t>وحدة </a:t>
            </a:r>
            <a:r>
              <a:rPr kumimoji="0" lang="ar-SA" sz="2000" b="0" i="0" u="none" strike="noStrike" cap="none" normalizeH="0" baseline="0" dirty="0" err="1">
                <a:ln>
                  <a:noFill/>
                </a:ln>
                <a:solidFill>
                  <a:schemeClr val="tx1"/>
                </a:solidFill>
                <a:effectLst/>
                <a:latin typeface="Simplified Arabic" pitchFamily="18" charset="-78"/>
                <a:ea typeface="Calibri" pitchFamily="34" charset="0"/>
                <a:cs typeface="Simplified Arabic" pitchFamily="18" charset="-78"/>
              </a:rPr>
              <a:t>اعداد</a:t>
            </a:r>
            <a:r>
              <a:rPr kumimoji="0" lang="ar-SA" sz="2000" b="0" i="0" u="none" strike="noStrike" cap="none" normalizeH="0" baseline="0" dirty="0">
                <a:ln>
                  <a:noFill/>
                </a:ln>
                <a:solidFill>
                  <a:schemeClr val="tx1"/>
                </a:solidFill>
                <a:effectLst/>
                <a:latin typeface="Simplified Arabic" pitchFamily="18" charset="-78"/>
                <a:ea typeface="Calibri" pitchFamily="34" charset="0"/>
                <a:cs typeface="Simplified Arabic" pitchFamily="18" charset="-78"/>
              </a:rPr>
              <a:t> الميزانية.</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pPr>
            <a:r>
              <a:rPr kumimoji="0" lang="ar-SA" sz="2000" b="0" i="0" u="none" strike="noStrike" cap="none" normalizeH="0" baseline="0" dirty="0">
                <a:ln>
                  <a:noFill/>
                </a:ln>
                <a:solidFill>
                  <a:schemeClr val="tx1"/>
                </a:solidFill>
                <a:effectLst/>
                <a:latin typeface="Simplified Arabic" pitchFamily="18" charset="-78"/>
                <a:ea typeface="Calibri" pitchFamily="34" charset="0"/>
                <a:cs typeface="Simplified Arabic" pitchFamily="18" charset="-78"/>
              </a:rPr>
              <a:t>وحدة حسابات الكلفة.</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pPr>
            <a:r>
              <a:rPr kumimoji="0" lang="ar-SA" sz="2000" b="0" i="0" u="none" strike="noStrike" cap="none" normalizeH="0" baseline="0" dirty="0">
                <a:ln>
                  <a:noFill/>
                </a:ln>
                <a:solidFill>
                  <a:schemeClr val="tx1"/>
                </a:solidFill>
                <a:effectLst/>
                <a:latin typeface="Simplified Arabic" pitchFamily="18" charset="-78"/>
                <a:ea typeface="Calibri" pitchFamily="34" charset="0"/>
                <a:cs typeface="Simplified Arabic" pitchFamily="18" charset="-78"/>
              </a:rPr>
              <a:t>وحدة حسابات المخازن.</a:t>
            </a:r>
          </a:p>
          <a:p>
            <a:r>
              <a:rPr lang="ar-SA" sz="2000" b="1" dirty="0">
                <a:solidFill>
                  <a:schemeClr val="accent1"/>
                </a:solidFill>
              </a:rPr>
              <a:t>نشاطات الوحدات المالية:</a:t>
            </a:r>
            <a:endParaRPr lang="en-US" sz="2000" b="1" dirty="0">
              <a:solidFill>
                <a:schemeClr val="accent1"/>
              </a:solidFill>
            </a:endParaRPr>
          </a:p>
          <a:p>
            <a:pPr lvl="0"/>
            <a:r>
              <a:rPr lang="ar-SA" sz="2000" dirty="0"/>
              <a:t>جباية المبالغ الخاصة بالمراجعين والمرضى.</a:t>
            </a:r>
            <a:endParaRPr lang="en-US" sz="2000" dirty="0"/>
          </a:p>
          <a:p>
            <a:pPr lvl="0"/>
            <a:r>
              <a:rPr lang="ar-SA" sz="2000" dirty="0"/>
              <a:t>تنظيم قوائم الرواتب.</a:t>
            </a:r>
            <a:endParaRPr lang="en-US" sz="2000" dirty="0"/>
          </a:p>
          <a:p>
            <a:pPr lvl="0"/>
            <a:r>
              <a:rPr lang="ar-SA" sz="2000" dirty="0" err="1"/>
              <a:t>اعداد</a:t>
            </a:r>
            <a:r>
              <a:rPr lang="ar-SA" sz="2000" dirty="0"/>
              <a:t> الموازنات التقديرية.</a:t>
            </a:r>
            <a:endParaRPr lang="en-US" sz="2000" dirty="0"/>
          </a:p>
          <a:p>
            <a:pPr lvl="0"/>
            <a:r>
              <a:rPr lang="ar-SA" sz="2000" dirty="0"/>
              <a:t>احتساب </a:t>
            </a:r>
            <a:r>
              <a:rPr lang="ar-SA" sz="2000" dirty="0" err="1"/>
              <a:t>الايرادات</a:t>
            </a:r>
            <a:r>
              <a:rPr lang="ar-SA" sz="2000" dirty="0"/>
              <a:t>.</a:t>
            </a:r>
            <a:endParaRPr lang="en-US" sz="2000" dirty="0"/>
          </a:p>
          <a:p>
            <a:pPr lvl="0"/>
            <a:r>
              <a:rPr lang="ar-SA" sz="2000" dirty="0"/>
              <a:t>تقييم المخزون.</a:t>
            </a:r>
            <a:endParaRPr lang="en-US" sz="2000" dirty="0"/>
          </a:p>
          <a:p>
            <a:pPr lvl="0"/>
            <a:r>
              <a:rPr lang="ar-SA" sz="2000" dirty="0"/>
              <a:t>تنظيم وتدقيق وصرف المبالغ المترتبة على قيام </a:t>
            </a:r>
            <a:r>
              <a:rPr lang="ar-SA" sz="2000" dirty="0" err="1"/>
              <a:t>الاعمال</a:t>
            </a:r>
            <a:r>
              <a:rPr lang="ar-SA" sz="2000" dirty="0"/>
              <a:t>.</a:t>
            </a:r>
            <a:endParaRPr lang="en-US" sz="2000" dirty="0"/>
          </a:p>
          <a:p>
            <a:pPr lvl="0"/>
            <a:r>
              <a:rPr lang="ar-SA" sz="2000" dirty="0"/>
              <a:t>تنظيم </a:t>
            </a:r>
            <a:r>
              <a:rPr lang="ar-SA" sz="2000" dirty="0" err="1"/>
              <a:t>العطاءات</a:t>
            </a:r>
            <a:r>
              <a:rPr lang="ar-SA" sz="2000" dirty="0"/>
              <a:t> الخاصة.</a:t>
            </a:r>
            <a:endParaRPr lang="en-US" sz="2000" dirty="0"/>
          </a:p>
          <a:p>
            <a:pPr lvl="0"/>
            <a:r>
              <a:rPr lang="ar-SA" sz="2000" dirty="0"/>
              <a:t>التنسيق مع الجهات الرقابية والمالية.</a:t>
            </a:r>
            <a:endParaRPr lang="en-US" sz="2000" dirty="0"/>
          </a:p>
          <a:p>
            <a:pPr marL="0" marR="0" lvl="0" indent="0" algn="justLow" defTabSz="914400" rtl="1" eaLnBrk="0" fontAlgn="base" latinLnBrk="0" hangingPunct="0">
              <a:lnSpc>
                <a:spcPct val="100000"/>
              </a:lnSpc>
              <a:spcBef>
                <a:spcPct val="0"/>
              </a:spcBef>
              <a:spcAft>
                <a:spcPct val="0"/>
              </a:spcAft>
              <a:buClrTx/>
              <a:buSzTx/>
            </a:pPr>
            <a:endParaRPr kumimoji="0" lang="ar-SA" sz="20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90" name="Rectangle 1"/>
          <p:cNvSpPr>
            <a:spLocks noChangeArrowheads="1"/>
          </p:cNvSpPr>
          <p:nvPr/>
        </p:nvSpPr>
        <p:spPr bwMode="auto">
          <a:xfrm>
            <a:off x="214282" y="58521"/>
            <a:ext cx="8643934" cy="595884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pPr>
            <a:r>
              <a:rPr kumimoji="0" lang="ar-SA" sz="2800" b="1" i="0" u="none" strike="noStrike" cap="none" normalizeH="0" baseline="0" dirty="0">
                <a:ln>
                  <a:noFill/>
                </a:ln>
                <a:solidFill>
                  <a:schemeClr val="accent1"/>
                </a:solidFill>
                <a:effectLst/>
                <a:latin typeface="Simplified Arabic" pitchFamily="18" charset="-78"/>
                <a:ea typeface="Times New Roman" pitchFamily="18" charset="0"/>
                <a:cs typeface="Simplified Arabic" pitchFamily="18" charset="-78"/>
              </a:rPr>
              <a:t>قسم </a:t>
            </a:r>
            <a:r>
              <a:rPr kumimoji="0" lang="ar-SA" sz="2800" b="1" i="0" u="none" strike="noStrike" cap="none" normalizeH="0" baseline="0" dirty="0" err="1">
                <a:ln>
                  <a:noFill/>
                </a:ln>
                <a:solidFill>
                  <a:schemeClr val="accent1"/>
                </a:solidFill>
                <a:effectLst/>
                <a:latin typeface="Simplified Arabic" pitchFamily="18" charset="-78"/>
                <a:ea typeface="Times New Roman" pitchFamily="18" charset="0"/>
                <a:cs typeface="Simplified Arabic" pitchFamily="18" charset="-78"/>
              </a:rPr>
              <a:t>ادارة</a:t>
            </a:r>
            <a:r>
              <a:rPr kumimoji="0" lang="ar-SA" sz="2800" b="1" i="0" u="none" strike="noStrike" cap="none" normalizeH="0" baseline="0" dirty="0">
                <a:ln>
                  <a:noFill/>
                </a:ln>
                <a:solidFill>
                  <a:schemeClr val="accent1"/>
                </a:solidFill>
                <a:effectLst/>
                <a:latin typeface="Simplified Arabic" pitchFamily="18" charset="-78"/>
                <a:ea typeface="Times New Roman" pitchFamily="18" charset="0"/>
                <a:cs typeface="Simplified Arabic" pitchFamily="18" charset="-78"/>
              </a:rPr>
              <a:t> موارد المشتريات والمخازن.</a:t>
            </a:r>
            <a:endParaRPr kumimoji="0" lang="en-US" sz="2800" b="0" i="0" u="none" strike="noStrike" cap="none" normalizeH="0" baseline="0" dirty="0">
              <a:ln>
                <a:noFill/>
              </a:ln>
              <a:solidFill>
                <a:schemeClr val="accent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pP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ازدادت الحاجة لوجود قسم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ادارة</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المواد في المؤسسات الصحية كنتيجة لتغيير العمل في  المستشفى وذلك لان المؤسسات الصحية لا تعتبر في الوقت الحاضر لاستقبال المرضى والعلاج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لانها</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اصبحت</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مؤسسة لنظام مفتوح، لتوعية والتدريب والتعليم والوقاية الصحية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والارشاد</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الخ لذلك ازدادت متطلبات يجب توفيرها وكذلك هناك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اسباب</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كثيرة للاهتمام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بادارة</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المواد وهي:</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pPr>
            <a:r>
              <a:rPr kumimoji="0" lang="ar-SA" sz="2800" b="0" i="0" u="none" strike="noStrike" cap="none" normalizeH="0" baseline="0" dirty="0">
                <a:ln>
                  <a:noFill/>
                </a:ln>
                <a:solidFill>
                  <a:schemeClr val="tx1"/>
                </a:solidFill>
                <a:effectLst/>
                <a:latin typeface="Simplified Arabic" pitchFamily="18" charset="-78"/>
                <a:ea typeface="Calibri" pitchFamily="34" charset="0"/>
                <a:cs typeface="Simplified Arabic" pitchFamily="18" charset="-78"/>
              </a:rPr>
              <a:t>المواد التي يحتاجها المريض لا تخضع لاعتبارات الرغبة ولكن لاعتبارات التشخيص والعلاج لذلك يحددها الطبيب.</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pPr>
            <a:r>
              <a:rPr kumimoji="0" lang="ar-SA" sz="2800" b="0" i="0" u="none" strike="noStrike" cap="none" normalizeH="0" baseline="0" dirty="0">
                <a:ln>
                  <a:noFill/>
                </a:ln>
                <a:solidFill>
                  <a:schemeClr val="tx1"/>
                </a:solidFill>
                <a:effectLst/>
                <a:latin typeface="Simplified Arabic" pitchFamily="18" charset="-78"/>
                <a:ea typeface="Calibri" pitchFamily="34" charset="0"/>
                <a:cs typeface="Simplified Arabic" pitchFamily="18" charset="-78"/>
              </a:rPr>
              <a:t>القرار المستخدم من وصف المادة </a:t>
            </a:r>
            <a:r>
              <a:rPr kumimoji="0" lang="ar-SA" sz="2800" b="0" i="0" u="none" strike="noStrike" cap="none" normalizeH="0" baseline="0" dirty="0" err="1">
                <a:ln>
                  <a:noFill/>
                </a:ln>
                <a:solidFill>
                  <a:schemeClr val="tx1"/>
                </a:solidFill>
                <a:effectLst/>
                <a:latin typeface="Simplified Arabic" pitchFamily="18" charset="-78"/>
                <a:ea typeface="Calibri" pitchFamily="34" charset="0"/>
                <a:cs typeface="Simplified Arabic" pitchFamily="18" charset="-78"/>
              </a:rPr>
              <a:t>لاغراض</a:t>
            </a:r>
            <a:r>
              <a:rPr kumimoji="0" lang="ar-SA" sz="2800" b="0" i="0" u="none" strike="noStrike" cap="none" normalizeH="0" baseline="0" dirty="0">
                <a:ln>
                  <a:noFill/>
                </a:ln>
                <a:solidFill>
                  <a:schemeClr val="tx1"/>
                </a:solidFill>
                <a:effectLst/>
                <a:latin typeface="Simplified Arabic" pitchFamily="18" charset="-78"/>
                <a:ea typeface="Calibri" pitchFamily="34" charset="0"/>
                <a:cs typeface="Simplified Arabic" pitchFamily="18" charset="-78"/>
              </a:rPr>
              <a:t> العلاج وهو الطبيب وليس المريض ولذلك يتطلب </a:t>
            </a:r>
            <a:r>
              <a:rPr kumimoji="0" lang="ar-SA" sz="2800" b="0" i="0" u="none" strike="noStrike" cap="none" normalizeH="0" baseline="0" dirty="0" err="1">
                <a:ln>
                  <a:noFill/>
                </a:ln>
                <a:solidFill>
                  <a:schemeClr val="tx1"/>
                </a:solidFill>
                <a:effectLst/>
                <a:latin typeface="Simplified Arabic" pitchFamily="18" charset="-78"/>
                <a:ea typeface="Calibri" pitchFamily="34" charset="0"/>
                <a:cs typeface="Simplified Arabic" pitchFamily="18" charset="-78"/>
              </a:rPr>
              <a:t>اقامة</a:t>
            </a:r>
            <a:r>
              <a:rPr kumimoji="0" lang="ar-SA" sz="2800" b="0" i="0" u="none" strike="noStrike" cap="none" normalizeH="0" baseline="0" dirty="0">
                <a:ln>
                  <a:noFill/>
                </a:ln>
                <a:solidFill>
                  <a:schemeClr val="tx1"/>
                </a:solidFill>
                <a:effectLst/>
                <a:latin typeface="Simplified Arabic" pitchFamily="18" charset="-78"/>
                <a:ea typeface="Calibri" pitchFamily="34" charset="0"/>
                <a:cs typeface="Simplified Arabic" pitchFamily="18" charset="-78"/>
              </a:rPr>
              <a:t> علاقة الاتصال بين </a:t>
            </a:r>
            <a:r>
              <a:rPr kumimoji="0" lang="ar-SA" sz="2800" b="0" i="0" u="none" strike="noStrike" cap="none" normalizeH="0" baseline="0" dirty="0" err="1">
                <a:ln>
                  <a:noFill/>
                </a:ln>
                <a:solidFill>
                  <a:schemeClr val="tx1"/>
                </a:solidFill>
                <a:effectLst/>
                <a:latin typeface="Simplified Arabic" pitchFamily="18" charset="-78"/>
                <a:ea typeface="Calibri" pitchFamily="34" charset="0"/>
                <a:cs typeface="Simplified Arabic" pitchFamily="18" charset="-78"/>
              </a:rPr>
              <a:t>الاطباء</a:t>
            </a:r>
            <a:r>
              <a:rPr kumimoji="0" lang="ar-SA" sz="2800" b="0" i="0" u="none" strike="noStrike" cap="none" normalizeH="0" baseline="0" dirty="0">
                <a:ln>
                  <a:noFill/>
                </a:ln>
                <a:solidFill>
                  <a:schemeClr val="tx1"/>
                </a:solidFill>
                <a:effectLst/>
                <a:latin typeface="Simplified Arabic" pitchFamily="18" charset="-78"/>
                <a:ea typeface="Calibri" pitchFamily="34" charset="0"/>
                <a:cs typeface="Simplified Arabic" pitchFamily="18" charset="-78"/>
              </a:rPr>
              <a:t> </a:t>
            </a:r>
            <a:r>
              <a:rPr kumimoji="0" lang="ar-SA" sz="2800" b="0" i="0" u="none" strike="noStrike" cap="none" normalizeH="0" baseline="0" dirty="0" err="1">
                <a:ln>
                  <a:noFill/>
                </a:ln>
                <a:solidFill>
                  <a:schemeClr val="tx1"/>
                </a:solidFill>
                <a:effectLst/>
                <a:latin typeface="Simplified Arabic" pitchFamily="18" charset="-78"/>
                <a:ea typeface="Calibri" pitchFamily="34" charset="0"/>
                <a:cs typeface="Simplified Arabic" pitchFamily="18" charset="-78"/>
              </a:rPr>
              <a:t>وادارة</a:t>
            </a:r>
            <a:r>
              <a:rPr kumimoji="0" lang="ar-SA" sz="2800" b="0" i="0" u="none" strike="noStrike" cap="none" normalizeH="0" baseline="0" dirty="0">
                <a:ln>
                  <a:noFill/>
                </a:ln>
                <a:solidFill>
                  <a:schemeClr val="tx1"/>
                </a:solidFill>
                <a:effectLst/>
                <a:latin typeface="Simplified Arabic" pitchFamily="18" charset="-78"/>
                <a:ea typeface="Calibri" pitchFamily="34" charset="0"/>
                <a:cs typeface="Simplified Arabic" pitchFamily="18" charset="-78"/>
              </a:rPr>
              <a:t> المواد لتحديد المواصفات.</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pPr>
            <a:r>
              <a:rPr kumimoji="0" lang="ar-SA" sz="2800" b="0" i="0" u="none" strike="noStrike" cap="none" normalizeH="0" baseline="0" dirty="0">
                <a:ln>
                  <a:noFill/>
                </a:ln>
                <a:solidFill>
                  <a:schemeClr val="tx1"/>
                </a:solidFill>
                <a:effectLst/>
                <a:latin typeface="Simplified Arabic" pitchFamily="18" charset="-78"/>
                <a:ea typeface="Calibri" pitchFamily="34" charset="0"/>
                <a:cs typeface="Simplified Arabic" pitchFamily="18" charset="-78"/>
              </a:rPr>
              <a:t>ليس هناك معايير ثابتة لعلاج المرضى لذلك يجب توفير مواد لازمة حسب الحالات المحتملة.</a:t>
            </a:r>
            <a:endParaRPr kumimoji="0" lang="ar-SA" sz="2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91" name="Rectangle 1"/>
          <p:cNvSpPr>
            <a:spLocks noChangeArrowheads="1"/>
          </p:cNvSpPr>
          <p:nvPr/>
        </p:nvSpPr>
        <p:spPr bwMode="auto">
          <a:xfrm>
            <a:off x="214282" y="704564"/>
            <a:ext cx="8501122" cy="542543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eaLnBrk="1" fontAlgn="base" latinLnBrk="0" hangingPunct="1">
              <a:lnSpc>
                <a:spcPct val="100000"/>
              </a:lnSpc>
              <a:spcBef>
                <a:spcPct val="0"/>
              </a:spcBef>
              <a:spcAft>
                <a:spcPct val="0"/>
              </a:spcAft>
              <a:buClrTx/>
              <a:buSzTx/>
              <a:buFontTx/>
              <a:buNone/>
            </a:pPr>
            <a:r>
              <a:rPr kumimoji="0" lang="ar-SA" sz="2400" b="1" i="0" u="none" strike="noStrike" cap="none" normalizeH="0" baseline="0" dirty="0">
                <a:ln>
                  <a:noFill/>
                </a:ln>
                <a:solidFill>
                  <a:schemeClr val="accent1"/>
                </a:solidFill>
                <a:effectLst/>
                <a:latin typeface="Simplified Arabic" pitchFamily="18" charset="-78"/>
                <a:ea typeface="Times New Roman" pitchFamily="18" charset="0"/>
                <a:cs typeface="Simplified Arabic" pitchFamily="18" charset="-78"/>
              </a:rPr>
              <a:t>تعريف </a:t>
            </a:r>
            <a:r>
              <a:rPr kumimoji="0" lang="ar-SA" sz="2400" b="1" i="0" u="none" strike="noStrike" cap="none" normalizeH="0" baseline="0" dirty="0" err="1">
                <a:ln>
                  <a:noFill/>
                </a:ln>
                <a:solidFill>
                  <a:schemeClr val="accent1"/>
                </a:solidFill>
                <a:effectLst/>
                <a:latin typeface="Simplified Arabic" pitchFamily="18" charset="-78"/>
                <a:ea typeface="Times New Roman" pitchFamily="18" charset="0"/>
                <a:cs typeface="Simplified Arabic" pitchFamily="18" charset="-78"/>
              </a:rPr>
              <a:t>ادارة</a:t>
            </a:r>
            <a:r>
              <a:rPr kumimoji="0" lang="ar-SA" sz="2400" b="1" i="0" u="none" strike="noStrike" cap="none" normalizeH="0" baseline="0" dirty="0">
                <a:ln>
                  <a:noFill/>
                </a:ln>
                <a:solidFill>
                  <a:schemeClr val="accent1"/>
                </a:solidFill>
                <a:effectLst/>
                <a:latin typeface="Simplified Arabic" pitchFamily="18" charset="-78"/>
                <a:ea typeface="Times New Roman" pitchFamily="18" charset="0"/>
                <a:cs typeface="Simplified Arabic" pitchFamily="18" charset="-78"/>
              </a:rPr>
              <a:t> المواد:</a:t>
            </a:r>
            <a:endParaRPr kumimoji="0" lang="en-US" sz="2400" b="1" i="0" u="none" strike="noStrike" cap="none" normalizeH="0" baseline="0" dirty="0">
              <a:ln>
                <a:noFill/>
              </a:ln>
              <a:solidFill>
                <a:schemeClr val="accent1"/>
              </a:solidFill>
              <a:effectLst/>
              <a:latin typeface="Arial" pitchFamily="34" charset="0"/>
              <a:cs typeface="Arial" pitchFamily="34" charset="0"/>
            </a:endParaRPr>
          </a:p>
          <a:p>
            <a:pPr marL="0" marR="0" lvl="0" indent="0" algn="just" defTabSz="914400" eaLnBrk="0" fontAlgn="base" latinLnBrk="0" hangingPunct="0">
              <a:lnSpc>
                <a:spcPct val="100000"/>
              </a:lnSpc>
              <a:spcBef>
                <a:spcPct val="0"/>
              </a:spcBef>
              <a:spcAft>
                <a:spcPct val="0"/>
              </a:spcAft>
              <a:buClrTx/>
              <a:buSzTx/>
              <a:buFontTx/>
              <a:buNone/>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(هو ذلك النظام المتكامل من الوظائف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والاقسام</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المسؤولة</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عن توفير المواد من نقطة التجهيز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الى</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نقطة الاستعمال).</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eaLnBrk="0" fontAlgn="base" latinLnBrk="0" hangingPunct="0">
              <a:lnSpc>
                <a:spcPct val="100000"/>
              </a:lnSpc>
              <a:spcBef>
                <a:spcPct val="0"/>
              </a:spcBef>
              <a:spcAft>
                <a:spcPct val="0"/>
              </a:spcAft>
              <a:buClrTx/>
              <a:buSzTx/>
              <a:buFontTx/>
              <a:buNone/>
            </a:pP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او</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(تلك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الادارة</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التي تهتم بتوفير احتياجات المستشفى من المواد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والاشراف</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على تدفقها من مصادرها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الى</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المستشفى وعبر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اقسامها</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المختلفة والسيطرة عليها من خلال المطابقة بين حاجات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الاقسام</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والمرضى والمراجعين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للموادواستلامها</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eaLnBrk="0" fontAlgn="base" latinLnBrk="0" hangingPunct="0">
              <a:lnSpc>
                <a:spcPct val="100000"/>
              </a:lnSpc>
              <a:spcBef>
                <a:spcPct val="0"/>
              </a:spcBef>
              <a:spcAft>
                <a:spcPct val="0"/>
              </a:spcAft>
              <a:buClrTx/>
              <a:buSzTx/>
              <a:buFontTx/>
              <a:buNone/>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من هذه التعريفات يمكن تحديد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اهداف</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ادارة</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المواد:</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eaLnBrk="0" fontAlgn="base" latinLnBrk="0" hangingPunct="0">
              <a:lnSpc>
                <a:spcPct val="100000"/>
              </a:lnSpc>
              <a:spcBef>
                <a:spcPct val="0"/>
              </a:spcBef>
              <a:spcAft>
                <a:spcPct val="0"/>
              </a:spcAft>
              <a:buClrTx/>
              <a:buSzTx/>
              <a:buFontTx/>
              <a:buChar char="•"/>
            </a:pPr>
            <a:r>
              <a:rPr kumimoji="0" lang="ar-SA" sz="2400" b="0" i="0" u="none" strike="noStrike" cap="none" normalizeH="0" baseline="0" dirty="0">
                <a:ln>
                  <a:noFill/>
                </a:ln>
                <a:solidFill>
                  <a:schemeClr val="tx1"/>
                </a:solidFill>
                <a:effectLst/>
                <a:latin typeface="Simplified Arabic" pitchFamily="18" charset="-78"/>
                <a:ea typeface="Calibri" pitchFamily="34" charset="0"/>
                <a:cs typeface="Simplified Arabic" pitchFamily="18" charset="-78"/>
              </a:rPr>
              <a:t>المحافظة على استمرار العمل في المستشفى من خلال توفير المواد.</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eaLnBrk="0" fontAlgn="base" latinLnBrk="0" hangingPunct="0">
              <a:lnSpc>
                <a:spcPct val="100000"/>
              </a:lnSpc>
              <a:spcBef>
                <a:spcPct val="0"/>
              </a:spcBef>
              <a:spcAft>
                <a:spcPct val="0"/>
              </a:spcAft>
              <a:buClrTx/>
              <a:buSzTx/>
              <a:buFontTx/>
              <a:buChar char="•"/>
            </a:pPr>
            <a:r>
              <a:rPr kumimoji="0" lang="ar-SA" sz="2400" b="0" i="0" u="none" strike="noStrike" cap="none" normalizeH="0" baseline="0" dirty="0">
                <a:ln>
                  <a:noFill/>
                </a:ln>
                <a:solidFill>
                  <a:schemeClr val="tx1"/>
                </a:solidFill>
                <a:effectLst/>
                <a:latin typeface="Simplified Arabic" pitchFamily="18" charset="-78"/>
                <a:ea typeface="Calibri" pitchFamily="34" charset="0"/>
                <a:cs typeface="Simplified Arabic" pitchFamily="18" charset="-78"/>
              </a:rPr>
              <a:t>اعتماد </a:t>
            </a:r>
            <a:r>
              <a:rPr kumimoji="0" lang="ar-SA" sz="2400" b="0" i="0" u="none" strike="noStrike" cap="none" normalizeH="0" baseline="0" dirty="0" err="1">
                <a:ln>
                  <a:noFill/>
                </a:ln>
                <a:solidFill>
                  <a:schemeClr val="tx1"/>
                </a:solidFill>
                <a:effectLst/>
                <a:latin typeface="Simplified Arabic" pitchFamily="18" charset="-78"/>
                <a:ea typeface="Calibri" pitchFamily="34" charset="0"/>
                <a:cs typeface="Simplified Arabic" pitchFamily="18" charset="-78"/>
              </a:rPr>
              <a:t>اساليب</a:t>
            </a:r>
            <a:r>
              <a:rPr kumimoji="0" lang="ar-SA" sz="2400" b="0" i="0" u="none" strike="noStrike" cap="none" normalizeH="0" baseline="0" dirty="0">
                <a:ln>
                  <a:noFill/>
                </a:ln>
                <a:solidFill>
                  <a:schemeClr val="tx1"/>
                </a:solidFill>
                <a:effectLst/>
                <a:latin typeface="Simplified Arabic" pitchFamily="18" charset="-78"/>
                <a:ea typeface="Calibri" pitchFamily="34" charset="0"/>
                <a:cs typeface="Simplified Arabic" pitchFamily="18" charset="-78"/>
              </a:rPr>
              <a:t> الرقابة على المخزون من مواد طبية وغير طبية.</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eaLnBrk="0" fontAlgn="base" latinLnBrk="0" hangingPunct="0">
              <a:lnSpc>
                <a:spcPct val="100000"/>
              </a:lnSpc>
              <a:spcBef>
                <a:spcPct val="0"/>
              </a:spcBef>
              <a:spcAft>
                <a:spcPct val="0"/>
              </a:spcAft>
              <a:buClrTx/>
              <a:buSzTx/>
              <a:buFontTx/>
              <a:buChar char="•"/>
            </a:pPr>
            <a:r>
              <a:rPr kumimoji="0" lang="ar-SA" sz="2400" b="0" i="0" u="none" strike="noStrike" cap="none" normalizeH="0" baseline="0" dirty="0">
                <a:ln>
                  <a:noFill/>
                </a:ln>
                <a:solidFill>
                  <a:schemeClr val="tx1"/>
                </a:solidFill>
                <a:effectLst/>
                <a:latin typeface="Simplified Arabic" pitchFamily="18" charset="-78"/>
                <a:ea typeface="Calibri" pitchFamily="34" charset="0"/>
                <a:cs typeface="Simplified Arabic" pitchFamily="18" charset="-78"/>
              </a:rPr>
              <a:t>الاقتصاد في استعمال المواد الطبية، حسب الحاجة، وعدم الامتناع عن التنفيذ بحجة النفاذ.</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eaLnBrk="0" fontAlgn="base" latinLnBrk="0" hangingPunct="0">
              <a:lnSpc>
                <a:spcPct val="100000"/>
              </a:lnSpc>
              <a:spcBef>
                <a:spcPct val="0"/>
              </a:spcBef>
              <a:spcAft>
                <a:spcPct val="0"/>
              </a:spcAft>
              <a:buClrTx/>
              <a:buSzTx/>
              <a:buFontTx/>
              <a:buChar char="•"/>
            </a:pPr>
            <a:r>
              <a:rPr kumimoji="0" lang="ar-SA" sz="2400" b="0" i="0" u="none" strike="noStrike" cap="none" normalizeH="0" baseline="0" dirty="0">
                <a:ln>
                  <a:noFill/>
                </a:ln>
                <a:solidFill>
                  <a:schemeClr val="tx1"/>
                </a:solidFill>
                <a:effectLst/>
                <a:latin typeface="Simplified Arabic" pitchFamily="18" charset="-78"/>
                <a:ea typeface="Calibri" pitchFamily="34" charset="0"/>
                <a:cs typeface="Simplified Arabic" pitchFamily="18" charset="-78"/>
              </a:rPr>
              <a:t>تحقيق علاقة طيبة مع مصادر التوريد الداخلية والخارجية.</a:t>
            </a:r>
            <a:endPar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endParaRPr>
          </a:p>
          <a:p>
            <a:pPr marL="0" marR="0" lvl="0" indent="0" algn="just" defTabSz="914400" eaLnBrk="0" fontAlgn="base" latinLnBrk="0" hangingPunct="0">
              <a:lnSpc>
                <a:spcPct val="100000"/>
              </a:lnSpc>
              <a:spcBef>
                <a:spcPct val="0"/>
              </a:spcBef>
              <a:spcAft>
                <a:spcPct val="0"/>
              </a:spcAft>
              <a:buClrTx/>
              <a:buSzTx/>
              <a:buFontTx/>
              <a:buNone/>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الارتقاء بصيغ التنسيق مع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الاقسام</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المختلفة في المستشفى لتحقيق صيغة الاستجابة السريعة لتلبية حاجاتهم.</a:t>
            </a:r>
            <a:r>
              <a:rPr kumimoji="0" lang="en-US" sz="2400" b="0" i="0" u="none" strike="noStrike" cap="none" normalizeH="0" baseline="0" dirty="0">
                <a:ln>
                  <a:noFill/>
                </a:ln>
                <a:solidFill>
                  <a:schemeClr val="tx1"/>
                </a:solidFill>
                <a:effectLst/>
                <a:latin typeface="Arial" pitchFamily="34" charset="0"/>
                <a:cs typeface="Arial" pitchFamily="34" charset="0"/>
              </a:rPr>
              <a:t> </a:t>
            </a:r>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92" name="Rectangle 1"/>
          <p:cNvSpPr>
            <a:spLocks noChangeArrowheads="1"/>
          </p:cNvSpPr>
          <p:nvPr/>
        </p:nvSpPr>
        <p:spPr bwMode="auto">
          <a:xfrm>
            <a:off x="500034" y="825610"/>
            <a:ext cx="8143868" cy="39522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pPr>
            <a:r>
              <a:rPr kumimoji="0" lang="ar-SA" sz="3200" b="0" i="0" u="none" strike="noStrike" cap="none" normalizeH="0" baseline="0">
                <a:ln>
                  <a:noFill/>
                </a:ln>
                <a:solidFill>
                  <a:schemeClr val="tx1"/>
                </a:solidFill>
                <a:effectLst/>
                <a:latin typeface="Simplified Arabic" pitchFamily="18" charset="-78"/>
                <a:ea typeface="Times New Roman" pitchFamily="18" charset="0"/>
                <a:cs typeface="Simplified Arabic" pitchFamily="18" charset="-78"/>
              </a:rPr>
              <a:t>ومن هنا تبرز اهمية ادارة المواد لاجراء الموازنة الدقيقة بين الفائض في كمية المخزون والحاجة المحتملة من الدواء. لذلك يجب تعمل على تحقيق المهام التالية وهي:</a:t>
            </a:r>
            <a:endParaRPr kumimoji="0" lang="en-US" sz="3200" b="0" i="0" u="none" strike="noStrike" cap="none" normalizeH="0" baseline="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pPr>
            <a:r>
              <a:rPr kumimoji="0" lang="ar-SA" sz="3200" b="0" i="0" u="none" strike="noStrike" cap="none" normalizeH="0" baseline="0">
                <a:ln>
                  <a:noFill/>
                </a:ln>
                <a:solidFill>
                  <a:schemeClr val="tx1"/>
                </a:solidFill>
                <a:effectLst/>
                <a:latin typeface="Simplified Arabic" pitchFamily="18" charset="-78"/>
                <a:ea typeface="Calibri" pitchFamily="34" charset="0"/>
                <a:cs typeface="Simplified Arabic" pitchFamily="18" charset="-78"/>
              </a:rPr>
              <a:t>شراء المادة المناسبة.</a:t>
            </a:r>
            <a:endParaRPr kumimoji="0" lang="en-US" sz="3200" b="0" i="0" u="none" strike="noStrike" cap="none" normalizeH="0" baseline="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pPr>
            <a:r>
              <a:rPr kumimoji="0" lang="ar-SA" sz="3200" b="0" i="0" u="none" strike="noStrike" cap="none" normalizeH="0" baseline="0">
                <a:ln>
                  <a:noFill/>
                </a:ln>
                <a:solidFill>
                  <a:schemeClr val="tx1"/>
                </a:solidFill>
                <a:effectLst/>
                <a:latin typeface="Simplified Arabic" pitchFamily="18" charset="-78"/>
                <a:ea typeface="Calibri" pitchFamily="34" charset="0"/>
                <a:cs typeface="Simplified Arabic" pitchFamily="18" charset="-78"/>
              </a:rPr>
              <a:t>شراء الكمية المناسبة. </a:t>
            </a:r>
            <a:endParaRPr kumimoji="0" lang="en-US" sz="3200" b="0" i="0" u="none" strike="noStrike" cap="none" normalizeH="0" baseline="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pPr>
            <a:r>
              <a:rPr kumimoji="0" lang="ar-SA" sz="3200" b="0" i="0" u="none" strike="noStrike" cap="none" normalizeH="0" baseline="0">
                <a:ln>
                  <a:noFill/>
                </a:ln>
                <a:solidFill>
                  <a:schemeClr val="tx1"/>
                </a:solidFill>
                <a:effectLst/>
                <a:latin typeface="Simplified Arabic" pitchFamily="18" charset="-78"/>
                <a:ea typeface="Calibri" pitchFamily="34" charset="0"/>
                <a:cs typeface="Simplified Arabic" pitchFamily="18" charset="-78"/>
              </a:rPr>
              <a:t>الشراء بالسعر المناسب. </a:t>
            </a:r>
            <a:endParaRPr kumimoji="0" lang="en-US" sz="3200" b="0" i="0" u="none" strike="noStrike" cap="none" normalizeH="0" baseline="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pPr>
            <a:r>
              <a:rPr kumimoji="0" lang="ar-SA" sz="3200" b="0" i="0" u="none" strike="noStrike" cap="none" normalizeH="0" baseline="0">
                <a:ln>
                  <a:noFill/>
                </a:ln>
                <a:solidFill>
                  <a:schemeClr val="tx1"/>
                </a:solidFill>
                <a:effectLst/>
                <a:latin typeface="Simplified Arabic" pitchFamily="18" charset="-78"/>
                <a:ea typeface="Calibri" pitchFamily="34" charset="0"/>
                <a:cs typeface="Simplified Arabic" pitchFamily="18" charset="-78"/>
              </a:rPr>
              <a:t>اختيار المصادر المناسبة.</a:t>
            </a:r>
            <a:endParaRPr kumimoji="0" lang="en-US" sz="3200" b="0" i="0" u="none" strike="noStrike" cap="none" normalizeH="0" baseline="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pPr>
            <a:r>
              <a:rPr kumimoji="0" lang="ar-SA" sz="3200" b="0" i="0" u="none" strike="noStrike" cap="none" normalizeH="0" baseline="0">
                <a:ln>
                  <a:noFill/>
                </a:ln>
                <a:solidFill>
                  <a:schemeClr val="tx1"/>
                </a:solidFill>
                <a:effectLst/>
                <a:latin typeface="Simplified Arabic" pitchFamily="18" charset="-78"/>
                <a:ea typeface="Calibri" pitchFamily="34" charset="0"/>
                <a:cs typeface="Simplified Arabic" pitchFamily="18" charset="-78"/>
              </a:rPr>
              <a:t>التسليم المناسب.</a:t>
            </a:r>
            <a:endParaRPr kumimoji="0" lang="ar-SA" sz="3200" b="0" i="0" u="none" strike="noStrike" cap="none" normalizeH="0" baseline="0">
              <a:ln>
                <a:noFill/>
              </a:ln>
              <a:solidFill>
                <a:schemeClr val="tx1"/>
              </a:solidFill>
              <a:effectLst/>
              <a:latin typeface="Arial" pitchFamily="34" charset="0"/>
              <a:cs typeface="Arial" pitchFamily="34" charset="0"/>
            </a:endParaRPr>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93" name="Rectangle 1"/>
          <p:cNvSpPr>
            <a:spLocks noChangeArrowheads="1"/>
          </p:cNvSpPr>
          <p:nvPr/>
        </p:nvSpPr>
        <p:spPr bwMode="auto">
          <a:xfrm>
            <a:off x="214282" y="251338"/>
            <a:ext cx="8643998" cy="63779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pPr>
            <a:r>
              <a:rPr kumimoji="0" lang="ar-SA" sz="2800" b="1" i="0" u="none" strike="noStrike" cap="none" normalizeH="0" baseline="0" dirty="0">
                <a:ln>
                  <a:noFill/>
                </a:ln>
                <a:solidFill>
                  <a:schemeClr val="accent1"/>
                </a:solidFill>
                <a:effectLst/>
                <a:latin typeface="Simplified Arabic" pitchFamily="18" charset="-78"/>
                <a:ea typeface="Times New Roman" pitchFamily="18" charset="0"/>
                <a:cs typeface="Simplified Arabic" pitchFamily="18" charset="-78"/>
              </a:rPr>
              <a:t>قسم الخدمات الفندقية:</a:t>
            </a:r>
            <a:endParaRPr kumimoji="0" lang="en-US" sz="2800" b="0" i="0" u="none" strike="noStrike" cap="none" normalizeH="0" baseline="0" dirty="0">
              <a:ln>
                <a:noFill/>
              </a:ln>
              <a:solidFill>
                <a:schemeClr val="accent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pP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يتكون من عدد من الوحدات الخدمية وتمثل حاجة ضرورية للمريض في رقوده ووجوده في المستشفى:</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pP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اولا</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المغسلة (الغسل والتنظيف)</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pP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ثانياً: التغذية.</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pP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ثالثاً: التنظيف.</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pP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قسم الهندسة والصيانة:</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pP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يهتم هذا القسم بصيانة كافة الموجودات في المستشفى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ةحسب</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حجم المستشفى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واقسامها</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السريرية</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ومن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اهم</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الواجبات:</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pPr>
            <a:r>
              <a:rPr kumimoji="0" lang="ar-SA" sz="2800" b="0" i="0" u="none" strike="noStrike" cap="none" normalizeH="0" baseline="0" dirty="0" err="1">
                <a:ln>
                  <a:noFill/>
                </a:ln>
                <a:solidFill>
                  <a:schemeClr val="tx1"/>
                </a:solidFill>
                <a:effectLst/>
                <a:latin typeface="Simplified Arabic" pitchFamily="18" charset="-78"/>
                <a:ea typeface="Calibri" pitchFamily="34" charset="0"/>
                <a:cs typeface="Simplified Arabic" pitchFamily="18" charset="-78"/>
              </a:rPr>
              <a:t>ادامة</a:t>
            </a:r>
            <a:r>
              <a:rPr kumimoji="0" lang="ar-SA" sz="2800" b="0" i="0" u="none" strike="noStrike" cap="none" normalizeH="0" baseline="0" dirty="0">
                <a:ln>
                  <a:noFill/>
                </a:ln>
                <a:solidFill>
                  <a:schemeClr val="tx1"/>
                </a:solidFill>
                <a:effectLst/>
                <a:latin typeface="Simplified Arabic" pitchFamily="18" charset="-78"/>
                <a:ea typeface="Calibri" pitchFamily="34" charset="0"/>
                <a:cs typeface="Simplified Arabic" pitchFamily="18" charset="-78"/>
              </a:rPr>
              <a:t> وتصليح المعدات والتجهيزات.</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pPr>
            <a:r>
              <a:rPr kumimoji="0" lang="ar-SA" sz="2800" b="0" i="0" u="none" strike="noStrike" cap="none" normalizeH="0" baseline="0" dirty="0" err="1">
                <a:ln>
                  <a:noFill/>
                </a:ln>
                <a:solidFill>
                  <a:schemeClr val="tx1"/>
                </a:solidFill>
                <a:effectLst/>
                <a:latin typeface="Simplified Arabic" pitchFamily="18" charset="-78"/>
                <a:ea typeface="Calibri" pitchFamily="34" charset="0"/>
                <a:cs typeface="Simplified Arabic" pitchFamily="18" charset="-78"/>
              </a:rPr>
              <a:t>اجراء</a:t>
            </a:r>
            <a:r>
              <a:rPr kumimoji="0" lang="ar-SA" sz="2800" b="0" i="0" u="none" strike="noStrike" cap="none" normalizeH="0" baseline="0" dirty="0">
                <a:ln>
                  <a:noFill/>
                </a:ln>
                <a:solidFill>
                  <a:schemeClr val="tx1"/>
                </a:solidFill>
                <a:effectLst/>
                <a:latin typeface="Simplified Arabic" pitchFamily="18" charset="-78"/>
                <a:ea typeface="Calibri" pitchFamily="34" charset="0"/>
                <a:cs typeface="Simplified Arabic" pitchFamily="18" charset="-78"/>
              </a:rPr>
              <a:t> التطوير </a:t>
            </a:r>
            <a:r>
              <a:rPr kumimoji="0" lang="ar-SA" sz="2800" b="0" i="0" u="none" strike="noStrike" cap="none" normalizeH="0" baseline="0" dirty="0" err="1">
                <a:ln>
                  <a:noFill/>
                </a:ln>
                <a:solidFill>
                  <a:schemeClr val="tx1"/>
                </a:solidFill>
                <a:effectLst/>
                <a:latin typeface="Simplified Arabic" pitchFamily="18" charset="-78"/>
                <a:ea typeface="Calibri" pitchFamily="34" charset="0"/>
                <a:cs typeface="Simplified Arabic" pitchFamily="18" charset="-78"/>
              </a:rPr>
              <a:t>للاجهزة</a:t>
            </a:r>
            <a:r>
              <a:rPr kumimoji="0" lang="ar-SA" sz="2800" b="0" i="0" u="none" strike="noStrike" cap="none" normalizeH="0" baseline="0" dirty="0">
                <a:ln>
                  <a:noFill/>
                </a:ln>
                <a:solidFill>
                  <a:schemeClr val="tx1"/>
                </a:solidFill>
                <a:effectLst/>
                <a:latin typeface="Simplified Arabic" pitchFamily="18" charset="-78"/>
                <a:ea typeface="Calibri" pitchFamily="34" charset="0"/>
                <a:cs typeface="Simplified Arabic" pitchFamily="18" charset="-78"/>
              </a:rPr>
              <a:t> الطبية.</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pPr>
            <a:r>
              <a:rPr kumimoji="0" lang="ar-SA" sz="2800" b="0" i="0" u="none" strike="noStrike" cap="none" normalizeH="0" baseline="0" dirty="0">
                <a:ln>
                  <a:noFill/>
                </a:ln>
                <a:solidFill>
                  <a:schemeClr val="tx1"/>
                </a:solidFill>
                <a:effectLst/>
                <a:latin typeface="Simplified Arabic" pitchFamily="18" charset="-78"/>
                <a:ea typeface="Calibri" pitchFamily="34" charset="0"/>
                <a:cs typeface="Simplified Arabic" pitchFamily="18" charset="-78"/>
              </a:rPr>
              <a:t>متابعة وتشغيل </a:t>
            </a:r>
            <a:r>
              <a:rPr kumimoji="0" lang="ar-SA" sz="2800" b="0" i="0" u="none" strike="noStrike" cap="none" normalizeH="0" baseline="0" dirty="0" err="1">
                <a:ln>
                  <a:noFill/>
                </a:ln>
                <a:solidFill>
                  <a:schemeClr val="tx1"/>
                </a:solidFill>
                <a:effectLst/>
                <a:latin typeface="Simplified Arabic" pitchFamily="18" charset="-78"/>
                <a:ea typeface="Calibri" pitchFamily="34" charset="0"/>
                <a:cs typeface="Simplified Arabic" pitchFamily="18" charset="-78"/>
              </a:rPr>
              <a:t>اجهزة</a:t>
            </a:r>
            <a:r>
              <a:rPr kumimoji="0" lang="ar-SA" sz="2800" b="0" i="0" u="none" strike="noStrike" cap="none" normalizeH="0" baseline="0" dirty="0">
                <a:ln>
                  <a:noFill/>
                </a:ln>
                <a:solidFill>
                  <a:schemeClr val="tx1"/>
                </a:solidFill>
                <a:effectLst/>
                <a:latin typeface="Simplified Arabic" pitchFamily="18" charset="-78"/>
                <a:ea typeface="Calibri" pitchFamily="34" charset="0"/>
                <a:cs typeface="Simplified Arabic" pitchFamily="18" charset="-78"/>
              </a:rPr>
              <a:t> التكييف </a:t>
            </a:r>
            <a:r>
              <a:rPr kumimoji="0" lang="ar-SA" sz="2800" b="0" i="0" u="none" strike="noStrike" cap="none" normalizeH="0" baseline="0" dirty="0" err="1">
                <a:ln>
                  <a:noFill/>
                </a:ln>
                <a:solidFill>
                  <a:schemeClr val="tx1"/>
                </a:solidFill>
                <a:effectLst/>
                <a:latin typeface="Simplified Arabic" pitchFamily="18" charset="-78"/>
                <a:ea typeface="Calibri" pitchFamily="34" charset="0"/>
                <a:cs typeface="Simplified Arabic" pitchFamily="18" charset="-78"/>
              </a:rPr>
              <a:t>والاجهزة</a:t>
            </a:r>
            <a:r>
              <a:rPr kumimoji="0" lang="ar-SA" sz="2800" b="0" i="0" u="none" strike="noStrike" cap="none" normalizeH="0" baseline="0" dirty="0">
                <a:ln>
                  <a:noFill/>
                </a:ln>
                <a:solidFill>
                  <a:schemeClr val="tx1"/>
                </a:solidFill>
                <a:effectLst/>
                <a:latin typeface="Simplified Arabic" pitchFamily="18" charset="-78"/>
                <a:ea typeface="Calibri" pitchFamily="34" charset="0"/>
                <a:cs typeface="Simplified Arabic" pitchFamily="18" charset="-78"/>
              </a:rPr>
              <a:t> الكهربائية.</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pPr>
            <a:r>
              <a:rPr kumimoji="0" lang="ar-SA" sz="2800" b="0" i="0" u="none" strike="noStrike" cap="none" normalizeH="0" baseline="0" dirty="0">
                <a:ln>
                  <a:noFill/>
                </a:ln>
                <a:solidFill>
                  <a:schemeClr val="tx1"/>
                </a:solidFill>
                <a:effectLst/>
                <a:latin typeface="Simplified Arabic" pitchFamily="18" charset="-78"/>
                <a:ea typeface="Calibri" pitchFamily="34" charset="0"/>
                <a:cs typeface="Simplified Arabic" pitchFamily="18" charset="-78"/>
              </a:rPr>
              <a:t>تأمين تجهيز الاتصالات الداخلية والخارجية.</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pPr>
            <a:r>
              <a:rPr kumimoji="0" lang="ar-SA" sz="2800" b="0" i="0" u="none" strike="noStrike" cap="none" normalizeH="0" baseline="0" dirty="0">
                <a:ln>
                  <a:noFill/>
                </a:ln>
                <a:solidFill>
                  <a:schemeClr val="tx1"/>
                </a:solidFill>
                <a:effectLst/>
                <a:latin typeface="Simplified Arabic" pitchFamily="18" charset="-78"/>
                <a:ea typeface="Calibri" pitchFamily="34" charset="0"/>
                <a:cs typeface="Simplified Arabic" pitchFamily="18" charset="-78"/>
              </a:rPr>
              <a:t>صيانة المصاعد الكهربائية.</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pPr>
            <a:r>
              <a:rPr kumimoji="0" lang="ar-SA" sz="2800" b="0" i="0" u="none" strike="noStrike" cap="none" normalizeH="0" baseline="0" dirty="0">
                <a:ln>
                  <a:noFill/>
                </a:ln>
                <a:solidFill>
                  <a:schemeClr val="tx1"/>
                </a:solidFill>
                <a:effectLst/>
                <a:latin typeface="Simplified Arabic" pitchFamily="18" charset="-78"/>
                <a:ea typeface="Calibri" pitchFamily="34" charset="0"/>
                <a:cs typeface="Simplified Arabic" pitchFamily="18" charset="-78"/>
              </a:rPr>
              <a:t>تأشير حالات العطل الناتجة عن الاستخدام.</a:t>
            </a:r>
            <a:endParaRPr kumimoji="0" lang="ar-SA" sz="2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94" name="Rectangle 1"/>
          <p:cNvSpPr>
            <a:spLocks noChangeArrowheads="1"/>
          </p:cNvSpPr>
          <p:nvPr/>
        </p:nvSpPr>
        <p:spPr bwMode="auto">
          <a:xfrm>
            <a:off x="285720" y="1483516"/>
            <a:ext cx="8501090" cy="506983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س1: تتكون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الاقسام</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من مجموعة من الوحدات الفرعية التي تكون الهيكل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الاداري</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للمستشفى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ويراسه</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معاون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الاداري</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لمدير المستشفى وضح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اهم</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مهامه وصلاحياته؟</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س2: تلعب المعلومات دور مهم في اتخاذ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القرارت</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السليمة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ماهي</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اهم</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المهام الخاصة بوحدة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الاحصاء</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س3: وضح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اهمية</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شعبة الشؤون المالية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وماهي</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اهنم</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النشاطات التي تقوم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بها</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س4: عرف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ادارة</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المواد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وماهي</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اهم</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اهدافها</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س5: تلعب الخدمات العامة في المستشفى دور مهم في المؤسسات الصحية مما تتركه من اثر لاحق في تعامل المريض والمراجع، عدد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اهم</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النماذج الخاصة بتلك الوحدة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وماهي</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اهم</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الشروط التي يجب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ان</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تترفر</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فيها؟</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س6: يتكون قسم الخدمات الفندقية من مجموعة من الوحدات الخدمية باعتبارها حاجة ضرورية للمريض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ماهي</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تلك الوحدات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وماهي</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اهم</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واجباتها؟</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س7: وضح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اهم</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الواجبات والمهام الذي يقوم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به</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قسم الهندسة والصيانة في المؤسسات الصحية؟</a:t>
            </a:r>
            <a:endParaRPr kumimoji="0" lang="ar-SA" sz="2400" b="0" i="0" u="none" strike="noStrike" cap="none" normalizeH="0" baseline="0" dirty="0">
              <a:ln>
                <a:noFill/>
              </a:ln>
              <a:solidFill>
                <a:schemeClr val="tx1"/>
              </a:solidFill>
              <a:effectLst/>
              <a:latin typeface="Arial" pitchFamily="34" charset="0"/>
              <a:cs typeface="Arial" pitchFamily="34" charset="0"/>
            </a:endParaRPr>
          </a:p>
        </p:txBody>
      </p:sp>
      <p:sp>
        <p:nvSpPr>
          <p:cNvPr id="1048795" name="Title 1"/>
          <p:cNvSpPr>
            <a:spLocks noGrp="1"/>
          </p:cNvSpPr>
          <p:nvPr>
            <p:ph type="title"/>
          </p:nvPr>
        </p:nvSpPr>
        <p:spPr>
          <a:xfrm>
            <a:off x="457200" y="274638"/>
            <a:ext cx="8229600" cy="868346"/>
          </a:xfrm>
        </p:spPr>
        <p:style>
          <a:lnRef idx="1">
            <a:schemeClr val="accent5"/>
          </a:lnRef>
          <a:fillRef idx="3">
            <a:schemeClr val="accent5"/>
          </a:fillRef>
          <a:effectRef idx="2">
            <a:schemeClr val="accent5"/>
          </a:effectRef>
          <a:fontRef idx="minor">
            <a:schemeClr val="lt1"/>
          </a:fontRef>
        </p:style>
        <p:txBody>
          <a:bodyPr anchor="t" anchorCtr="1">
            <a:normAutofit/>
          </a:bodyPr>
          <a:lstStyle/>
          <a:p>
            <a:r>
              <a:rPr lang="ar-SA" b="1" dirty="0"/>
              <a:t>الاختبار </a:t>
            </a:r>
            <a:r>
              <a:rPr lang="ar-SA" b="1" dirty="0" err="1"/>
              <a:t>البعدي</a:t>
            </a:r>
            <a:endParaRPr lang="en-US" dirty="0"/>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796" name="AutoShape 1"/>
          <p:cNvSpPr>
            <a:spLocks noChangeArrowheads="1"/>
          </p:cNvSpPr>
          <p:nvPr/>
        </p:nvSpPr>
        <p:spPr bwMode="auto">
          <a:xfrm>
            <a:off x="1928794" y="214290"/>
            <a:ext cx="5753100" cy="628650"/>
          </a:xfrm>
          <a:prstGeom prst="ribbon">
            <a:avLst>
              <a:gd name="adj1" fmla="val 12500"/>
              <a:gd name="adj2" fmla="val 50000"/>
            </a:avLst>
          </a:prstGeom>
          <a:solidFill>
            <a:srgbClr val="D99594"/>
          </a:solidFill>
          <a:ln w="9525">
            <a:solidFill>
              <a:srgbClr val="000000"/>
            </a:solidFill>
            <a:round/>
            <a:headEnd/>
            <a:tailEnd/>
          </a:ln>
          <a:effectLst>
            <a:outerShdw dist="107763" dir="18900000" algn="ctr" rotWithShape="0">
              <a:srgbClr val="808080">
                <a:alpha val="50000"/>
              </a:srgbClr>
            </a:outerShdw>
          </a:effectLst>
        </p:spPr>
        <p:txBody>
          <a:bodyPr vert="horz" wrap="square" lIns="91440" tIns="45720" rIns="91440" bIns="45720" numCol="1" anchor="t" anchorCtr="0" compatLnSpc="1">
            <a:prstTxWarp prst="textNoShape">
              <a:avLst/>
            </a:prstTxWarp>
          </a:bodyPr>
          <a:lstStyle/>
          <a:p>
            <a:pPr marL="0" marR="0" lvl="0" indent="0" algn="ctr" defTabSz="914400" rtl="1" eaLnBrk="1" fontAlgn="base" latinLnBrk="0" hangingPunct="1">
              <a:lnSpc>
                <a:spcPct val="100000"/>
              </a:lnSpc>
              <a:spcBef>
                <a:spcPct val="0"/>
              </a:spcBef>
              <a:spcAft>
                <a:spcPct val="0"/>
              </a:spcAft>
              <a:buClrTx/>
              <a:buSzTx/>
              <a:buFontTx/>
              <a:buNone/>
            </a:pPr>
            <a:r>
              <a:rPr kumimoji="0" lang="ar-SA" sz="2000" b="1" i="0" u="none" strike="noStrike" cap="none" normalizeH="0" baseline="0">
                <a:ln>
                  <a:noFill/>
                </a:ln>
                <a:solidFill>
                  <a:schemeClr val="tx1"/>
                </a:solidFill>
                <a:effectLst/>
                <a:latin typeface="Simplified Arabic" pitchFamily="18" charset="-78"/>
                <a:cs typeface="Simplified Arabic" pitchFamily="18" charset="-78"/>
              </a:rPr>
              <a:t>الوحدة الثامنة</a:t>
            </a:r>
            <a:endParaRPr kumimoji="0" lang="ar-SA" sz="1800" b="1" i="0" u="none" strike="noStrike" cap="none" normalizeH="0" baseline="0">
              <a:ln>
                <a:noFill/>
              </a:ln>
              <a:solidFill>
                <a:schemeClr val="tx1"/>
              </a:solidFill>
              <a:effectLst/>
              <a:latin typeface="Simplified Arabic" pitchFamily="18" charset="-78"/>
              <a:cs typeface="Simplified Arabic" pitchFamily="18" charset="-78"/>
            </a:endParaRPr>
          </a:p>
          <a:p>
            <a:pPr marL="0" marR="0" lvl="0" indent="0" algn="ctr" defTabSz="914400" rtl="1" eaLnBrk="1" fontAlgn="base" latinLnBrk="0" hangingPunct="1">
              <a:lnSpc>
                <a:spcPct val="100000"/>
              </a:lnSpc>
              <a:spcBef>
                <a:spcPct val="0"/>
              </a:spcBef>
              <a:spcAft>
                <a:spcPct val="0"/>
              </a:spcAft>
              <a:buClrTx/>
              <a:buSzTx/>
              <a:buFontTx/>
              <a:buNone/>
            </a:pPr>
            <a:endParaRPr kumimoji="0" lang="en-US" sz="1600" b="1" i="0" u="none" strike="noStrike" cap="none" normalizeH="0" baseline="0">
              <a:ln>
                <a:noFill/>
              </a:ln>
              <a:solidFill>
                <a:schemeClr val="tx1"/>
              </a:solidFill>
              <a:effectLst/>
              <a:latin typeface="Simplified Arabic" pitchFamily="18" charset="-78"/>
              <a:cs typeface="Simplified Arabic" pitchFamily="18" charset="-78"/>
            </a:endParaRPr>
          </a:p>
          <a:p>
            <a:pPr marL="0" marR="0" lvl="0" indent="0" algn="r" defTabSz="914400" rtl="1" eaLnBrk="1" fontAlgn="base" latinLnBrk="0" hangingPunct="1">
              <a:lnSpc>
                <a:spcPct val="100000"/>
              </a:lnSpc>
              <a:spcBef>
                <a:spcPct val="0"/>
              </a:spcBef>
              <a:spcAft>
                <a:spcPct val="0"/>
              </a:spcAft>
              <a:buClrTx/>
              <a:buSzTx/>
              <a:buFontTx/>
              <a:buNone/>
            </a:pPr>
            <a:endParaRPr kumimoji="0" lang="ar-SA" sz="1800" b="0" i="0" u="none" strike="noStrike" cap="none" normalizeH="0" baseline="0">
              <a:ln>
                <a:noFill/>
              </a:ln>
              <a:solidFill>
                <a:schemeClr val="tx1"/>
              </a:solidFill>
              <a:effectLst/>
              <a:latin typeface="Arial" pitchFamily="34" charset="0"/>
              <a:cs typeface="Arial" pitchFamily="34" charset="0"/>
            </a:endParaRPr>
          </a:p>
        </p:txBody>
      </p:sp>
      <p:sp>
        <p:nvSpPr>
          <p:cNvPr id="1048797" name="AutoShape 2"/>
          <p:cNvSpPr>
            <a:spLocks noChangeArrowheads="1"/>
          </p:cNvSpPr>
          <p:nvPr/>
        </p:nvSpPr>
        <p:spPr bwMode="auto">
          <a:xfrm>
            <a:off x="857224" y="857232"/>
            <a:ext cx="6643733" cy="857256"/>
          </a:xfrm>
          <a:prstGeom prst="cloudCallout">
            <a:avLst>
              <a:gd name="adj1" fmla="val 36516"/>
              <a:gd name="adj2" fmla="val 108144"/>
            </a:avLst>
          </a:prstGeom>
          <a:solidFill>
            <a:srgbClr val="243F60"/>
          </a:solidFill>
          <a:ln w="38100">
            <a:solidFill>
              <a:srgbClr val="F2F2F2"/>
            </a:solidFill>
            <a:round/>
            <a:headEnd/>
            <a:tailEnd/>
          </a:ln>
          <a:effectLst>
            <a:outerShdw dist="28398" dir="3806097" algn="ctr" rotWithShape="0">
              <a:srgbClr val="243F60">
                <a:alpha val="50000"/>
              </a:srgbClr>
            </a:outerShdw>
          </a:effectLst>
        </p:spPr>
        <p:txBody>
          <a:bodyPr vert="horz" wrap="square" lIns="91440" tIns="45720" rIns="91440" bIns="45720" numCol="1" anchor="t" anchorCtr="0" compatLnSpc="1">
            <a:prstTxWarp prst="textNoShape">
              <a:avLst/>
            </a:prstTxWarp>
          </a:bodyPr>
          <a:lstStyle/>
          <a:p>
            <a:pPr marL="0" marR="774700" lvl="0" indent="0" algn="ctr" defTabSz="914400" rtl="1" eaLnBrk="1" fontAlgn="base" latinLnBrk="0" hangingPunct="1">
              <a:lnSpc>
                <a:spcPct val="100000"/>
              </a:lnSpc>
              <a:spcBef>
                <a:spcPct val="0"/>
              </a:spcBef>
              <a:spcAft>
                <a:spcPts val="1000"/>
              </a:spcAft>
              <a:buClr>
                <a:srgbClr val="FFFFFF"/>
              </a:buClr>
              <a:buSzTx/>
              <a:buFont typeface="Times New Roman" pitchFamily="18" charset="0"/>
              <a:buChar char="1"/>
            </a:pPr>
            <a:r>
              <a:rPr kumimoji="0" lang="ar-SA" sz="1800" b="1" i="0" u="none" strike="noStrike" cap="none" normalizeH="0" baseline="0">
                <a:ln>
                  <a:noFill/>
                </a:ln>
                <a:solidFill>
                  <a:srgbClr val="FFFFFF"/>
                </a:solidFill>
                <a:effectLst/>
                <a:latin typeface="Simplified Arabic" pitchFamily="18" charset="-78"/>
                <a:cs typeface="Simplified Arabic" pitchFamily="18" charset="-78"/>
              </a:rPr>
              <a:t>النظرة الشاملة للوحدة الثامنة </a:t>
            </a:r>
            <a:r>
              <a:rPr kumimoji="0" lang="en-US" sz="1800" b="1" i="0" u="none" strike="noStrike" cap="none" normalizeH="0" baseline="0">
                <a:ln>
                  <a:noFill/>
                </a:ln>
                <a:solidFill>
                  <a:srgbClr val="FFFFFF"/>
                </a:solidFill>
                <a:effectLst/>
                <a:latin typeface="Times New Roman" pitchFamily="18" charset="0"/>
                <a:cs typeface="Simplified Arabic" pitchFamily="18" charset="-78"/>
              </a:rPr>
              <a:t>Over View</a:t>
            </a:r>
          </a:p>
          <a:p>
            <a:pPr marL="0" marR="0" lvl="0" indent="0" algn="r" defTabSz="914400" rtl="1" eaLnBrk="1" fontAlgn="base" latinLnBrk="0" hangingPunct="1">
              <a:lnSpc>
                <a:spcPct val="100000"/>
              </a:lnSpc>
              <a:spcBef>
                <a:spcPct val="0"/>
              </a:spcBef>
              <a:spcAft>
                <a:spcPct val="0"/>
              </a:spcAft>
              <a:buClrTx/>
              <a:buSzTx/>
              <a:buFontTx/>
              <a:buNone/>
            </a:pPr>
            <a:endParaRPr kumimoji="0" lang="ar-SA" sz="1800" b="0" i="0" u="none" strike="noStrike" cap="none" normalizeH="0" baseline="0">
              <a:ln>
                <a:noFill/>
              </a:ln>
              <a:solidFill>
                <a:schemeClr val="tx1"/>
              </a:solidFill>
              <a:effectLst/>
              <a:latin typeface="Arial" pitchFamily="34" charset="0"/>
              <a:cs typeface="Arial" pitchFamily="34" charset="0"/>
            </a:endParaRPr>
          </a:p>
        </p:txBody>
      </p:sp>
      <p:sp>
        <p:nvSpPr>
          <p:cNvPr id="1048798" name="AutoShape 5"/>
          <p:cNvSpPr>
            <a:spLocks noChangeArrowheads="1"/>
          </p:cNvSpPr>
          <p:nvPr/>
        </p:nvSpPr>
        <p:spPr bwMode="auto">
          <a:xfrm>
            <a:off x="5429256" y="2500306"/>
            <a:ext cx="3449646" cy="541338"/>
          </a:xfrm>
          <a:prstGeom prst="bevel">
            <a:avLst>
              <a:gd name="adj" fmla="val 12500"/>
            </a:avLst>
          </a:prstGeom>
          <a:gradFill rotWithShape="1">
            <a:gsLst>
              <a:gs pos="0">
                <a:srgbClr val="FBE4AE"/>
              </a:gs>
              <a:gs pos="13000">
                <a:srgbClr val="BD922A"/>
              </a:gs>
              <a:gs pos="21001">
                <a:srgbClr val="BD922A"/>
              </a:gs>
              <a:gs pos="63000">
                <a:srgbClr val="FBE4AE"/>
              </a:gs>
              <a:gs pos="67000">
                <a:srgbClr val="BD922A"/>
              </a:gs>
              <a:gs pos="69000">
                <a:srgbClr val="835E17"/>
              </a:gs>
              <a:gs pos="82001">
                <a:srgbClr val="A28949"/>
              </a:gs>
              <a:gs pos="100000">
                <a:srgbClr val="FAE3B7"/>
              </a:gs>
            </a:gsLst>
            <a:lin ang="2700000" scaled="1"/>
          </a:gradFill>
          <a:ln w="9525">
            <a:solidFill>
              <a:srgbClr val="000000"/>
            </a:solidFill>
            <a:miter lim="800000"/>
            <a:headEnd/>
            <a:tailEnd/>
          </a:ln>
          <a:effectLst>
            <a:outerShdw sy="-50000" kx="2453608" rotWithShape="0">
              <a:srgbClr val="808080">
                <a:alpha val="50000"/>
              </a:srgbClr>
            </a:outerShdw>
          </a:effectLst>
        </p:spPr>
        <p:txBody>
          <a:bodyPr vert="horz" wrap="square" lIns="91440" tIns="45720" rIns="91440" bIns="45720" numCol="1" anchor="t" anchorCtr="0" compatLnSpc="1">
            <a:prstTxWarp prst="textNoShape">
              <a:avLst/>
            </a:prstTxWarp>
          </a:bodyPr>
          <a:lstStyle/>
          <a:p>
            <a:pPr marL="0" marR="1143000" lvl="0" indent="0" algn="just" defTabSz="914400" rtl="1" eaLnBrk="1" fontAlgn="base" latinLnBrk="0" hangingPunct="1">
              <a:lnSpc>
                <a:spcPct val="100000"/>
              </a:lnSpc>
              <a:spcBef>
                <a:spcPct val="0"/>
              </a:spcBef>
              <a:spcAft>
                <a:spcPts val="1000"/>
              </a:spcAft>
              <a:buClrTx/>
              <a:buSzTx/>
              <a:buFont typeface="Times New Roman" pitchFamily="18" charset="0"/>
              <a:buChar char="أ"/>
            </a:pPr>
            <a:r>
              <a:rPr kumimoji="0" lang="ar-SA" sz="2000" b="1" i="0" u="none" strike="noStrike" cap="none" normalizeH="0" baseline="0" dirty="0">
                <a:ln>
                  <a:noFill/>
                </a:ln>
                <a:solidFill>
                  <a:schemeClr val="tx1"/>
                </a:solidFill>
                <a:effectLst/>
                <a:latin typeface="Simplified Arabic" pitchFamily="18" charset="-78"/>
                <a:ea typeface="Arial" pitchFamily="34" charset="0"/>
                <a:cs typeface="Simplified Arabic" pitchFamily="18" charset="-78"/>
              </a:rPr>
              <a:t>الفئة المستهدفة:</a:t>
            </a:r>
            <a:endParaRPr kumimoji="0" lang="en-US" sz="2000" b="1" i="0" u="none" strike="noStrike" cap="none" normalizeH="0" baseline="0" dirty="0">
              <a:ln>
                <a:noFill/>
              </a:ln>
              <a:solidFill>
                <a:schemeClr val="tx1"/>
              </a:solidFill>
              <a:effectLst/>
              <a:latin typeface="Times New Roman" pitchFamily="18" charset="0"/>
              <a:ea typeface="Arial" pitchFamily="34" charset="0"/>
              <a:cs typeface="Simplified Arabic" pitchFamily="18" charset="-78"/>
            </a:endParaRPr>
          </a:p>
          <a:p>
            <a:pPr marL="0" marR="0" lvl="0" indent="0" algn="r" defTabSz="914400" rtl="1" eaLnBrk="1" fontAlgn="base" latinLnBrk="0" hangingPunct="1">
              <a:lnSpc>
                <a:spcPct val="100000"/>
              </a:lnSpc>
              <a:spcBef>
                <a:spcPct val="0"/>
              </a:spcBef>
              <a:spcAft>
                <a:spcPct val="0"/>
              </a:spcAft>
              <a:buClrTx/>
              <a:buSzTx/>
              <a:buFontTx/>
              <a:buNone/>
            </a:pPr>
            <a:endParaRPr kumimoji="0" lang="ar-SA" sz="2000" b="0" i="0" u="none" strike="noStrike" cap="none" normalizeH="0" baseline="0" dirty="0">
              <a:ln>
                <a:noFill/>
              </a:ln>
              <a:solidFill>
                <a:schemeClr val="tx1"/>
              </a:solidFill>
              <a:effectLst/>
              <a:latin typeface="Arial" pitchFamily="34" charset="0"/>
              <a:cs typeface="Arial" pitchFamily="34" charset="0"/>
            </a:endParaRPr>
          </a:p>
        </p:txBody>
      </p:sp>
      <p:sp>
        <p:nvSpPr>
          <p:cNvPr id="1048799" name="AutoShape 6"/>
          <p:cNvSpPr>
            <a:spLocks noChangeArrowheads="1"/>
          </p:cNvSpPr>
          <p:nvPr/>
        </p:nvSpPr>
        <p:spPr bwMode="auto">
          <a:xfrm>
            <a:off x="5429256" y="4173546"/>
            <a:ext cx="3444885" cy="541338"/>
          </a:xfrm>
          <a:prstGeom prst="bevel">
            <a:avLst>
              <a:gd name="adj" fmla="val 12500"/>
            </a:avLst>
          </a:prstGeom>
          <a:gradFill rotWithShape="1">
            <a:gsLst>
              <a:gs pos="0">
                <a:srgbClr val="FBE4AE"/>
              </a:gs>
              <a:gs pos="13000">
                <a:srgbClr val="BD922A"/>
              </a:gs>
              <a:gs pos="21001">
                <a:srgbClr val="BD922A"/>
              </a:gs>
              <a:gs pos="63000">
                <a:srgbClr val="FBE4AE"/>
              </a:gs>
              <a:gs pos="67000">
                <a:srgbClr val="BD922A"/>
              </a:gs>
              <a:gs pos="69000">
                <a:srgbClr val="835E17"/>
              </a:gs>
              <a:gs pos="82001">
                <a:srgbClr val="A28949"/>
              </a:gs>
              <a:gs pos="100000">
                <a:srgbClr val="FAE3B7"/>
              </a:gs>
            </a:gsLst>
            <a:lin ang="2700000" scaled="1"/>
          </a:gradFill>
          <a:ln w="9525">
            <a:solidFill>
              <a:srgbClr val="000000"/>
            </a:solidFill>
            <a:miter lim="800000"/>
            <a:headEnd/>
            <a:tailEnd/>
          </a:ln>
          <a:effectLst>
            <a:outerShdw sy="-50000" kx="2453608" rotWithShape="0">
              <a:srgbClr val="808080">
                <a:alpha val="50000"/>
              </a:srgbClr>
            </a:outerShdw>
          </a:effectLst>
        </p:spPr>
        <p:txBody>
          <a:bodyPr vert="horz" wrap="square" lIns="91440" tIns="45720" rIns="91440" bIns="45720" numCol="1" anchor="t" anchorCtr="0" compatLnSpc="1">
            <a:prstTxWarp prst="textNoShape">
              <a:avLst/>
            </a:prstTxWarp>
          </a:bodyPr>
          <a:lstStyle/>
          <a:p>
            <a:pPr marL="0" marR="571500" lvl="0" indent="0" algn="just" defTabSz="914400" rtl="1" eaLnBrk="1" fontAlgn="base" latinLnBrk="0" hangingPunct="1">
              <a:lnSpc>
                <a:spcPct val="100000"/>
              </a:lnSpc>
              <a:spcBef>
                <a:spcPct val="0"/>
              </a:spcBef>
              <a:spcAft>
                <a:spcPts val="1000"/>
              </a:spcAft>
              <a:buClrTx/>
              <a:buSzTx/>
              <a:buFontTx/>
              <a:buNone/>
            </a:pPr>
            <a:r>
              <a:rPr kumimoji="0" lang="ar-SA" sz="2000" b="1" i="0" u="none" strike="noStrike" cap="none" normalizeH="0" baseline="0" dirty="0">
                <a:ln>
                  <a:noFill/>
                </a:ln>
                <a:solidFill>
                  <a:schemeClr val="tx1"/>
                </a:solidFill>
                <a:effectLst/>
                <a:latin typeface="Simplified Arabic" pitchFamily="18" charset="-78"/>
                <a:ea typeface="Arial" pitchFamily="34" charset="0"/>
                <a:cs typeface="Simplified Arabic" pitchFamily="18" charset="-78"/>
              </a:rPr>
              <a:t>ب- المبررات: </a:t>
            </a:r>
            <a:r>
              <a:rPr kumimoji="0" lang="en-US" sz="2000" b="1" i="0" u="none" strike="noStrike" cap="none" normalizeH="0" baseline="0" dirty="0">
                <a:ln>
                  <a:noFill/>
                </a:ln>
                <a:solidFill>
                  <a:schemeClr val="tx1"/>
                </a:solidFill>
                <a:effectLst/>
                <a:latin typeface="Times New Roman" pitchFamily="18" charset="0"/>
                <a:ea typeface="Arial" pitchFamily="34" charset="0"/>
                <a:cs typeface="Simplified Arabic" pitchFamily="18" charset="-78"/>
              </a:rPr>
              <a:t>Rationale</a:t>
            </a:r>
            <a:r>
              <a:rPr kumimoji="0" lang="en-US" sz="2000" b="1" i="0" u="none" strike="noStrike" cap="none" normalizeH="0" baseline="0" dirty="0">
                <a:ln>
                  <a:noFill/>
                </a:ln>
                <a:solidFill>
                  <a:schemeClr val="tx1"/>
                </a:solidFill>
                <a:effectLst/>
                <a:latin typeface="Simplified Arabic" pitchFamily="18" charset="-78"/>
                <a:ea typeface="Arial" pitchFamily="34" charset="0"/>
                <a:cs typeface="Simplified Arabic" pitchFamily="18" charset="-78"/>
              </a:rPr>
              <a:t> </a:t>
            </a:r>
            <a:endParaRPr kumimoji="0" lang="en-US" sz="2000" b="1" i="0" u="none" strike="noStrike" cap="none" normalizeH="0" baseline="0" dirty="0">
              <a:ln>
                <a:noFill/>
              </a:ln>
              <a:solidFill>
                <a:schemeClr val="tx1"/>
              </a:solidFill>
              <a:effectLst/>
              <a:latin typeface="Times New Roman" pitchFamily="18" charset="0"/>
              <a:ea typeface="Arial" pitchFamily="34" charset="0"/>
              <a:cs typeface="Simplified Arabic" pitchFamily="18" charset="-78"/>
            </a:endParaRPr>
          </a:p>
          <a:p>
            <a:pPr marL="0" marR="0" lvl="0" indent="0" algn="r" defTabSz="914400" rtl="1" eaLnBrk="1" fontAlgn="base" latinLnBrk="0" hangingPunct="1">
              <a:lnSpc>
                <a:spcPct val="100000"/>
              </a:lnSpc>
              <a:spcBef>
                <a:spcPct val="0"/>
              </a:spcBef>
              <a:spcAft>
                <a:spcPct val="0"/>
              </a:spcAft>
              <a:buClrTx/>
              <a:buSzTx/>
              <a:buFontTx/>
              <a:buNone/>
            </a:pPr>
            <a:endParaRPr kumimoji="0" lang="ar-SA" sz="2000" b="0" i="0" u="none" strike="noStrike" cap="none" normalizeH="0" baseline="0" dirty="0">
              <a:ln>
                <a:noFill/>
              </a:ln>
              <a:solidFill>
                <a:schemeClr val="tx1"/>
              </a:solidFill>
              <a:effectLst/>
              <a:latin typeface="Arial" pitchFamily="34" charset="0"/>
              <a:cs typeface="Arial" pitchFamily="34" charset="0"/>
            </a:endParaRPr>
          </a:p>
        </p:txBody>
      </p:sp>
      <p:sp>
        <p:nvSpPr>
          <p:cNvPr id="1048800" name="Rectangle 4"/>
          <p:cNvSpPr>
            <a:spLocks noChangeArrowheads="1"/>
          </p:cNvSpPr>
          <p:nvPr/>
        </p:nvSpPr>
        <p:spPr bwMode="auto">
          <a:xfrm>
            <a:off x="500034" y="3256280"/>
            <a:ext cx="5072098" cy="8026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00000"/>
              </a:lnSpc>
              <a:spcBef>
                <a:spcPct val="0"/>
              </a:spcBef>
              <a:spcAft>
                <a:spcPct val="0"/>
              </a:spcAft>
              <a:buClrTx/>
              <a:buSzTx/>
              <a:buFontTx/>
              <a:buNone/>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طلبة المرحلة الثانية/ قسم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الادارة</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الصحية/ المعهد الطبي التقني/ الديوانية </a:t>
            </a:r>
            <a:endParaRPr kumimoji="0" lang="en-US" sz="2400" b="0" i="0" u="none" strike="noStrike" cap="none" normalizeH="0" baseline="0" dirty="0">
              <a:ln>
                <a:noFill/>
              </a:ln>
              <a:solidFill>
                <a:schemeClr val="tx1"/>
              </a:solidFill>
              <a:effectLst/>
              <a:latin typeface="Arial" pitchFamily="34" charset="0"/>
              <a:cs typeface="Arial" pitchFamily="34" charset="0"/>
            </a:endParaRPr>
          </a:p>
        </p:txBody>
      </p:sp>
      <p:sp>
        <p:nvSpPr>
          <p:cNvPr id="1048801" name="Rectangle 6"/>
          <p:cNvSpPr>
            <a:spLocks noChangeArrowheads="1"/>
          </p:cNvSpPr>
          <p:nvPr/>
        </p:nvSpPr>
        <p:spPr bwMode="auto">
          <a:xfrm>
            <a:off x="0" y="4572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pPr>
            <a:endParaRPr kumimoji="0" lang="ar-SA" sz="1800" b="0" i="0" u="none" strike="noStrike" cap="none" normalizeH="0" baseline="0">
              <a:ln>
                <a:noFill/>
              </a:ln>
              <a:solidFill>
                <a:schemeClr val="tx1"/>
              </a:solidFill>
              <a:effectLst/>
              <a:latin typeface="Arial" pitchFamily="34" charset="0"/>
              <a:cs typeface="Arial" pitchFamily="34" charset="0"/>
            </a:endParaRPr>
          </a:p>
        </p:txBody>
      </p:sp>
      <p:sp>
        <p:nvSpPr>
          <p:cNvPr id="1048802" name="Rectangle 8"/>
          <p:cNvSpPr/>
          <p:nvPr/>
        </p:nvSpPr>
        <p:spPr>
          <a:xfrm>
            <a:off x="500034" y="4929198"/>
            <a:ext cx="5072066" cy="1513839"/>
          </a:xfrm>
          <a:prstGeom prst="rect">
            <a:avLst/>
          </a:prstGeom>
        </p:spPr>
        <p:txBody>
          <a:bodyPr wrap="square">
            <a:spAutoFit/>
          </a:bodyPr>
          <a:lstStyle/>
          <a:p>
            <a:r>
              <a:rPr lang="ar-SA" sz="2400" dirty="0"/>
              <a:t>التعرف على </a:t>
            </a:r>
            <a:r>
              <a:rPr lang="ar-SA" sz="2400" dirty="0" err="1"/>
              <a:t>اهم</a:t>
            </a:r>
            <a:r>
              <a:rPr lang="ar-SA" sz="2400" dirty="0"/>
              <a:t> المخاطر التي تواجه </a:t>
            </a:r>
            <a:r>
              <a:rPr lang="ar-SA" sz="2400" dirty="0" err="1"/>
              <a:t>الادارة</a:t>
            </a:r>
            <a:r>
              <a:rPr lang="ar-SA" sz="2400" dirty="0"/>
              <a:t> في المستشفى وما هي </a:t>
            </a:r>
            <a:r>
              <a:rPr lang="ar-SA" sz="2400" dirty="0" err="1"/>
              <a:t>اهم</a:t>
            </a:r>
            <a:r>
              <a:rPr lang="ar-SA" sz="2400" dirty="0"/>
              <a:t> </a:t>
            </a:r>
            <a:r>
              <a:rPr lang="ar-SA" sz="2400" dirty="0" err="1"/>
              <a:t>انواع</a:t>
            </a:r>
            <a:r>
              <a:rPr lang="ar-SA" sz="2400" dirty="0"/>
              <a:t> </a:t>
            </a:r>
            <a:r>
              <a:rPr lang="ar-SA" sz="2400" dirty="0" err="1"/>
              <a:t>الاخطار</a:t>
            </a:r>
            <a:r>
              <a:rPr lang="ar-SA" sz="2400" dirty="0"/>
              <a:t> التي يمكن </a:t>
            </a:r>
            <a:r>
              <a:rPr lang="ar-SA" sz="2400" dirty="0" err="1"/>
              <a:t>ان</a:t>
            </a:r>
            <a:r>
              <a:rPr lang="ar-SA" sz="2400" dirty="0"/>
              <a:t> تحدث وما هي الطرق لمواجهة هذه المخاطر</a:t>
            </a:r>
          </a:p>
        </p:txBody>
      </p:sp>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803" name="AutoShape 16"/>
          <p:cNvSpPr>
            <a:spLocks noChangeArrowheads="1"/>
          </p:cNvSpPr>
          <p:nvPr/>
        </p:nvSpPr>
        <p:spPr bwMode="auto">
          <a:xfrm>
            <a:off x="4071934" y="3786190"/>
            <a:ext cx="4845063" cy="595313"/>
          </a:xfrm>
          <a:prstGeom prst="bevel">
            <a:avLst>
              <a:gd name="adj" fmla="val 12500"/>
            </a:avLst>
          </a:prstGeom>
          <a:gradFill rotWithShape="1">
            <a:gsLst>
              <a:gs pos="0">
                <a:srgbClr val="FBE4AE"/>
              </a:gs>
              <a:gs pos="13000">
                <a:srgbClr val="BD922A"/>
              </a:gs>
              <a:gs pos="21001">
                <a:srgbClr val="BD922A"/>
              </a:gs>
              <a:gs pos="63000">
                <a:srgbClr val="FBE4AE"/>
              </a:gs>
              <a:gs pos="67000">
                <a:srgbClr val="BD922A"/>
              </a:gs>
              <a:gs pos="69000">
                <a:srgbClr val="835E17"/>
              </a:gs>
              <a:gs pos="82001">
                <a:srgbClr val="A28949"/>
              </a:gs>
              <a:gs pos="100000">
                <a:srgbClr val="FAE3B7"/>
              </a:gs>
            </a:gsLst>
            <a:lin ang="2700000" scaled="1"/>
          </a:gradFill>
          <a:ln w="9525">
            <a:solidFill>
              <a:srgbClr val="000000"/>
            </a:solidFill>
            <a:miter lim="800000"/>
            <a:headEnd/>
            <a:tailEnd/>
          </a:ln>
          <a:effectLst>
            <a:outerShdw sy="-50000" kx="2453608" rotWithShape="0">
              <a:srgbClr val="808080">
                <a:alpha val="50000"/>
              </a:srgbClr>
            </a:outerShdw>
          </a:effectLst>
        </p:spPr>
        <p:txBody>
          <a:bodyPr vert="horz" wrap="square" lIns="91440" tIns="45720" rIns="91440" bIns="45720" numCol="1" anchor="t" anchorCtr="0" compatLnSpc="1">
            <a:prstTxWarp prst="textNoShape">
              <a:avLst/>
            </a:prstTxWarp>
          </a:bodyPr>
          <a:lstStyle/>
          <a:p>
            <a:pPr marL="0" marR="0" lvl="0" indent="0" algn="justLow" defTabSz="914400" rtl="1" eaLnBrk="1" fontAlgn="base" latinLnBrk="0" hangingPunct="1">
              <a:lnSpc>
                <a:spcPct val="100000"/>
              </a:lnSpc>
              <a:spcBef>
                <a:spcPct val="0"/>
              </a:spcBef>
              <a:spcAft>
                <a:spcPct val="0"/>
              </a:spcAft>
              <a:buClrTx/>
              <a:buSzTx/>
              <a:buFontTx/>
              <a:buChar char="•"/>
            </a:pPr>
            <a:r>
              <a:rPr kumimoji="0" lang="ar-SA" sz="2400" b="1" i="0" u="none" strike="noStrike" cap="none" normalizeH="0" baseline="0">
                <a:ln>
                  <a:noFill/>
                </a:ln>
                <a:solidFill>
                  <a:schemeClr val="tx1"/>
                </a:solidFill>
                <a:effectLst/>
                <a:latin typeface="Simplified Arabic" pitchFamily="18" charset="-78"/>
                <a:ea typeface="Times New Roman" pitchFamily="18" charset="0"/>
                <a:cs typeface="Simplified Arabic" pitchFamily="18" charset="-78"/>
              </a:rPr>
              <a:t>اهداف الوحدة: </a:t>
            </a:r>
            <a:r>
              <a:rPr kumimoji="0" lang="en-US" sz="2400" b="1" i="0" u="none" strike="noStrike" cap="none" normalizeH="0" baseline="0">
                <a:ln>
                  <a:noFill/>
                </a:ln>
                <a:solidFill>
                  <a:schemeClr val="tx1"/>
                </a:solidFill>
                <a:effectLst/>
                <a:latin typeface="Calibri" pitchFamily="34" charset="0"/>
                <a:ea typeface="Times New Roman" pitchFamily="18" charset="0"/>
                <a:cs typeface="Simplified Arabic" pitchFamily="18" charset="-78"/>
              </a:rPr>
              <a:t>(objectives</a:t>
            </a:r>
            <a:r>
              <a:rPr kumimoji="0" lang="ar-SA" sz="2400" b="1" i="0" u="none" strike="noStrike" cap="none" normalizeH="0" baseline="0">
                <a:ln>
                  <a:noFill/>
                </a:ln>
                <a:solidFill>
                  <a:schemeClr val="tx1"/>
                </a:solidFill>
                <a:effectLst/>
                <a:latin typeface="Calibri" pitchFamily="34" charset="0"/>
                <a:ea typeface="Times New Roman" pitchFamily="18" charset="0"/>
                <a:cs typeface="Simplified Arabic" pitchFamily="18" charset="-78"/>
              </a:rPr>
              <a:t>)</a:t>
            </a:r>
            <a:r>
              <a:rPr kumimoji="0" lang="ar-SA" sz="2400" b="1" i="0" u="none" strike="noStrike" cap="none" normalizeH="0" baseline="0">
                <a:ln>
                  <a:noFill/>
                </a:ln>
                <a:solidFill>
                  <a:schemeClr val="tx1"/>
                </a:solidFill>
                <a:effectLst/>
                <a:latin typeface="Simplified Arabic" pitchFamily="18" charset="-78"/>
                <a:ea typeface="Times New Roman" pitchFamily="18" charset="0"/>
                <a:cs typeface="Simplified Arabic" pitchFamily="18" charset="-78"/>
              </a:rPr>
              <a:t>:</a:t>
            </a:r>
            <a:endParaRPr kumimoji="0" lang="ar-SA" sz="2400" b="0" i="0" u="none" strike="noStrike" cap="none" normalizeH="0" baseline="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pPr>
            <a:endParaRPr kumimoji="0" lang="ar-SA" sz="2400" b="0" i="0" u="none" strike="noStrike" cap="none" normalizeH="0" baseline="0">
              <a:ln>
                <a:noFill/>
              </a:ln>
              <a:solidFill>
                <a:schemeClr val="tx1"/>
              </a:solidFill>
              <a:effectLst/>
              <a:latin typeface="Arial" pitchFamily="34" charset="0"/>
              <a:cs typeface="Arial" pitchFamily="34" charset="0"/>
            </a:endParaRPr>
          </a:p>
        </p:txBody>
      </p:sp>
      <p:sp>
        <p:nvSpPr>
          <p:cNvPr id="1048804" name="AutoShape 11"/>
          <p:cNvSpPr>
            <a:spLocks noChangeArrowheads="1"/>
          </p:cNvSpPr>
          <p:nvPr/>
        </p:nvSpPr>
        <p:spPr bwMode="auto">
          <a:xfrm>
            <a:off x="4429124" y="761985"/>
            <a:ext cx="4451359" cy="595313"/>
          </a:xfrm>
          <a:prstGeom prst="bevel">
            <a:avLst>
              <a:gd name="adj" fmla="val 12500"/>
            </a:avLst>
          </a:prstGeom>
          <a:gradFill rotWithShape="1">
            <a:gsLst>
              <a:gs pos="0">
                <a:srgbClr val="FBE4AE"/>
              </a:gs>
              <a:gs pos="13000">
                <a:srgbClr val="BD922A"/>
              </a:gs>
              <a:gs pos="21001">
                <a:srgbClr val="BD922A"/>
              </a:gs>
              <a:gs pos="63000">
                <a:srgbClr val="FBE4AE"/>
              </a:gs>
              <a:gs pos="67000">
                <a:srgbClr val="BD922A"/>
              </a:gs>
              <a:gs pos="69000">
                <a:srgbClr val="835E17"/>
              </a:gs>
              <a:gs pos="82001">
                <a:srgbClr val="A28949"/>
              </a:gs>
              <a:gs pos="100000">
                <a:srgbClr val="FAE3B7"/>
              </a:gs>
            </a:gsLst>
            <a:lin ang="2700000" scaled="1"/>
          </a:gradFill>
          <a:ln w="9525">
            <a:solidFill>
              <a:srgbClr val="000000"/>
            </a:solidFill>
            <a:miter lim="800000"/>
            <a:headEnd/>
            <a:tailEnd/>
          </a:ln>
          <a:effectLst>
            <a:outerShdw sy="-50000" kx="2453608" rotWithShape="0">
              <a:srgbClr val="808080">
                <a:alpha val="50000"/>
              </a:srgbClr>
            </a:outerShdw>
          </a:effectLst>
        </p:spPr>
        <p:txBody>
          <a:bodyPr vert="horz" wrap="square" lIns="91440" tIns="45720" rIns="91440" bIns="45720" numCol="1" anchor="t" anchorCtr="0" compatLnSpc="1">
            <a:prstTxWarp prst="textNoShape">
              <a:avLst/>
            </a:prstTxWarp>
          </a:bodyPr>
          <a:lstStyle/>
          <a:p>
            <a:pPr marL="0" marR="1143000" lvl="0" indent="0" algn="just" defTabSz="914400" rtl="1" eaLnBrk="1" fontAlgn="base" latinLnBrk="0" hangingPunct="1">
              <a:lnSpc>
                <a:spcPct val="100000"/>
              </a:lnSpc>
              <a:spcBef>
                <a:spcPct val="0"/>
              </a:spcBef>
              <a:spcAft>
                <a:spcPts val="1000"/>
              </a:spcAft>
              <a:buClrTx/>
              <a:buSzTx/>
              <a:buFont typeface="Times New Roman" pitchFamily="18" charset="0"/>
              <a:buChar char="ج"/>
            </a:pPr>
            <a:r>
              <a:rPr kumimoji="0" lang="ar-SA" sz="2000" b="1" i="0" u="none" strike="noStrike" cap="none" normalizeH="0" baseline="0" dirty="0">
                <a:ln>
                  <a:noFill/>
                </a:ln>
                <a:solidFill>
                  <a:schemeClr val="tx1"/>
                </a:solidFill>
                <a:effectLst/>
                <a:latin typeface="Simplified Arabic" pitchFamily="18" charset="-78"/>
                <a:ea typeface="Arial" pitchFamily="34" charset="0"/>
                <a:cs typeface="Simplified Arabic" pitchFamily="18" charset="-78"/>
              </a:rPr>
              <a:t>الفكرة المركزية </a:t>
            </a:r>
            <a:r>
              <a:rPr kumimoji="0" lang="en-US" sz="2000" b="1" i="0" u="none" strike="noStrike" cap="none" normalizeH="0" baseline="0" dirty="0">
                <a:ln>
                  <a:noFill/>
                </a:ln>
                <a:solidFill>
                  <a:schemeClr val="tx1"/>
                </a:solidFill>
                <a:effectLst/>
                <a:latin typeface="Times New Roman" pitchFamily="18" charset="0"/>
                <a:ea typeface="Arial" pitchFamily="34" charset="0"/>
                <a:cs typeface="Simplified Arabic" pitchFamily="18" charset="-78"/>
              </a:rPr>
              <a:t>central Idea</a:t>
            </a:r>
            <a:r>
              <a:rPr kumimoji="0" lang="en-US" sz="2000" b="1" i="0" u="none" strike="noStrike" cap="none" normalizeH="0" baseline="0" dirty="0">
                <a:ln>
                  <a:noFill/>
                </a:ln>
                <a:solidFill>
                  <a:schemeClr val="tx1"/>
                </a:solidFill>
                <a:effectLst/>
                <a:latin typeface="Simplified Arabic" pitchFamily="18" charset="-78"/>
                <a:ea typeface="Arial" pitchFamily="34" charset="0"/>
                <a:cs typeface="Simplified Arabic" pitchFamily="18" charset="-78"/>
              </a:rPr>
              <a:t>:</a:t>
            </a:r>
            <a:endParaRPr kumimoji="0" lang="en-US" sz="2000" b="1" i="0" u="none" strike="noStrike" cap="none" normalizeH="0" baseline="0" dirty="0">
              <a:ln>
                <a:noFill/>
              </a:ln>
              <a:solidFill>
                <a:schemeClr val="tx1"/>
              </a:solidFill>
              <a:effectLst/>
              <a:latin typeface="Times New Roman" pitchFamily="18" charset="0"/>
              <a:ea typeface="Arial" pitchFamily="34" charset="0"/>
              <a:cs typeface="Simplified Arabic" pitchFamily="18" charset="-78"/>
            </a:endParaRPr>
          </a:p>
          <a:p>
            <a:pPr marL="0" marR="0" lvl="0" indent="0" algn="r" defTabSz="914400" rtl="1" eaLnBrk="1" fontAlgn="base" latinLnBrk="0" hangingPunct="1">
              <a:lnSpc>
                <a:spcPct val="100000"/>
              </a:lnSpc>
              <a:spcBef>
                <a:spcPct val="0"/>
              </a:spcBef>
              <a:spcAft>
                <a:spcPct val="0"/>
              </a:spcAft>
              <a:buClrTx/>
              <a:buSzTx/>
              <a:buFontTx/>
              <a:buNone/>
            </a:pPr>
            <a:endParaRPr kumimoji="0" lang="ar-SA" sz="1800" b="0" i="0" u="none" strike="noStrike" cap="none" normalizeH="0" baseline="0" dirty="0">
              <a:ln>
                <a:noFill/>
              </a:ln>
              <a:solidFill>
                <a:schemeClr val="tx1"/>
              </a:solidFill>
              <a:effectLst/>
              <a:latin typeface="Arial" pitchFamily="34" charset="0"/>
              <a:cs typeface="Arial" pitchFamily="34" charset="0"/>
            </a:endParaRPr>
          </a:p>
        </p:txBody>
      </p:sp>
      <p:sp>
        <p:nvSpPr>
          <p:cNvPr id="1048805" name="Rectangle 3"/>
          <p:cNvSpPr/>
          <p:nvPr/>
        </p:nvSpPr>
        <p:spPr>
          <a:xfrm>
            <a:off x="571472" y="1571612"/>
            <a:ext cx="7072362" cy="2225040"/>
          </a:xfrm>
          <a:prstGeom prst="rect">
            <a:avLst/>
          </a:prstGeom>
        </p:spPr>
        <p:txBody>
          <a:bodyPr wrap="square">
            <a:spAutoFit/>
          </a:bodyPr>
          <a:lstStyle/>
          <a:p>
            <a:r>
              <a:rPr lang="ar-SA" sz="2400" dirty="0"/>
              <a:t>المخاطر يمكن اعتبارها احد العوامل التي لها تأثير في القطاعات الخدمية بشكل عام والمستشفى بشكل خاص لذلك لابد من </a:t>
            </a:r>
            <a:r>
              <a:rPr lang="ar-SA" sz="2400" dirty="0" err="1"/>
              <a:t>ان</a:t>
            </a:r>
            <a:r>
              <a:rPr lang="ar-SA" sz="2400" dirty="0"/>
              <a:t> يتم التعامل مع </a:t>
            </a:r>
            <a:r>
              <a:rPr lang="ar-SA" sz="2400" dirty="0" err="1"/>
              <a:t>الاخطار</a:t>
            </a:r>
            <a:r>
              <a:rPr lang="ar-SA" sz="2400" dirty="0"/>
              <a:t> من قبل </a:t>
            </a:r>
            <a:r>
              <a:rPr lang="ar-SA" sz="2400" dirty="0" err="1"/>
              <a:t>ادارة</a:t>
            </a:r>
            <a:r>
              <a:rPr lang="ar-SA" sz="2400" dirty="0"/>
              <a:t> المستشفى بكفاءة عالية </a:t>
            </a:r>
            <a:r>
              <a:rPr lang="ar-SA" sz="2400" dirty="0" err="1"/>
              <a:t>واتباع</a:t>
            </a:r>
            <a:r>
              <a:rPr lang="ar-SA" sz="2400" dirty="0"/>
              <a:t> الوسائل المناسبة لحماية المرض والعاملين والممتلكات </a:t>
            </a:r>
            <a:r>
              <a:rPr lang="ar-SA" sz="2400" dirty="0" err="1"/>
              <a:t>او</a:t>
            </a:r>
            <a:r>
              <a:rPr lang="ar-SA" sz="2400" dirty="0"/>
              <a:t> التقليل من </a:t>
            </a:r>
            <a:r>
              <a:rPr lang="ar-SA" sz="2400" dirty="0" err="1"/>
              <a:t>اثارها</a:t>
            </a:r>
            <a:r>
              <a:rPr lang="ar-SA" sz="2400" dirty="0"/>
              <a:t> في حالة وقوعها مع تحديد </a:t>
            </a:r>
            <a:r>
              <a:rPr lang="ar-SA" sz="2400" dirty="0" err="1"/>
              <a:t>الاجراءات</a:t>
            </a:r>
            <a:r>
              <a:rPr lang="ar-SA" sz="2400" dirty="0"/>
              <a:t> النظمية للمعالجة.</a:t>
            </a:r>
          </a:p>
        </p:txBody>
      </p:sp>
      <p:sp>
        <p:nvSpPr>
          <p:cNvPr id="1048806" name="Rectangle 1"/>
          <p:cNvSpPr>
            <a:spLocks noChangeArrowheads="1"/>
          </p:cNvSpPr>
          <p:nvPr/>
        </p:nvSpPr>
        <p:spPr bwMode="auto">
          <a:xfrm>
            <a:off x="928662" y="4668055"/>
            <a:ext cx="6643670" cy="186944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بعد دراسة الطالب لهذه الوحدة يتوقع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ان</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يكون قادرا على:</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pP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اولاً</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التعرف على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اهمية</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وانواع</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المخاطر التي تواجه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الادارة</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في المستشفيات.</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ثانياً: يميز بين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الاخطار</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الطبية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والامنية</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pP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ثالثاً: يحدد الوسائل المهمة للمعالجة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او</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التقليل من </a:t>
            </a:r>
            <a:r>
              <a:rPr kumimoji="0" lang="ar-SA" sz="24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الاخطار</a:t>
            </a:r>
            <a:r>
              <a:rPr kumimoji="0" lang="ar-SA" sz="24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a:t>
            </a:r>
            <a:endParaRPr kumimoji="0" lang="ar-SA" sz="24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807" name="Rectangle 1"/>
          <p:cNvSpPr>
            <a:spLocks noChangeArrowheads="1"/>
          </p:cNvSpPr>
          <p:nvPr/>
        </p:nvSpPr>
        <p:spPr bwMode="auto">
          <a:xfrm>
            <a:off x="571472" y="237681"/>
            <a:ext cx="8286744" cy="595884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pPr>
            <a:r>
              <a:rPr kumimoji="0" lang="ar-SA" sz="2800" b="1" i="0" u="none" strike="noStrike" cap="none" normalizeH="0" baseline="0" dirty="0">
                <a:ln>
                  <a:noFill/>
                </a:ln>
                <a:solidFill>
                  <a:schemeClr val="accent1"/>
                </a:solidFill>
                <a:effectLst/>
                <a:latin typeface="Simplified Arabic" pitchFamily="18" charset="-78"/>
                <a:ea typeface="Times New Roman" pitchFamily="18" charset="0"/>
                <a:cs typeface="Simplified Arabic" pitchFamily="18" charset="-78"/>
              </a:rPr>
              <a:t>المخاطر في المستشفيات:</a:t>
            </a:r>
            <a:endParaRPr kumimoji="0" lang="en-US" sz="2800" b="0" i="0" u="none" strike="noStrike" cap="none" normalizeH="0" baseline="0" dirty="0">
              <a:ln>
                <a:noFill/>
              </a:ln>
              <a:solidFill>
                <a:schemeClr val="accent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pP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تعريف الخطر: يعرف الخطر على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اساس</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(الخسارة المحتملة والمكتسبة وفق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اسس</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احصائية</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ونظرية الاحتمال).</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pP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اذ</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ان</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الخطر ليس له قيمة ثابتة ومؤكدة لذا يختلف من حالة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الى</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اخرى</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لعاملين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اساسيين</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هما.</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pP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الكثرة العددية للحالة </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pP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المصادر التي ينجم عنها الخطر.</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pP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ونستنتج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ان</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التعريف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الاول</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ان</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تدخل </a:t>
            </a:r>
            <a:r>
              <a:rPr kumimoji="0" lang="ar-SA" sz="2800" b="0" i="0" u="none" strike="noStrike" cap="none" normalizeH="0" baseline="0" dirty="0" err="1">
                <a:ln>
                  <a:noFill/>
                </a:ln>
                <a:solidFill>
                  <a:schemeClr val="tx1"/>
                </a:solidFill>
                <a:effectLst/>
                <a:latin typeface="Simplified Arabic" pitchFamily="18" charset="-78"/>
                <a:ea typeface="Times New Roman" pitchFamily="18" charset="0"/>
                <a:cs typeface="Simplified Arabic" pitchFamily="18" charset="-78"/>
              </a:rPr>
              <a:t>الاحصاء</a:t>
            </a: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 مرتبط بالحالة العددية مع احتمالية الحصول من عدمه.</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pP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التعريف الثاني (وجهة نظر عامة)</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None/>
            </a:pP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(الحالة الواقعية التي ينجم عنها عدم التأكد النتيجة) ويعتمد على عاملين هي: </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pP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وجود حالة كواقعة معينة قد تحصل (عدم التأكيد).</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Low" defTabSz="914400" rtl="1" eaLnBrk="0" fontAlgn="base" latinLnBrk="0" hangingPunct="0">
              <a:lnSpc>
                <a:spcPct val="100000"/>
              </a:lnSpc>
              <a:spcBef>
                <a:spcPct val="0"/>
              </a:spcBef>
              <a:spcAft>
                <a:spcPct val="0"/>
              </a:spcAft>
              <a:buClrTx/>
              <a:buSzTx/>
              <a:buFontTx/>
              <a:buChar char="•"/>
            </a:pPr>
            <a:r>
              <a:rPr kumimoji="0" lang="ar-SA" sz="2800" b="0" i="0" u="none" strike="noStrike" cap="none" normalizeH="0" baseline="0" dirty="0">
                <a:ln>
                  <a:noFill/>
                </a:ln>
                <a:solidFill>
                  <a:schemeClr val="tx1"/>
                </a:solidFill>
                <a:effectLst/>
                <a:latin typeface="Simplified Arabic" pitchFamily="18" charset="-78"/>
                <a:ea typeface="Times New Roman" pitchFamily="18" charset="0"/>
                <a:cs typeface="Simplified Arabic" pitchFamily="18" charset="-78"/>
              </a:rPr>
              <a:t>الخطر مرتبط بالمستقبل.</a:t>
            </a:r>
            <a:endParaRPr kumimoji="0" lang="ar-SA" sz="2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11989</Words>
  <Application>Microsoft Office PowerPoint</Application>
  <PresentationFormat>On-screen Show (4:3)</PresentationFormat>
  <Paragraphs>1261</Paragraphs>
  <Slides>123</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123</vt:i4>
      </vt:variant>
    </vt:vector>
  </HeadingPairs>
  <TitlesOfParts>
    <vt:vector size="128" baseType="lpstr">
      <vt:lpstr>Arial</vt:lpstr>
      <vt:lpstr>Calibri</vt:lpstr>
      <vt:lpstr>Simplified Arabic</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التطور التاريخي للخدمات الصحية: </vt:lpstr>
      <vt:lpstr>تطور الخدمات الصحية في العراق</vt:lpstr>
      <vt:lpstr>PowerPoint Presentation</vt:lpstr>
      <vt:lpstr>PowerPoint Presentation</vt:lpstr>
      <vt:lpstr>الاختبار القبلي والبعدي:</vt:lpstr>
      <vt:lpstr>PowerPoint Presentation</vt:lpstr>
      <vt:lpstr>PowerPoint Presentation</vt:lpstr>
      <vt:lpstr>اثر البيئة في طبيعة العمل الاداري في المؤسسات الصحية</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الاختبار البعدي:</vt:lpstr>
      <vt:lpstr>PowerPoint Presentation</vt:lpstr>
      <vt:lpstr>PowerPoint Presentation</vt:lpstr>
      <vt:lpstr>التخطيط للمؤسسات الصحية </vt:lpstr>
      <vt:lpstr>مزايا التخطيط</vt:lpstr>
      <vt:lpstr>المدى الزمني للخطط</vt:lpstr>
      <vt:lpstr>PowerPoint Presentation</vt:lpstr>
      <vt:lpstr>PowerPoint Presentation</vt:lpstr>
      <vt:lpstr>الاختبار البعدي</vt:lpstr>
      <vt:lpstr>PowerPoint Presentation</vt:lpstr>
      <vt:lpstr>PowerPoint Presentation</vt:lpstr>
      <vt:lpstr>تصميم المستشفى وتوزيع المسؤوليات</vt:lpstr>
      <vt:lpstr>PowerPoint Presentation</vt:lpstr>
      <vt:lpstr>PowerPoint Presentation</vt:lpstr>
      <vt:lpstr>PowerPoint Presentation</vt:lpstr>
      <vt:lpstr>PowerPoint Presentation</vt:lpstr>
      <vt:lpstr>مفهوم الهيكل التنظيمي</vt:lpstr>
      <vt:lpstr>تصميم الهيكل التنظيمي</vt:lpstr>
      <vt:lpstr>مبادئ تنظيم الهيكل التنظيمي</vt:lpstr>
      <vt:lpstr>PowerPoint Presentation</vt:lpstr>
      <vt:lpstr>PowerPoint Presentation</vt:lpstr>
      <vt:lpstr>التشكيلات الادارية لديوان وزارة الصحة</vt:lpstr>
      <vt:lpstr>PowerPoint Presentation</vt:lpstr>
      <vt:lpstr>الاختبار البعدي</vt:lpstr>
      <vt:lpstr>PowerPoint Presentation</vt:lpstr>
      <vt:lpstr>PowerPoint Presentation</vt:lpstr>
      <vt:lpstr>الهيئة الطبية والتمريضية</vt:lpstr>
      <vt:lpstr>PowerPoint Presentation</vt:lpstr>
      <vt:lpstr>PowerPoint Presentation</vt:lpstr>
      <vt:lpstr>PowerPoint Presentation</vt:lpstr>
      <vt:lpstr>PowerPoint Presentation</vt:lpstr>
      <vt:lpstr>PowerPoint Presentation</vt:lpstr>
      <vt:lpstr>التمريض عبر التاريخ</vt:lpstr>
      <vt:lpstr>PowerPoint Presentation</vt:lpstr>
      <vt:lpstr>التمريض في عصر الاسلام</vt:lpstr>
      <vt:lpstr>وظيفة التمريض والممرضة</vt:lpstr>
      <vt:lpstr>PowerPoint Presentation</vt:lpstr>
      <vt:lpstr>الهيكلية التنظيمية لهيأة التمريض</vt:lpstr>
      <vt:lpstr>الاختبار البعدي</vt:lpstr>
      <vt:lpstr>PowerPoint Presentation</vt:lpstr>
      <vt:lpstr>PowerPoint Presentation</vt:lpstr>
      <vt:lpstr>الاقسام التشخيصية والعلاجية في المستشفى</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الاختبار البعدي</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الاختبار البعدي</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الاختبار البعدي</vt:lpstr>
      <vt:lpstr>PowerPoint Presentation</vt:lpstr>
      <vt:lpstr>PowerPoint Presentation</vt:lpstr>
      <vt:lpstr>تقويم اداء المؤسسات الصحية </vt:lpstr>
      <vt:lpstr>PowerPoint Presentation</vt:lpstr>
      <vt:lpstr>اهمية تقويم الاداء في المؤسسات الصحية</vt:lpstr>
      <vt:lpstr>PowerPoint Presentation</vt:lpstr>
      <vt:lpstr>PowerPoint Presentation</vt:lpstr>
      <vt:lpstr>الاختبار البعدي</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الاختبار البعدي</vt:lpstr>
    </vt:vector>
  </TitlesOfParts>
  <Company>By DR.Ahmed Saker 2o1O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Taha</dc:creator>
  <cp:lastModifiedBy>Khalid AJ</cp:lastModifiedBy>
  <cp:revision>1</cp:revision>
  <dcterms:created xsi:type="dcterms:W3CDTF">2013-09-06T06:19:34Z</dcterms:created>
  <dcterms:modified xsi:type="dcterms:W3CDTF">2025-01-27T21:48:45Z</dcterms:modified>
</cp:coreProperties>
</file>